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62"/>
  </p:notesMasterIdLst>
  <p:sldIdLst>
    <p:sldId id="321" r:id="rId2"/>
    <p:sldId id="491" r:id="rId3"/>
    <p:sldId id="273" r:id="rId4"/>
    <p:sldId id="274" r:id="rId5"/>
    <p:sldId id="283" r:id="rId6"/>
    <p:sldId id="330" r:id="rId7"/>
    <p:sldId id="315" r:id="rId8"/>
    <p:sldId id="332" r:id="rId9"/>
    <p:sldId id="335" r:id="rId10"/>
    <p:sldId id="318" r:id="rId11"/>
    <p:sldId id="316" r:id="rId12"/>
    <p:sldId id="451" r:id="rId13"/>
    <p:sldId id="319" r:id="rId14"/>
    <p:sldId id="442" r:id="rId15"/>
    <p:sldId id="386" r:id="rId16"/>
    <p:sldId id="344" r:id="rId17"/>
    <p:sldId id="345" r:id="rId18"/>
    <p:sldId id="320" r:id="rId19"/>
    <p:sldId id="346" r:id="rId20"/>
    <p:sldId id="492" r:id="rId21"/>
    <p:sldId id="347" r:id="rId22"/>
    <p:sldId id="350" r:id="rId23"/>
    <p:sldId id="358" r:id="rId24"/>
    <p:sldId id="373" r:id="rId25"/>
    <p:sldId id="374" r:id="rId26"/>
    <p:sldId id="376" r:id="rId27"/>
    <p:sldId id="378" r:id="rId28"/>
    <p:sldId id="452" r:id="rId29"/>
    <p:sldId id="493" r:id="rId30"/>
    <p:sldId id="454" r:id="rId31"/>
    <p:sldId id="453" r:id="rId32"/>
    <p:sldId id="455" r:id="rId33"/>
    <p:sldId id="458" r:id="rId34"/>
    <p:sldId id="459" r:id="rId35"/>
    <p:sldId id="377" r:id="rId36"/>
    <p:sldId id="461" r:id="rId37"/>
    <p:sldId id="464" r:id="rId38"/>
    <p:sldId id="494" r:id="rId39"/>
    <p:sldId id="463" r:id="rId40"/>
    <p:sldId id="466" r:id="rId41"/>
    <p:sldId id="467" r:id="rId42"/>
    <p:sldId id="468" r:id="rId43"/>
    <p:sldId id="471" r:id="rId44"/>
    <p:sldId id="472" r:id="rId45"/>
    <p:sldId id="473" r:id="rId46"/>
    <p:sldId id="475" r:id="rId47"/>
    <p:sldId id="477" r:id="rId48"/>
    <p:sldId id="384" r:id="rId49"/>
    <p:sldId id="478" r:id="rId50"/>
    <p:sldId id="495" r:id="rId51"/>
    <p:sldId id="479" r:id="rId52"/>
    <p:sldId id="480" r:id="rId53"/>
    <p:sldId id="481" r:id="rId54"/>
    <p:sldId id="482" r:id="rId55"/>
    <p:sldId id="483" r:id="rId56"/>
    <p:sldId id="485" r:id="rId57"/>
    <p:sldId id="486" r:id="rId58"/>
    <p:sldId id="487" r:id="rId59"/>
    <p:sldId id="488" r:id="rId60"/>
    <p:sldId id="48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C1573"/>
    <a:srgbClr val="150860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7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BA808-9AEE-48E7-AC05-35CB6EA55440}" type="datetimeFigureOut">
              <a:rPr lang="en-IN" smtClean="0"/>
              <a:t>26-03-2021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910B8-CA7D-4DE4-A6F1-24440A419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255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25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534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901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691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8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456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292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793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435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359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62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314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682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231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113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261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901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481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402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875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48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79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527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11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008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615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265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207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138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469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231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728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48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6131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3935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5185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600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54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164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223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3321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410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2774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606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8236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848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2237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1301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3629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5228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79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5247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645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672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26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224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014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3500" y="572361"/>
            <a:ext cx="9585001" cy="543226"/>
          </a:xfrm>
        </p:spPr>
        <p:txBody>
          <a:bodyPr lIns="0" tIns="0" rIns="0" bIns="0"/>
          <a:lstStyle>
            <a:lvl1pPr>
              <a:defRPr sz="3530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3708" y="1623909"/>
            <a:ext cx="9336424" cy="366575"/>
          </a:xfrm>
        </p:spPr>
        <p:txBody>
          <a:bodyPr lIns="0" tIns="0" rIns="0" bIns="0"/>
          <a:lstStyle>
            <a:lvl1pPr>
              <a:defRPr sz="238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767120" y="6107192"/>
            <a:ext cx="234757" cy="282129"/>
          </a:xfrm>
          <a:prstGeom prst="rect">
            <a:avLst/>
          </a:prstGeom>
        </p:spPr>
        <p:txBody>
          <a:bodyPr lIns="0" tIns="0" rIns="0" bIns="0"/>
          <a:lstStyle>
            <a:lvl1pPr>
              <a:defRPr sz="1059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206">
              <a:lnSpc>
                <a:spcPts val="1094"/>
              </a:lnSpc>
            </a:pPr>
            <a:r>
              <a:rPr lang="en-IN" smtClean="0"/>
              <a:t>1</a:t>
            </a:r>
            <a:fld id="{81D60167-4931-47E6-BA6A-407CBD079E47}" type="slidenum">
              <a:rPr smtClean="0"/>
              <a:pPr marL="11206">
                <a:lnSpc>
                  <a:spcPts val="1094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43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  <p:sldLayoutId id="2147483741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56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dirty="0" smtClean="0">
                <a:latin typeface="Arial"/>
                <a:cs typeface="Arial"/>
              </a:rPr>
              <a:t>ANN and Deep Learning</a:t>
            </a:r>
            <a:br>
              <a:rPr lang="en-IN" dirty="0" smtClean="0">
                <a:latin typeface="Arial"/>
                <a:cs typeface="Arial"/>
              </a:rPr>
            </a:br>
            <a:endParaRPr lang="en-IN" dirty="0">
              <a:latin typeface="Arial"/>
              <a:cs typeface="Arial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sugata.ghosal@pilani.bits-pilani.ac.in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20" dirty="0">
                <a:latin typeface="Arial"/>
                <a:cs typeface="Arial"/>
              </a:rPr>
              <a:t>Neural</a:t>
            </a:r>
            <a:r>
              <a:rPr lang="en-IN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Network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10" dirty="0">
                <a:latin typeface="Arial"/>
                <a:cs typeface="Arial"/>
              </a:rPr>
              <a:t>When </a:t>
            </a:r>
            <a:r>
              <a:rPr lang="en-IN" spc="-5" dirty="0">
                <a:latin typeface="Arial"/>
                <a:cs typeface="Arial"/>
              </a:rPr>
              <a:t>neurons are interconnected in</a:t>
            </a:r>
            <a:r>
              <a:rPr lang="en-IN" spc="-60" dirty="0">
                <a:latin typeface="Arial"/>
                <a:cs typeface="Arial"/>
              </a:rPr>
              <a:t> </a:t>
            </a:r>
            <a:r>
              <a:rPr lang="en-IN" spc="-15" dirty="0">
                <a:latin typeface="Arial"/>
                <a:cs typeface="Arial"/>
              </a:rPr>
              <a:t>layers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149" name="object 13"/>
          <p:cNvSpPr/>
          <p:nvPr/>
        </p:nvSpPr>
        <p:spPr>
          <a:xfrm>
            <a:off x="2590800" y="1756356"/>
            <a:ext cx="6277852" cy="228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50" name="object 14"/>
          <p:cNvSpPr txBox="1"/>
          <p:nvPr/>
        </p:nvSpPr>
        <p:spPr>
          <a:xfrm>
            <a:off x="2763789" y="4020243"/>
            <a:ext cx="79653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sz="1189" spc="-9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1" name="object 15"/>
          <p:cNvSpPr txBox="1"/>
          <p:nvPr/>
        </p:nvSpPr>
        <p:spPr>
          <a:xfrm>
            <a:off x="4342186" y="4020243"/>
            <a:ext cx="106330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Hidden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1189" spc="-10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2" name="object 16"/>
          <p:cNvSpPr txBox="1"/>
          <p:nvPr/>
        </p:nvSpPr>
        <p:spPr>
          <a:xfrm>
            <a:off x="6054296" y="4020243"/>
            <a:ext cx="106330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Hidden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1189" spc="-10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3" name="object 17"/>
          <p:cNvSpPr txBox="1"/>
          <p:nvPr/>
        </p:nvSpPr>
        <p:spPr>
          <a:xfrm>
            <a:off x="7841628" y="4020244"/>
            <a:ext cx="91355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sz="1189" spc="-8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4788" y="4572000"/>
            <a:ext cx="11476211" cy="142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918" indent="-285750">
              <a:spcBef>
                <a:spcPts val="860"/>
              </a:spcBef>
              <a:buFont typeface="Arial" panose="020B0604020202020204" pitchFamily="34" charset="0"/>
              <a:buChar char="•"/>
            </a:pP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Number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of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layers </a:t>
            </a:r>
            <a:r>
              <a:rPr lang="en-IN" spc="-4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may</a:t>
            </a:r>
            <a:r>
              <a:rPr lang="en-IN" spc="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differ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310918" marR="773903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Nodes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in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each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intermediate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layers </a:t>
            </a:r>
            <a:r>
              <a:rPr lang="en-IN" spc="-4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may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also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differ  </a:t>
            </a:r>
            <a:endParaRPr lang="en-IN" spc="-20" dirty="0" smtClean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310918" marR="773903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1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Multiple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output neurons are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used </a:t>
            </a:r>
            <a:r>
              <a:rPr lang="en-IN" spc="-4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different </a:t>
            </a:r>
            <a:r>
              <a:rPr lang="en-IN" spc="-1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class</a:t>
            </a:r>
          </a:p>
          <a:p>
            <a:pPr marL="310918" marR="773903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b="1" spc="-79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Two </a:t>
            </a:r>
            <a:r>
              <a:rPr lang="en-IN" b="1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levels deep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NN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can represent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any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</a:t>
            </a:r>
            <a:r>
              <a:rPr lang="en-IN" spc="-1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oolean</a:t>
            </a:r>
            <a:r>
              <a:rPr lang="en-IN" spc="5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function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1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40" dirty="0">
                <a:latin typeface="Arial"/>
                <a:cs typeface="Arial"/>
              </a:rPr>
              <a:t>An</a:t>
            </a:r>
            <a:r>
              <a:rPr lang="en-IN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Example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Design </a:t>
            </a:r>
            <a:r>
              <a:rPr lang="en-IN" spc="-10" dirty="0">
                <a:latin typeface="Arial"/>
                <a:cs typeface="Arial"/>
              </a:rPr>
              <a:t>a </a:t>
            </a:r>
            <a:r>
              <a:rPr lang="en-IN" spc="-5" dirty="0">
                <a:latin typeface="Arial"/>
                <a:cs typeface="Arial"/>
              </a:rPr>
              <a:t>neural </a:t>
            </a:r>
            <a:r>
              <a:rPr lang="en-IN" spc="-10" dirty="0">
                <a:latin typeface="Arial"/>
                <a:cs typeface="Arial"/>
              </a:rPr>
              <a:t>network</a:t>
            </a:r>
            <a:r>
              <a:rPr lang="en-IN" spc="-65" dirty="0">
                <a:latin typeface="Arial"/>
                <a:cs typeface="Arial"/>
              </a:rPr>
              <a:t> </a:t>
            </a:r>
            <a:r>
              <a:rPr lang="en-IN" spc="-20" dirty="0">
                <a:latin typeface="Arial"/>
                <a:cs typeface="Arial"/>
              </a:rPr>
              <a:t>for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graphicFrame>
        <p:nvGraphicFramePr>
          <p:cNvPr id="5" name="object 3"/>
          <p:cNvGraphicFramePr>
            <a:graphicFrameLocks noGrp="1"/>
          </p:cNvGraphicFramePr>
          <p:nvPr>
            <p:extLst/>
          </p:nvPr>
        </p:nvGraphicFramePr>
        <p:xfrm>
          <a:off x="838200" y="1752600"/>
          <a:ext cx="3123218" cy="1815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223"/>
                <a:gridCol w="604005"/>
                <a:gridCol w="1957990"/>
              </a:tblGrid>
              <a:tr h="38108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1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marR="12700" algn="ctr">
                        <a:lnSpc>
                          <a:spcPts val="1190"/>
                        </a:lnSpc>
                      </a:pPr>
                      <a:r>
                        <a:rPr lang="en-IN"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spc="-5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spc="-5" dirty="0" smtClean="0">
                          <a:latin typeface="Arial"/>
                          <a:cs typeface="Arial"/>
                        </a:rPr>
                        <a:t>Classification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381115">
                <a:tc>
                  <a:txBody>
                    <a:bodyPr/>
                    <a:lstStyle/>
                    <a:p>
                      <a:pPr marR="4127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02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4"/>
          <p:cNvGraphicFramePr>
            <a:graphicFrameLocks noGrp="1"/>
          </p:cNvGraphicFramePr>
          <p:nvPr>
            <p:extLst/>
          </p:nvPr>
        </p:nvGraphicFramePr>
        <p:xfrm>
          <a:off x="6172200" y="1752600"/>
          <a:ext cx="3559864" cy="1815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223"/>
                <a:gridCol w="573807"/>
                <a:gridCol w="572547"/>
                <a:gridCol w="1852287"/>
              </a:tblGrid>
              <a:tr h="38108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1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19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i="1" spc="-190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3300" spc="-284" baseline="5050" dirty="0" smtClean="0">
                          <a:latin typeface="Lucida Sans Unicode"/>
                          <a:cs typeface="Lucida Sans Unicode"/>
                        </a:rPr>
                        <a:t>¯</a:t>
                      </a:r>
                      <a:r>
                        <a:rPr sz="2400" spc="-284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spc="-20" dirty="0" smtClean="0">
                        <a:latin typeface="Lucida Sans Unicode"/>
                        <a:cs typeface="Lucida Sans Unicode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spc="-20" dirty="0" smtClean="0"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sz="2200" i="1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30" baseline="-13888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200" spc="-20" dirty="0">
                          <a:latin typeface="Lucida Sans Unicode"/>
                          <a:cs typeface="Lucida Sans Unicode"/>
                        </a:rPr>
                        <a:t>)</a:t>
                      </a:r>
                      <a:r>
                        <a:rPr sz="2200" i="1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200" spc="-20" dirty="0"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sz="2200" i="1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3300" spc="-30" baseline="5050" dirty="0">
                          <a:latin typeface="Lucida Sans Unicode"/>
                          <a:cs typeface="Lucida Sans Unicode"/>
                        </a:rPr>
                        <a:t>¯</a:t>
                      </a:r>
                      <a:r>
                        <a:rPr sz="2400" spc="-30" baseline="-13888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200" spc="-20" dirty="0">
                          <a:latin typeface="Lucida Sans Unicode"/>
                          <a:cs typeface="Lucida Sans Unicode"/>
                        </a:rPr>
                        <a:t>)</a:t>
                      </a:r>
                      <a:endParaRPr sz="22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381115">
                <a:tc>
                  <a:txBody>
                    <a:bodyPr/>
                    <a:lstStyle/>
                    <a:p>
                      <a:pPr marR="4127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02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5"/>
          <p:cNvSpPr/>
          <p:nvPr/>
        </p:nvSpPr>
        <p:spPr>
          <a:xfrm>
            <a:off x="3352800" y="3886200"/>
            <a:ext cx="867002" cy="2119059"/>
          </a:xfrm>
          <a:custGeom>
            <a:avLst/>
            <a:gdLst/>
            <a:ahLst/>
            <a:cxnLst/>
            <a:rect l="l" t="t" r="r" b="b"/>
            <a:pathLst>
              <a:path w="437515" h="1069339">
                <a:moveTo>
                  <a:pt x="0" y="1069229"/>
                </a:moveTo>
                <a:lnTo>
                  <a:pt x="0" y="0"/>
                </a:lnTo>
                <a:lnTo>
                  <a:pt x="437412" y="0"/>
                </a:lnTo>
                <a:lnTo>
                  <a:pt x="437412" y="1069229"/>
                </a:lnTo>
                <a:lnTo>
                  <a:pt x="0" y="1069229"/>
                </a:lnTo>
                <a:close/>
              </a:path>
            </a:pathLst>
          </a:custGeom>
          <a:solidFill>
            <a:srgbClr val="FFC5C5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5086398" y="3886200"/>
            <a:ext cx="867002" cy="2119059"/>
          </a:xfrm>
          <a:custGeom>
            <a:avLst/>
            <a:gdLst/>
            <a:ahLst/>
            <a:cxnLst/>
            <a:rect l="l" t="t" r="r" b="b"/>
            <a:pathLst>
              <a:path w="437514" h="1069339">
                <a:moveTo>
                  <a:pt x="0" y="1069229"/>
                </a:moveTo>
                <a:lnTo>
                  <a:pt x="0" y="0"/>
                </a:lnTo>
                <a:lnTo>
                  <a:pt x="437411" y="0"/>
                </a:lnTo>
                <a:lnTo>
                  <a:pt x="437411" y="1069229"/>
                </a:lnTo>
                <a:lnTo>
                  <a:pt x="0" y="1069229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6819994" y="3886200"/>
            <a:ext cx="867002" cy="2119059"/>
          </a:xfrm>
          <a:custGeom>
            <a:avLst/>
            <a:gdLst/>
            <a:ahLst/>
            <a:cxnLst/>
            <a:rect l="l" t="t" r="r" b="b"/>
            <a:pathLst>
              <a:path w="437514" h="1069339">
                <a:moveTo>
                  <a:pt x="0" y="1069229"/>
                </a:moveTo>
                <a:lnTo>
                  <a:pt x="0" y="0"/>
                </a:lnTo>
                <a:lnTo>
                  <a:pt x="437412" y="0"/>
                </a:lnTo>
                <a:lnTo>
                  <a:pt x="437412" y="1069229"/>
                </a:lnTo>
                <a:lnTo>
                  <a:pt x="0" y="1069229"/>
                </a:lnTo>
                <a:close/>
              </a:path>
            </a:pathLst>
          </a:custGeom>
          <a:solidFill>
            <a:srgbClr val="FFC5C5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5279017" y="4656688"/>
            <a:ext cx="578840" cy="57884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5803" y="0"/>
                </a:moveTo>
                <a:lnTo>
                  <a:pt x="99718" y="7433"/>
                </a:lnTo>
                <a:lnTo>
                  <a:pt x="59693" y="28131"/>
                </a:lnTo>
                <a:lnTo>
                  <a:pt x="28131" y="59693"/>
                </a:lnTo>
                <a:lnTo>
                  <a:pt x="7433" y="99718"/>
                </a:lnTo>
                <a:lnTo>
                  <a:pt x="0" y="145803"/>
                </a:lnTo>
                <a:lnTo>
                  <a:pt x="7433" y="191889"/>
                </a:lnTo>
                <a:lnTo>
                  <a:pt x="28131" y="231914"/>
                </a:lnTo>
                <a:lnTo>
                  <a:pt x="59693" y="263476"/>
                </a:lnTo>
                <a:lnTo>
                  <a:pt x="99718" y="284175"/>
                </a:lnTo>
                <a:lnTo>
                  <a:pt x="145803" y="291608"/>
                </a:lnTo>
                <a:lnTo>
                  <a:pt x="191889" y="284175"/>
                </a:lnTo>
                <a:lnTo>
                  <a:pt x="231914" y="263476"/>
                </a:lnTo>
                <a:lnTo>
                  <a:pt x="263476" y="231914"/>
                </a:lnTo>
                <a:lnTo>
                  <a:pt x="284174" y="191889"/>
                </a:lnTo>
                <a:lnTo>
                  <a:pt x="291607" y="145803"/>
                </a:lnTo>
                <a:lnTo>
                  <a:pt x="284174" y="99718"/>
                </a:lnTo>
                <a:lnTo>
                  <a:pt x="263476" y="59693"/>
                </a:lnTo>
                <a:lnTo>
                  <a:pt x="231914" y="28131"/>
                </a:lnTo>
                <a:lnTo>
                  <a:pt x="191889" y="7433"/>
                </a:lnTo>
                <a:lnTo>
                  <a:pt x="145803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5298282" y="4675952"/>
            <a:ext cx="539832" cy="539832"/>
          </a:xfrm>
          <a:custGeom>
            <a:avLst/>
            <a:gdLst/>
            <a:ahLst/>
            <a:cxnLst/>
            <a:rect l="l" t="t" r="r" b="b"/>
            <a:pathLst>
              <a:path w="272414" h="272414">
                <a:moveTo>
                  <a:pt x="272166" y="136082"/>
                </a:moveTo>
                <a:lnTo>
                  <a:pt x="265228" y="93069"/>
                </a:lnTo>
                <a:lnTo>
                  <a:pt x="245910" y="55713"/>
                </a:lnTo>
                <a:lnTo>
                  <a:pt x="216452" y="26255"/>
                </a:lnTo>
                <a:lnTo>
                  <a:pt x="179096" y="6937"/>
                </a:lnTo>
                <a:lnTo>
                  <a:pt x="136083" y="0"/>
                </a:lnTo>
                <a:lnTo>
                  <a:pt x="93069" y="6937"/>
                </a:lnTo>
                <a:lnTo>
                  <a:pt x="55713" y="26255"/>
                </a:lnTo>
                <a:lnTo>
                  <a:pt x="26255" y="55713"/>
                </a:lnTo>
                <a:lnTo>
                  <a:pt x="6937" y="93069"/>
                </a:lnTo>
                <a:lnTo>
                  <a:pt x="0" y="136082"/>
                </a:lnTo>
                <a:lnTo>
                  <a:pt x="6937" y="179095"/>
                </a:lnTo>
                <a:lnTo>
                  <a:pt x="26255" y="216452"/>
                </a:lnTo>
                <a:lnTo>
                  <a:pt x="55713" y="245910"/>
                </a:lnTo>
                <a:lnTo>
                  <a:pt x="93069" y="265228"/>
                </a:lnTo>
                <a:lnTo>
                  <a:pt x="136083" y="272165"/>
                </a:lnTo>
                <a:lnTo>
                  <a:pt x="179096" y="265228"/>
                </a:lnTo>
                <a:lnTo>
                  <a:pt x="216452" y="245910"/>
                </a:lnTo>
                <a:lnTo>
                  <a:pt x="245910" y="216452"/>
                </a:lnTo>
                <a:lnTo>
                  <a:pt x="265228" y="179095"/>
                </a:lnTo>
                <a:lnTo>
                  <a:pt x="272166" y="136082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5365300" y="4795209"/>
            <a:ext cx="405277" cy="281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4181073" y="4213659"/>
            <a:ext cx="1024296" cy="512148"/>
          </a:xfrm>
          <a:custGeom>
            <a:avLst/>
            <a:gdLst/>
            <a:ahLst/>
            <a:cxnLst/>
            <a:rect l="l" t="t" r="r" b="b"/>
            <a:pathLst>
              <a:path w="516889" h="258444">
                <a:moveTo>
                  <a:pt x="0" y="0"/>
                </a:moveTo>
                <a:lnTo>
                  <a:pt x="516859" y="258429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5147000" y="4661637"/>
            <a:ext cx="67951" cy="94376"/>
          </a:xfrm>
          <a:custGeom>
            <a:avLst/>
            <a:gdLst/>
            <a:ahLst/>
            <a:cxnLst/>
            <a:rect l="l" t="t" r="r" b="b"/>
            <a:pathLst>
              <a:path w="34289" h="47625">
                <a:moveTo>
                  <a:pt x="23539" y="0"/>
                </a:moveTo>
                <a:lnTo>
                  <a:pt x="23390" y="8918"/>
                </a:lnTo>
                <a:lnTo>
                  <a:pt x="26205" y="19493"/>
                </a:lnTo>
                <a:lnTo>
                  <a:pt x="30262" y="28963"/>
                </a:lnTo>
                <a:lnTo>
                  <a:pt x="33837" y="34572"/>
                </a:lnTo>
                <a:lnTo>
                  <a:pt x="27205" y="35078"/>
                </a:lnTo>
                <a:lnTo>
                  <a:pt x="17194" y="37514"/>
                </a:lnTo>
                <a:lnTo>
                  <a:pt x="7045" y="41606"/>
                </a:lnTo>
                <a:lnTo>
                  <a:pt x="0" y="47076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3344882" y="3985628"/>
            <a:ext cx="76004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378" spc="119" baseline="-13888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80" spc="-20" dirty="0">
                <a:solidFill>
                  <a:prstClr val="black"/>
                </a:solidFill>
                <a:latin typeface="Arial"/>
                <a:cs typeface="Arial"/>
              </a:rPr>
              <a:t>=+1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4592335" y="4194073"/>
            <a:ext cx="21769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10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4026975" y="4945621"/>
            <a:ext cx="1138806" cy="0"/>
          </a:xfrm>
          <a:custGeom>
            <a:avLst/>
            <a:gdLst/>
            <a:ahLst/>
            <a:cxnLst/>
            <a:rect l="l" t="t" r="r" b="b"/>
            <a:pathLst>
              <a:path w="574675">
                <a:moveTo>
                  <a:pt x="0" y="0"/>
                </a:moveTo>
                <a:lnTo>
                  <a:pt x="574233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5125793" y="4893471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3664126" y="4693977"/>
            <a:ext cx="27432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>
              <a:spcBef>
                <a:spcPts val="178"/>
              </a:spcBef>
            </a:pPr>
            <a:r>
              <a:rPr sz="2180" i="1" spc="-2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378" spc="-14" baseline="-13888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378" baseline="-1388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18"/>
          <p:cNvSpPr txBox="1"/>
          <p:nvPr/>
        </p:nvSpPr>
        <p:spPr>
          <a:xfrm>
            <a:off x="4419600" y="5105400"/>
            <a:ext cx="2680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-20</a:t>
            </a:r>
            <a:endParaRPr sz="1189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4026974" y="5125888"/>
            <a:ext cx="1177814" cy="494529"/>
          </a:xfrm>
          <a:custGeom>
            <a:avLst/>
            <a:gdLst/>
            <a:ahLst/>
            <a:cxnLst/>
            <a:rect l="l" t="t" r="r" b="b"/>
            <a:pathLst>
              <a:path w="594360" h="249555">
                <a:moveTo>
                  <a:pt x="0" y="249242"/>
                </a:moveTo>
                <a:lnTo>
                  <a:pt x="594344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5148334" y="5092813"/>
            <a:ext cx="66692" cy="96893"/>
          </a:xfrm>
          <a:custGeom>
            <a:avLst/>
            <a:gdLst/>
            <a:ahLst/>
            <a:cxnLst/>
            <a:rect l="l" t="t" r="r" b="b"/>
            <a:pathLst>
              <a:path w="33655" h="48894">
                <a:moveTo>
                  <a:pt x="0" y="0"/>
                </a:moveTo>
                <a:lnTo>
                  <a:pt x="6688" y="5947"/>
                </a:lnTo>
                <a:lnTo>
                  <a:pt x="16575" y="10720"/>
                </a:lnTo>
                <a:lnTo>
                  <a:pt x="26434" y="13827"/>
                </a:lnTo>
                <a:lnTo>
                  <a:pt x="33039" y="14776"/>
                </a:lnTo>
                <a:lnTo>
                  <a:pt x="29086" y="20152"/>
                </a:lnTo>
                <a:lnTo>
                  <a:pt x="24393" y="29362"/>
                </a:lnTo>
                <a:lnTo>
                  <a:pt x="20868" y="39760"/>
                </a:lnTo>
                <a:lnTo>
                  <a:pt x="20423" y="48699"/>
                </a:lnTo>
              </a:path>
            </a:pathLst>
          </a:custGeom>
          <a:ln w="81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3" name="object 21"/>
          <p:cNvSpPr txBox="1"/>
          <p:nvPr/>
        </p:nvSpPr>
        <p:spPr>
          <a:xfrm>
            <a:off x="3638959" y="5368150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378" spc="-14" baseline="-13888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2378" baseline="-1388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2"/>
          <p:cNvSpPr txBox="1"/>
          <p:nvPr/>
        </p:nvSpPr>
        <p:spPr>
          <a:xfrm>
            <a:off x="4495800" y="4724400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189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7012616" y="4656688"/>
            <a:ext cx="578840" cy="57884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5804" y="0"/>
                </a:moveTo>
                <a:lnTo>
                  <a:pt x="99718" y="7433"/>
                </a:lnTo>
                <a:lnTo>
                  <a:pt x="59693" y="28131"/>
                </a:lnTo>
                <a:lnTo>
                  <a:pt x="28131" y="59693"/>
                </a:lnTo>
                <a:lnTo>
                  <a:pt x="7433" y="99718"/>
                </a:lnTo>
                <a:lnTo>
                  <a:pt x="0" y="145803"/>
                </a:lnTo>
                <a:lnTo>
                  <a:pt x="7433" y="191889"/>
                </a:lnTo>
                <a:lnTo>
                  <a:pt x="28131" y="231914"/>
                </a:lnTo>
                <a:lnTo>
                  <a:pt x="59693" y="263476"/>
                </a:lnTo>
                <a:lnTo>
                  <a:pt x="99718" y="284175"/>
                </a:lnTo>
                <a:lnTo>
                  <a:pt x="145804" y="291608"/>
                </a:lnTo>
                <a:lnTo>
                  <a:pt x="191889" y="284175"/>
                </a:lnTo>
                <a:lnTo>
                  <a:pt x="231914" y="263476"/>
                </a:lnTo>
                <a:lnTo>
                  <a:pt x="263476" y="231914"/>
                </a:lnTo>
                <a:lnTo>
                  <a:pt x="284175" y="191889"/>
                </a:lnTo>
                <a:lnTo>
                  <a:pt x="291608" y="145803"/>
                </a:lnTo>
                <a:lnTo>
                  <a:pt x="284175" y="99718"/>
                </a:lnTo>
                <a:lnTo>
                  <a:pt x="263476" y="59693"/>
                </a:lnTo>
                <a:lnTo>
                  <a:pt x="231914" y="28131"/>
                </a:lnTo>
                <a:lnTo>
                  <a:pt x="191889" y="7433"/>
                </a:lnTo>
                <a:lnTo>
                  <a:pt x="1458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7031880" y="4675952"/>
            <a:ext cx="539832" cy="539832"/>
          </a:xfrm>
          <a:custGeom>
            <a:avLst/>
            <a:gdLst/>
            <a:ahLst/>
            <a:cxnLst/>
            <a:rect l="l" t="t" r="r" b="b"/>
            <a:pathLst>
              <a:path w="272414" h="272414">
                <a:moveTo>
                  <a:pt x="272166" y="136082"/>
                </a:moveTo>
                <a:lnTo>
                  <a:pt x="265228" y="93069"/>
                </a:lnTo>
                <a:lnTo>
                  <a:pt x="245910" y="55713"/>
                </a:lnTo>
                <a:lnTo>
                  <a:pt x="216452" y="26255"/>
                </a:lnTo>
                <a:lnTo>
                  <a:pt x="179096" y="6937"/>
                </a:lnTo>
                <a:lnTo>
                  <a:pt x="136083" y="0"/>
                </a:lnTo>
                <a:lnTo>
                  <a:pt x="93070" y="6937"/>
                </a:lnTo>
                <a:lnTo>
                  <a:pt x="55713" y="26255"/>
                </a:lnTo>
                <a:lnTo>
                  <a:pt x="26255" y="55713"/>
                </a:lnTo>
                <a:lnTo>
                  <a:pt x="6937" y="93069"/>
                </a:lnTo>
                <a:lnTo>
                  <a:pt x="0" y="136082"/>
                </a:lnTo>
                <a:lnTo>
                  <a:pt x="6937" y="179095"/>
                </a:lnTo>
                <a:lnTo>
                  <a:pt x="26255" y="216452"/>
                </a:lnTo>
                <a:lnTo>
                  <a:pt x="55713" y="245910"/>
                </a:lnTo>
                <a:lnTo>
                  <a:pt x="93070" y="265228"/>
                </a:lnTo>
                <a:lnTo>
                  <a:pt x="136083" y="272165"/>
                </a:lnTo>
                <a:lnTo>
                  <a:pt x="179096" y="265228"/>
                </a:lnTo>
                <a:lnTo>
                  <a:pt x="216452" y="245910"/>
                </a:lnTo>
                <a:lnTo>
                  <a:pt x="245910" y="216452"/>
                </a:lnTo>
                <a:lnTo>
                  <a:pt x="265228" y="179095"/>
                </a:lnTo>
                <a:lnTo>
                  <a:pt x="272166" y="136082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7" name="object 25"/>
          <p:cNvSpPr/>
          <p:nvPr/>
        </p:nvSpPr>
        <p:spPr>
          <a:xfrm>
            <a:off x="7098898" y="4795209"/>
            <a:ext cx="405277" cy="281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4161810" y="4078823"/>
            <a:ext cx="2775917" cy="670700"/>
          </a:xfrm>
          <a:custGeom>
            <a:avLst/>
            <a:gdLst/>
            <a:ahLst/>
            <a:cxnLst/>
            <a:rect l="l" t="t" r="r" b="b"/>
            <a:pathLst>
              <a:path w="1400810" h="338455">
                <a:moveTo>
                  <a:pt x="0" y="0"/>
                </a:moveTo>
                <a:lnTo>
                  <a:pt x="1400704" y="33810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6887244" y="4688933"/>
            <a:ext cx="60401" cy="101926"/>
          </a:xfrm>
          <a:custGeom>
            <a:avLst/>
            <a:gdLst/>
            <a:ahLst/>
            <a:cxnLst/>
            <a:rect l="l" t="t" r="r" b="b"/>
            <a:pathLst>
              <a:path w="30480" h="51435">
                <a:moveTo>
                  <a:pt x="12353" y="0"/>
                </a:moveTo>
                <a:lnTo>
                  <a:pt x="14213" y="8726"/>
                </a:lnTo>
                <a:lnTo>
                  <a:pt x="19336" y="18399"/>
                </a:lnTo>
                <a:lnTo>
                  <a:pt x="25421" y="26717"/>
                </a:lnTo>
                <a:lnTo>
                  <a:pt x="30167" y="31380"/>
                </a:lnTo>
                <a:lnTo>
                  <a:pt x="23817" y="33365"/>
                </a:lnTo>
                <a:lnTo>
                  <a:pt x="14607" y="37991"/>
                </a:lnTo>
                <a:lnTo>
                  <a:pt x="5636" y="44262"/>
                </a:lnTo>
                <a:lnTo>
                  <a:pt x="0" y="51180"/>
                </a:lnTo>
              </a:path>
            </a:pathLst>
          </a:custGeom>
          <a:ln w="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0" name="object 28"/>
          <p:cNvSpPr txBox="1"/>
          <p:nvPr/>
        </p:nvSpPr>
        <p:spPr>
          <a:xfrm>
            <a:off x="5449623" y="4136292"/>
            <a:ext cx="24286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-30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5876147" y="4945621"/>
            <a:ext cx="1023037" cy="0"/>
          </a:xfrm>
          <a:custGeom>
            <a:avLst/>
            <a:gdLst/>
            <a:ahLst/>
            <a:cxnLst/>
            <a:rect l="l" t="t" r="r" b="b"/>
            <a:pathLst>
              <a:path w="516255">
                <a:moveTo>
                  <a:pt x="0" y="0"/>
                </a:moveTo>
                <a:lnTo>
                  <a:pt x="51591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6859389" y="4893471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3" name="object 31"/>
          <p:cNvSpPr txBox="1"/>
          <p:nvPr/>
        </p:nvSpPr>
        <p:spPr>
          <a:xfrm>
            <a:off x="6287405" y="4666004"/>
            <a:ext cx="21769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4026975" y="5122538"/>
            <a:ext cx="2910560" cy="593941"/>
          </a:xfrm>
          <a:custGeom>
            <a:avLst/>
            <a:gdLst/>
            <a:ahLst/>
            <a:cxnLst/>
            <a:rect l="l" t="t" r="r" b="b"/>
            <a:pathLst>
              <a:path w="1468755" h="299719">
                <a:moveTo>
                  <a:pt x="0" y="299532"/>
                </a:moveTo>
                <a:lnTo>
                  <a:pt x="1468672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6888591" y="5079222"/>
            <a:ext cx="59142" cy="103183"/>
          </a:xfrm>
          <a:custGeom>
            <a:avLst/>
            <a:gdLst/>
            <a:ahLst/>
            <a:cxnLst/>
            <a:rect l="l" t="t" r="r" b="b"/>
            <a:pathLst>
              <a:path w="29844" h="52069">
                <a:moveTo>
                  <a:pt x="0" y="0"/>
                </a:moveTo>
                <a:lnTo>
                  <a:pt x="5388" y="7117"/>
                </a:lnTo>
                <a:lnTo>
                  <a:pt x="14134" y="13706"/>
                </a:lnTo>
                <a:lnTo>
                  <a:pt x="23177" y="18661"/>
                </a:lnTo>
                <a:lnTo>
                  <a:pt x="29455" y="20872"/>
                </a:lnTo>
                <a:lnTo>
                  <a:pt x="24544" y="25364"/>
                </a:lnTo>
                <a:lnTo>
                  <a:pt x="18163" y="33464"/>
                </a:lnTo>
                <a:lnTo>
                  <a:pt x="12696" y="42952"/>
                </a:lnTo>
                <a:lnTo>
                  <a:pt x="10525" y="51611"/>
                </a:lnTo>
              </a:path>
            </a:pathLst>
          </a:custGeom>
          <a:ln w="81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6" name="object 34"/>
          <p:cNvSpPr txBox="1"/>
          <p:nvPr/>
        </p:nvSpPr>
        <p:spPr>
          <a:xfrm>
            <a:off x="5407241" y="5449452"/>
            <a:ext cx="192527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7609743" y="4945621"/>
            <a:ext cx="445455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302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8015122" y="4893471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62028" y="6236149"/>
            <a:ext cx="7534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This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arrangement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is mostly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avoided,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training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more</a:t>
            </a:r>
            <a:r>
              <a:rPr lang="en-IN" spc="10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challenging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324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28" dirty="0"/>
              <a:t>Width </a:t>
            </a:r>
            <a:r>
              <a:rPr lang="en-US" spc="-146" dirty="0"/>
              <a:t>of </a:t>
            </a:r>
            <a:r>
              <a:rPr lang="en-US" spc="-141" dirty="0"/>
              <a:t>a </a:t>
            </a:r>
            <a:r>
              <a:rPr lang="en-US" spc="-202" dirty="0"/>
              <a:t>single-layer </a:t>
            </a:r>
            <a:r>
              <a:rPr lang="en-US" spc="-159" dirty="0"/>
              <a:t>Boolean</a:t>
            </a:r>
            <a:r>
              <a:rPr lang="en-US" spc="-702" dirty="0"/>
              <a:t> </a:t>
            </a:r>
            <a:r>
              <a:rPr lang="en-US" spc="-79" dirty="0"/>
              <a:t>MLP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28" dirty="0">
                <a:solidFill>
                  <a:prstClr val="black"/>
                </a:solidFill>
                <a:latin typeface="Arial"/>
                <a:cs typeface="Arial"/>
              </a:rPr>
              <a:t>How </a:t>
            </a:r>
            <a:r>
              <a:rPr lang="en-US" spc="-150" dirty="0">
                <a:solidFill>
                  <a:prstClr val="black"/>
                </a:solidFill>
                <a:latin typeface="Arial"/>
                <a:cs typeface="Arial"/>
              </a:rPr>
              <a:t>many </a:t>
            </a:r>
            <a:r>
              <a:rPr lang="en-US" spc="-115" dirty="0">
                <a:solidFill>
                  <a:prstClr val="black"/>
                </a:solidFill>
                <a:latin typeface="Arial"/>
                <a:cs typeface="Arial"/>
              </a:rPr>
              <a:t>neurons </a:t>
            </a:r>
            <a:r>
              <a:rPr lang="en-US" spc="-35" dirty="0">
                <a:solidFill>
                  <a:prstClr val="black"/>
                </a:solidFill>
                <a:latin typeface="Arial"/>
                <a:cs typeface="Arial"/>
              </a:rPr>
              <a:t>in one hidden layer needed?</a:t>
            </a:r>
            <a:endParaRPr lang="en-IN" dirty="0"/>
          </a:p>
        </p:txBody>
      </p:sp>
      <p:sp>
        <p:nvSpPr>
          <p:cNvPr id="6" name="object 3"/>
          <p:cNvSpPr/>
          <p:nvPr/>
        </p:nvSpPr>
        <p:spPr>
          <a:xfrm>
            <a:off x="3530300" y="1522466"/>
            <a:ext cx="4598894" cy="3338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4957981" y="4860899"/>
            <a:ext cx="146853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613555" algn="l"/>
                <a:tab pos="1183404" algn="l"/>
              </a:tabLst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2118" spc="-10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3791216" y="3230228"/>
            <a:ext cx="271182" cy="8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2"/>
              </a:lnSpc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884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3780010" y="4355323"/>
            <a:ext cx="29359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3274437" y="1766713"/>
            <a:ext cx="860051" cy="108046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551359">
              <a:lnSpc>
                <a:spcPts val="2307"/>
              </a:lnSpc>
              <a:spcBef>
                <a:spcPts val="84"/>
              </a:spcBef>
            </a:pPr>
            <a:r>
              <a:rPr sz="2471" spc="-472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471" spc="-357" dirty="0">
                <a:solidFill>
                  <a:prstClr val="black"/>
                </a:solidFill>
                <a:latin typeface="Arial"/>
                <a:cs typeface="Arial"/>
              </a:rPr>
              <a:t>Z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11206">
              <a:lnSpc>
                <a:spcPts val="2307"/>
              </a:lnSpc>
            </a:pPr>
            <a:r>
              <a:rPr sz="2471" spc="-269" dirty="0">
                <a:solidFill>
                  <a:prstClr val="black"/>
                </a:solidFill>
                <a:latin typeface="Arial"/>
                <a:cs typeface="Arial"/>
              </a:rPr>
              <a:t>WX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516619">
              <a:spcBef>
                <a:spcPts val="1191"/>
              </a:spcBef>
            </a:pPr>
            <a:r>
              <a:rPr sz="2118" spc="-115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7832896" y="3988156"/>
            <a:ext cx="29359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6679130" y="4703580"/>
            <a:ext cx="29359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7090682" y="4222166"/>
            <a:ext cx="605118" cy="96862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22747">
              <a:lnSpc>
                <a:spcPts val="2180"/>
              </a:lnSpc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 marL="11206">
              <a:lnSpc>
                <a:spcPts val="2180"/>
              </a:lnSpc>
            </a:pPr>
            <a:r>
              <a:rPr sz="2118" spc="-115" dirty="0">
                <a:solidFill>
                  <a:prstClr val="black"/>
                </a:solidFill>
                <a:latin typeface="Arial"/>
                <a:cs typeface="Arial"/>
              </a:rPr>
              <a:t>01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 marL="109263">
              <a:spcBef>
                <a:spcPts val="101"/>
              </a:spcBef>
            </a:pPr>
            <a:r>
              <a:rPr sz="2471" spc="-401" dirty="0">
                <a:solidFill>
                  <a:prstClr val="black"/>
                </a:solidFill>
                <a:latin typeface="Arial"/>
                <a:cs typeface="Arial"/>
              </a:rPr>
              <a:t>YZ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3873152" y="4816522"/>
            <a:ext cx="771524" cy="39091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</a:pPr>
            <a:r>
              <a:rPr sz="3706" spc="-344" baseline="-21825" dirty="0">
                <a:solidFill>
                  <a:prstClr val="black"/>
                </a:solidFill>
                <a:latin typeface="Arial"/>
                <a:cs typeface="Arial"/>
              </a:rPr>
              <a:t>UV</a:t>
            </a:r>
            <a:r>
              <a:rPr sz="3706" spc="-463" baseline="-218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115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6"/>
          <p:cNvSpPr txBox="1"/>
          <p:nvPr/>
        </p:nvSpPr>
        <p:spPr>
          <a:xfrm>
            <a:off x="1066800" y="5638800"/>
            <a:ext cx="10668000" cy="601710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364756" marR="281283" indent="-285750">
              <a:spcBef>
                <a:spcPts val="172"/>
              </a:spcBef>
              <a:buFont typeface="Arial" panose="020B0604020202020204" pitchFamily="34" charset="0"/>
              <a:buChar char="•"/>
            </a:pPr>
            <a:r>
              <a:rPr spc="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pc="-9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generalized: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Will require </a:t>
            </a:r>
            <a:r>
              <a:rPr spc="9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spc="13" baseline="25132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N-1 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perceptrons in hidden layer  </a:t>
            </a:r>
            <a:r>
              <a:rPr lang="en-IN" spc="-4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b="1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Exponential </a:t>
            </a:r>
            <a:r>
              <a:rPr b="1" spc="-4" dirty="0"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b="1" spc="-13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endParaRPr lang="en-IN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64756" marR="281283" indent="-285750">
              <a:spcBef>
                <a:spcPts val="172"/>
              </a:spcBef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B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many hidden nodes if multiple hidden layers are used?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677400" cy="764364"/>
          </a:xfrm>
        </p:spPr>
        <p:txBody>
          <a:bodyPr>
            <a:noAutofit/>
          </a:bodyPr>
          <a:lstStyle/>
          <a:p>
            <a:r>
              <a:rPr lang="en-IN" spc="30" dirty="0"/>
              <a:t>More Example: Design </a:t>
            </a:r>
            <a:r>
              <a:rPr lang="en-IN" spc="40" dirty="0"/>
              <a:t>NN </a:t>
            </a:r>
            <a:r>
              <a:rPr lang="en-IN" spc="-10" dirty="0"/>
              <a:t>for </a:t>
            </a:r>
            <a:r>
              <a:rPr lang="en-IN" spc="30" dirty="0"/>
              <a:t>the </a:t>
            </a:r>
            <a:r>
              <a:rPr lang="en-IN" spc="10" dirty="0"/>
              <a:t>following</a:t>
            </a:r>
            <a:r>
              <a:rPr lang="en-IN" spc="119" dirty="0"/>
              <a:t> </a:t>
            </a:r>
            <a:r>
              <a:rPr lang="en-IN" spc="30" dirty="0"/>
              <a:t>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object 3"/>
          <p:cNvSpPr/>
          <p:nvPr/>
        </p:nvSpPr>
        <p:spPr>
          <a:xfrm>
            <a:off x="1212903" y="3839622"/>
            <a:ext cx="2336753" cy="0"/>
          </a:xfrm>
          <a:custGeom>
            <a:avLst/>
            <a:gdLst/>
            <a:ahLst/>
            <a:cxnLst/>
            <a:rect l="l" t="t" r="r" b="b"/>
            <a:pathLst>
              <a:path w="1179195">
                <a:moveTo>
                  <a:pt x="0" y="0"/>
                </a:moveTo>
                <a:lnTo>
                  <a:pt x="1179043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8" name="object 4"/>
          <p:cNvSpPr/>
          <p:nvPr/>
        </p:nvSpPr>
        <p:spPr>
          <a:xfrm>
            <a:off x="3510243" y="3787472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9" name="object 5"/>
          <p:cNvSpPr/>
          <p:nvPr/>
        </p:nvSpPr>
        <p:spPr>
          <a:xfrm>
            <a:off x="1212902" y="1503171"/>
            <a:ext cx="0" cy="2336753"/>
          </a:xfrm>
          <a:custGeom>
            <a:avLst/>
            <a:gdLst/>
            <a:ahLst/>
            <a:cxnLst/>
            <a:rect l="l" t="t" r="r" b="b"/>
            <a:pathLst>
              <a:path h="1179195">
                <a:moveTo>
                  <a:pt x="0" y="1179043"/>
                </a:moveTo>
                <a:lnTo>
                  <a:pt x="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0" name="object 6"/>
          <p:cNvSpPr/>
          <p:nvPr/>
        </p:nvSpPr>
        <p:spPr>
          <a:xfrm>
            <a:off x="1160754" y="1493391"/>
            <a:ext cx="104443" cy="49076"/>
          </a:xfrm>
          <a:custGeom>
            <a:avLst/>
            <a:gdLst/>
            <a:ahLst/>
            <a:cxnLst/>
            <a:rect l="l" t="t" r="r" b="b"/>
            <a:pathLst>
              <a:path w="52704" h="24765">
                <a:moveTo>
                  <a:pt x="0" y="24671"/>
                </a:moveTo>
                <a:lnTo>
                  <a:pt x="8044" y="20816"/>
                </a:lnTo>
                <a:lnTo>
                  <a:pt x="16242" y="13569"/>
                </a:lnTo>
                <a:lnTo>
                  <a:pt x="22898" y="5705"/>
                </a:lnTo>
                <a:lnTo>
                  <a:pt x="26316" y="0"/>
                </a:lnTo>
                <a:lnTo>
                  <a:pt x="29734" y="5705"/>
                </a:lnTo>
                <a:lnTo>
                  <a:pt x="36391" y="13569"/>
                </a:lnTo>
                <a:lnTo>
                  <a:pt x="44589" y="20816"/>
                </a:lnTo>
                <a:lnTo>
                  <a:pt x="52633" y="24671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856211" y="1447800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378" spc="-14" baseline="-13888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2378" baseline="-1388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8"/>
          <p:cNvSpPr txBox="1"/>
          <p:nvPr/>
        </p:nvSpPr>
        <p:spPr>
          <a:xfrm>
            <a:off x="3638471" y="3588000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378" spc="-14" baseline="-13888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378" baseline="-1388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9"/>
          <p:cNvSpPr/>
          <p:nvPr/>
        </p:nvSpPr>
        <p:spPr>
          <a:xfrm>
            <a:off x="1362720" y="1849206"/>
            <a:ext cx="128413" cy="128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4" name="object 10"/>
          <p:cNvSpPr/>
          <p:nvPr/>
        </p:nvSpPr>
        <p:spPr>
          <a:xfrm>
            <a:off x="1576742" y="1635184"/>
            <a:ext cx="128413" cy="1284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5" name="object 11"/>
          <p:cNvSpPr/>
          <p:nvPr/>
        </p:nvSpPr>
        <p:spPr>
          <a:xfrm>
            <a:off x="2860881" y="2705300"/>
            <a:ext cx="128415" cy="1284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6" name="object 12"/>
          <p:cNvSpPr/>
          <p:nvPr/>
        </p:nvSpPr>
        <p:spPr>
          <a:xfrm>
            <a:off x="3288929" y="1849206"/>
            <a:ext cx="128413" cy="128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7" name="object 13"/>
          <p:cNvSpPr/>
          <p:nvPr/>
        </p:nvSpPr>
        <p:spPr>
          <a:xfrm>
            <a:off x="2004788" y="2277253"/>
            <a:ext cx="128415" cy="1284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8" name="object 14"/>
          <p:cNvSpPr/>
          <p:nvPr/>
        </p:nvSpPr>
        <p:spPr>
          <a:xfrm>
            <a:off x="2860881" y="1849206"/>
            <a:ext cx="128415" cy="128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9" name="object 15"/>
          <p:cNvSpPr/>
          <p:nvPr/>
        </p:nvSpPr>
        <p:spPr>
          <a:xfrm>
            <a:off x="2646858" y="3561391"/>
            <a:ext cx="128413" cy="1284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40" name="object 16"/>
          <p:cNvSpPr/>
          <p:nvPr/>
        </p:nvSpPr>
        <p:spPr>
          <a:xfrm>
            <a:off x="1362720" y="3347369"/>
            <a:ext cx="128413" cy="1284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41" name="object 17"/>
          <p:cNvSpPr/>
          <p:nvPr/>
        </p:nvSpPr>
        <p:spPr>
          <a:xfrm>
            <a:off x="2004788" y="3347369"/>
            <a:ext cx="128415" cy="1284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42" name="object 18"/>
          <p:cNvSpPr/>
          <p:nvPr/>
        </p:nvSpPr>
        <p:spPr>
          <a:xfrm>
            <a:off x="2325824" y="2705300"/>
            <a:ext cx="128413" cy="1284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43" name="object 19"/>
          <p:cNvSpPr/>
          <p:nvPr/>
        </p:nvSpPr>
        <p:spPr>
          <a:xfrm>
            <a:off x="2004788" y="2919321"/>
            <a:ext cx="128415" cy="128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44" name="object 20"/>
          <p:cNvSpPr/>
          <p:nvPr/>
        </p:nvSpPr>
        <p:spPr>
          <a:xfrm>
            <a:off x="2218813" y="3133346"/>
            <a:ext cx="128413" cy="1284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45" name="object 21"/>
          <p:cNvSpPr/>
          <p:nvPr/>
        </p:nvSpPr>
        <p:spPr>
          <a:xfrm>
            <a:off x="2646858" y="3240357"/>
            <a:ext cx="128413" cy="128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46" name="object 22"/>
          <p:cNvSpPr/>
          <p:nvPr/>
        </p:nvSpPr>
        <p:spPr>
          <a:xfrm>
            <a:off x="998881" y="2919321"/>
            <a:ext cx="2354370" cy="707192"/>
          </a:xfrm>
          <a:custGeom>
            <a:avLst/>
            <a:gdLst/>
            <a:ahLst/>
            <a:cxnLst/>
            <a:rect l="l" t="t" r="r" b="b"/>
            <a:pathLst>
              <a:path w="1188085" h="356869">
                <a:moveTo>
                  <a:pt x="0" y="0"/>
                </a:moveTo>
                <a:lnTo>
                  <a:pt x="49500" y="14851"/>
                </a:lnTo>
                <a:lnTo>
                  <a:pt x="87403" y="26222"/>
                </a:lnTo>
                <a:lnTo>
                  <a:pt x="136903" y="41071"/>
                </a:lnTo>
                <a:lnTo>
                  <a:pt x="148501" y="44549"/>
                </a:lnTo>
                <a:lnTo>
                  <a:pt x="160099" y="48029"/>
                </a:lnTo>
                <a:lnTo>
                  <a:pt x="173251" y="51974"/>
                </a:lnTo>
                <a:lnTo>
                  <a:pt x="186404" y="55920"/>
                </a:lnTo>
                <a:lnTo>
                  <a:pt x="198002" y="59399"/>
                </a:lnTo>
                <a:lnTo>
                  <a:pt x="235904" y="70770"/>
                </a:lnTo>
                <a:lnTo>
                  <a:pt x="285405" y="85622"/>
                </a:lnTo>
                <a:lnTo>
                  <a:pt x="297003" y="89101"/>
                </a:lnTo>
                <a:lnTo>
                  <a:pt x="308600" y="92581"/>
                </a:lnTo>
                <a:lnTo>
                  <a:pt x="321753" y="96526"/>
                </a:lnTo>
                <a:lnTo>
                  <a:pt x="334905" y="100472"/>
                </a:lnTo>
                <a:lnTo>
                  <a:pt x="346503" y="103951"/>
                </a:lnTo>
                <a:lnTo>
                  <a:pt x="358101" y="107430"/>
                </a:lnTo>
                <a:lnTo>
                  <a:pt x="371253" y="111376"/>
                </a:lnTo>
                <a:lnTo>
                  <a:pt x="384406" y="115322"/>
                </a:lnTo>
                <a:lnTo>
                  <a:pt x="396004" y="118801"/>
                </a:lnTo>
                <a:lnTo>
                  <a:pt x="407602" y="122280"/>
                </a:lnTo>
                <a:lnTo>
                  <a:pt x="420754" y="126226"/>
                </a:lnTo>
                <a:lnTo>
                  <a:pt x="433907" y="130172"/>
                </a:lnTo>
                <a:lnTo>
                  <a:pt x="445504" y="133651"/>
                </a:lnTo>
                <a:lnTo>
                  <a:pt x="483407" y="145022"/>
                </a:lnTo>
                <a:lnTo>
                  <a:pt x="532908" y="159873"/>
                </a:lnTo>
                <a:lnTo>
                  <a:pt x="544505" y="163353"/>
                </a:lnTo>
                <a:lnTo>
                  <a:pt x="556103" y="166832"/>
                </a:lnTo>
                <a:lnTo>
                  <a:pt x="569256" y="170778"/>
                </a:lnTo>
                <a:lnTo>
                  <a:pt x="582408" y="174724"/>
                </a:lnTo>
                <a:lnTo>
                  <a:pt x="594006" y="178203"/>
                </a:lnTo>
                <a:lnTo>
                  <a:pt x="605604" y="181682"/>
                </a:lnTo>
                <a:lnTo>
                  <a:pt x="618756" y="185628"/>
                </a:lnTo>
                <a:lnTo>
                  <a:pt x="631909" y="189574"/>
                </a:lnTo>
                <a:lnTo>
                  <a:pt x="643507" y="193053"/>
                </a:lnTo>
                <a:lnTo>
                  <a:pt x="655104" y="196532"/>
                </a:lnTo>
                <a:lnTo>
                  <a:pt x="668257" y="200478"/>
                </a:lnTo>
                <a:lnTo>
                  <a:pt x="681409" y="204424"/>
                </a:lnTo>
                <a:lnTo>
                  <a:pt x="693007" y="207903"/>
                </a:lnTo>
                <a:lnTo>
                  <a:pt x="704605" y="211382"/>
                </a:lnTo>
                <a:lnTo>
                  <a:pt x="717757" y="215328"/>
                </a:lnTo>
                <a:lnTo>
                  <a:pt x="767258" y="230179"/>
                </a:lnTo>
                <a:lnTo>
                  <a:pt x="780411" y="234125"/>
                </a:lnTo>
                <a:lnTo>
                  <a:pt x="792008" y="237604"/>
                </a:lnTo>
                <a:lnTo>
                  <a:pt x="803606" y="241084"/>
                </a:lnTo>
                <a:lnTo>
                  <a:pt x="816759" y="245030"/>
                </a:lnTo>
                <a:lnTo>
                  <a:pt x="829911" y="248975"/>
                </a:lnTo>
                <a:lnTo>
                  <a:pt x="841509" y="252455"/>
                </a:lnTo>
                <a:lnTo>
                  <a:pt x="853107" y="255934"/>
                </a:lnTo>
                <a:lnTo>
                  <a:pt x="866259" y="259880"/>
                </a:lnTo>
                <a:lnTo>
                  <a:pt x="879412" y="263825"/>
                </a:lnTo>
                <a:lnTo>
                  <a:pt x="891009" y="267305"/>
                </a:lnTo>
                <a:lnTo>
                  <a:pt x="902607" y="270784"/>
                </a:lnTo>
                <a:lnTo>
                  <a:pt x="915760" y="274730"/>
                </a:lnTo>
                <a:lnTo>
                  <a:pt x="928912" y="278675"/>
                </a:lnTo>
                <a:lnTo>
                  <a:pt x="940510" y="282155"/>
                </a:lnTo>
                <a:lnTo>
                  <a:pt x="952108" y="285634"/>
                </a:lnTo>
                <a:lnTo>
                  <a:pt x="965260" y="289579"/>
                </a:lnTo>
                <a:lnTo>
                  <a:pt x="978413" y="293525"/>
                </a:lnTo>
                <a:lnTo>
                  <a:pt x="990011" y="297005"/>
                </a:lnTo>
                <a:lnTo>
                  <a:pt x="1001608" y="300484"/>
                </a:lnTo>
                <a:lnTo>
                  <a:pt x="1014761" y="304430"/>
                </a:lnTo>
                <a:lnTo>
                  <a:pt x="1027913" y="308376"/>
                </a:lnTo>
                <a:lnTo>
                  <a:pt x="1039511" y="311856"/>
                </a:lnTo>
                <a:lnTo>
                  <a:pt x="1051109" y="315336"/>
                </a:lnTo>
                <a:lnTo>
                  <a:pt x="1064261" y="319281"/>
                </a:lnTo>
                <a:lnTo>
                  <a:pt x="1077414" y="323227"/>
                </a:lnTo>
                <a:lnTo>
                  <a:pt x="1089012" y="326706"/>
                </a:lnTo>
                <a:lnTo>
                  <a:pt x="1100609" y="330186"/>
                </a:lnTo>
                <a:lnTo>
                  <a:pt x="1113762" y="334131"/>
                </a:lnTo>
                <a:lnTo>
                  <a:pt x="1126915" y="338077"/>
                </a:lnTo>
                <a:lnTo>
                  <a:pt x="1138512" y="341556"/>
                </a:lnTo>
                <a:lnTo>
                  <a:pt x="1152042" y="345615"/>
                </a:lnTo>
                <a:lnTo>
                  <a:pt x="1168414" y="350527"/>
                </a:lnTo>
                <a:lnTo>
                  <a:pt x="1182210" y="354665"/>
                </a:lnTo>
                <a:lnTo>
                  <a:pt x="1188013" y="356406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47" name="object 23"/>
          <p:cNvSpPr/>
          <p:nvPr/>
        </p:nvSpPr>
        <p:spPr>
          <a:xfrm>
            <a:off x="1041687" y="1528230"/>
            <a:ext cx="2097667" cy="2517956"/>
          </a:xfrm>
          <a:custGeom>
            <a:avLst/>
            <a:gdLst/>
            <a:ahLst/>
            <a:cxnLst/>
            <a:rect l="l" t="t" r="r" b="b"/>
            <a:pathLst>
              <a:path w="1058545" h="1270635">
                <a:moveTo>
                  <a:pt x="0" y="1270077"/>
                </a:moveTo>
                <a:lnTo>
                  <a:pt x="32046" y="1231621"/>
                </a:lnTo>
                <a:lnTo>
                  <a:pt x="66149" y="1190698"/>
                </a:lnTo>
                <a:lnTo>
                  <a:pt x="77867" y="1176638"/>
                </a:lnTo>
                <a:lnTo>
                  <a:pt x="88199" y="1164239"/>
                </a:lnTo>
                <a:lnTo>
                  <a:pt x="98532" y="1151840"/>
                </a:lnTo>
                <a:lnTo>
                  <a:pt x="110249" y="1137779"/>
                </a:lnTo>
                <a:lnTo>
                  <a:pt x="121967" y="1123718"/>
                </a:lnTo>
                <a:lnTo>
                  <a:pt x="132299" y="1111319"/>
                </a:lnTo>
                <a:lnTo>
                  <a:pt x="142632" y="1098920"/>
                </a:lnTo>
                <a:lnTo>
                  <a:pt x="154349" y="1084859"/>
                </a:lnTo>
                <a:lnTo>
                  <a:pt x="186732" y="1046000"/>
                </a:lnTo>
                <a:lnTo>
                  <a:pt x="220499" y="1005481"/>
                </a:lnTo>
                <a:lnTo>
                  <a:pt x="230832" y="993082"/>
                </a:lnTo>
                <a:lnTo>
                  <a:pt x="242550" y="979021"/>
                </a:lnTo>
                <a:lnTo>
                  <a:pt x="254267" y="964959"/>
                </a:lnTo>
                <a:lnTo>
                  <a:pt x="264600" y="952560"/>
                </a:lnTo>
                <a:lnTo>
                  <a:pt x="274932" y="940161"/>
                </a:lnTo>
                <a:lnTo>
                  <a:pt x="286650" y="926100"/>
                </a:lnTo>
                <a:lnTo>
                  <a:pt x="298367" y="912039"/>
                </a:lnTo>
                <a:lnTo>
                  <a:pt x="308700" y="899640"/>
                </a:lnTo>
                <a:lnTo>
                  <a:pt x="319032" y="887241"/>
                </a:lnTo>
                <a:lnTo>
                  <a:pt x="330750" y="873180"/>
                </a:lnTo>
                <a:lnTo>
                  <a:pt x="342467" y="859119"/>
                </a:lnTo>
                <a:lnTo>
                  <a:pt x="352800" y="846720"/>
                </a:lnTo>
                <a:lnTo>
                  <a:pt x="363132" y="834321"/>
                </a:lnTo>
                <a:lnTo>
                  <a:pt x="374850" y="820260"/>
                </a:lnTo>
                <a:lnTo>
                  <a:pt x="386568" y="806199"/>
                </a:lnTo>
                <a:lnTo>
                  <a:pt x="396900" y="793800"/>
                </a:lnTo>
                <a:lnTo>
                  <a:pt x="407233" y="781401"/>
                </a:lnTo>
                <a:lnTo>
                  <a:pt x="418950" y="767340"/>
                </a:lnTo>
                <a:lnTo>
                  <a:pt x="430668" y="753279"/>
                </a:lnTo>
                <a:lnTo>
                  <a:pt x="441000" y="740880"/>
                </a:lnTo>
                <a:lnTo>
                  <a:pt x="451333" y="728481"/>
                </a:lnTo>
                <a:lnTo>
                  <a:pt x="463050" y="714420"/>
                </a:lnTo>
                <a:lnTo>
                  <a:pt x="474768" y="700359"/>
                </a:lnTo>
                <a:lnTo>
                  <a:pt x="485100" y="687960"/>
                </a:lnTo>
                <a:lnTo>
                  <a:pt x="495433" y="675561"/>
                </a:lnTo>
                <a:lnTo>
                  <a:pt x="507150" y="661500"/>
                </a:lnTo>
                <a:lnTo>
                  <a:pt x="518868" y="647438"/>
                </a:lnTo>
                <a:lnTo>
                  <a:pt x="529200" y="635039"/>
                </a:lnTo>
                <a:lnTo>
                  <a:pt x="539533" y="622641"/>
                </a:lnTo>
                <a:lnTo>
                  <a:pt x="551250" y="608579"/>
                </a:lnTo>
                <a:lnTo>
                  <a:pt x="562968" y="594518"/>
                </a:lnTo>
                <a:lnTo>
                  <a:pt x="573300" y="582119"/>
                </a:lnTo>
                <a:lnTo>
                  <a:pt x="583633" y="569720"/>
                </a:lnTo>
                <a:lnTo>
                  <a:pt x="595350" y="555659"/>
                </a:lnTo>
                <a:lnTo>
                  <a:pt x="607068" y="541598"/>
                </a:lnTo>
                <a:lnTo>
                  <a:pt x="617401" y="529199"/>
                </a:lnTo>
                <a:lnTo>
                  <a:pt x="627733" y="516800"/>
                </a:lnTo>
                <a:lnTo>
                  <a:pt x="639451" y="502739"/>
                </a:lnTo>
                <a:lnTo>
                  <a:pt x="651168" y="488678"/>
                </a:lnTo>
                <a:lnTo>
                  <a:pt x="661501" y="476279"/>
                </a:lnTo>
                <a:lnTo>
                  <a:pt x="671833" y="463880"/>
                </a:lnTo>
                <a:lnTo>
                  <a:pt x="705601" y="423359"/>
                </a:lnTo>
                <a:lnTo>
                  <a:pt x="727651" y="396900"/>
                </a:lnTo>
                <a:lnTo>
                  <a:pt x="739368" y="382839"/>
                </a:lnTo>
                <a:lnTo>
                  <a:pt x="749701" y="370440"/>
                </a:lnTo>
                <a:lnTo>
                  <a:pt x="760033" y="358042"/>
                </a:lnTo>
                <a:lnTo>
                  <a:pt x="771751" y="343980"/>
                </a:lnTo>
                <a:lnTo>
                  <a:pt x="783469" y="329919"/>
                </a:lnTo>
                <a:lnTo>
                  <a:pt x="793801" y="317520"/>
                </a:lnTo>
                <a:lnTo>
                  <a:pt x="804134" y="305121"/>
                </a:lnTo>
                <a:lnTo>
                  <a:pt x="815851" y="291060"/>
                </a:lnTo>
                <a:lnTo>
                  <a:pt x="827569" y="276999"/>
                </a:lnTo>
                <a:lnTo>
                  <a:pt x="837901" y="264600"/>
                </a:lnTo>
                <a:lnTo>
                  <a:pt x="848234" y="252201"/>
                </a:lnTo>
                <a:lnTo>
                  <a:pt x="859951" y="238140"/>
                </a:lnTo>
                <a:lnTo>
                  <a:pt x="871669" y="224079"/>
                </a:lnTo>
                <a:lnTo>
                  <a:pt x="882001" y="211680"/>
                </a:lnTo>
                <a:lnTo>
                  <a:pt x="892334" y="199281"/>
                </a:lnTo>
                <a:lnTo>
                  <a:pt x="904051" y="185220"/>
                </a:lnTo>
                <a:lnTo>
                  <a:pt x="915769" y="171159"/>
                </a:lnTo>
                <a:lnTo>
                  <a:pt x="926101" y="158760"/>
                </a:lnTo>
                <a:lnTo>
                  <a:pt x="936434" y="146361"/>
                </a:lnTo>
                <a:lnTo>
                  <a:pt x="948151" y="132300"/>
                </a:lnTo>
                <a:lnTo>
                  <a:pt x="959869" y="118239"/>
                </a:lnTo>
                <a:lnTo>
                  <a:pt x="970202" y="105840"/>
                </a:lnTo>
                <a:lnTo>
                  <a:pt x="980534" y="93441"/>
                </a:lnTo>
                <a:lnTo>
                  <a:pt x="992252" y="79380"/>
                </a:lnTo>
                <a:lnTo>
                  <a:pt x="1003969" y="65318"/>
                </a:lnTo>
                <a:lnTo>
                  <a:pt x="1014302" y="52920"/>
                </a:lnTo>
                <a:lnTo>
                  <a:pt x="1026355" y="38455"/>
                </a:lnTo>
                <a:lnTo>
                  <a:pt x="1040941" y="20953"/>
                </a:lnTo>
                <a:lnTo>
                  <a:pt x="1053232" y="6203"/>
                </a:lnTo>
                <a:lnTo>
                  <a:pt x="1058402" y="0"/>
                </a:lnTo>
              </a:path>
            </a:pathLst>
          </a:custGeom>
          <a:ln w="50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48" name="object 24"/>
          <p:cNvSpPr/>
          <p:nvPr/>
        </p:nvSpPr>
        <p:spPr>
          <a:xfrm>
            <a:off x="1640950" y="1485367"/>
            <a:ext cx="1712612" cy="2568290"/>
          </a:xfrm>
          <a:custGeom>
            <a:avLst/>
            <a:gdLst/>
            <a:ahLst/>
            <a:cxnLst/>
            <a:rect l="l" t="t" r="r" b="b"/>
            <a:pathLst>
              <a:path w="864235" h="1296035">
                <a:moveTo>
                  <a:pt x="0" y="0"/>
                </a:moveTo>
                <a:lnTo>
                  <a:pt x="26160" y="39240"/>
                </a:lnTo>
                <a:lnTo>
                  <a:pt x="54000" y="81000"/>
                </a:lnTo>
                <a:lnTo>
                  <a:pt x="63565" y="95348"/>
                </a:lnTo>
                <a:lnTo>
                  <a:pt x="72000" y="108000"/>
                </a:lnTo>
                <a:lnTo>
                  <a:pt x="99566" y="149348"/>
                </a:lnTo>
                <a:lnTo>
                  <a:pt x="126001" y="189001"/>
                </a:lnTo>
                <a:lnTo>
                  <a:pt x="135566" y="203349"/>
                </a:lnTo>
                <a:lnTo>
                  <a:pt x="144001" y="216001"/>
                </a:lnTo>
                <a:lnTo>
                  <a:pt x="152435" y="228653"/>
                </a:lnTo>
                <a:lnTo>
                  <a:pt x="162001" y="243001"/>
                </a:lnTo>
                <a:lnTo>
                  <a:pt x="171566" y="257349"/>
                </a:lnTo>
                <a:lnTo>
                  <a:pt x="180001" y="270001"/>
                </a:lnTo>
                <a:lnTo>
                  <a:pt x="188436" y="282653"/>
                </a:lnTo>
                <a:lnTo>
                  <a:pt x="216001" y="324002"/>
                </a:lnTo>
                <a:lnTo>
                  <a:pt x="234001" y="351002"/>
                </a:lnTo>
                <a:lnTo>
                  <a:pt x="243567" y="365349"/>
                </a:lnTo>
                <a:lnTo>
                  <a:pt x="252001" y="378001"/>
                </a:lnTo>
                <a:lnTo>
                  <a:pt x="260436" y="390654"/>
                </a:lnTo>
                <a:lnTo>
                  <a:pt x="270002" y="405002"/>
                </a:lnTo>
                <a:lnTo>
                  <a:pt x="279567" y="419351"/>
                </a:lnTo>
                <a:lnTo>
                  <a:pt x="288002" y="432003"/>
                </a:lnTo>
                <a:lnTo>
                  <a:pt x="296436" y="444655"/>
                </a:lnTo>
                <a:lnTo>
                  <a:pt x="306002" y="459003"/>
                </a:lnTo>
                <a:lnTo>
                  <a:pt x="315567" y="473350"/>
                </a:lnTo>
                <a:lnTo>
                  <a:pt x="324002" y="486002"/>
                </a:lnTo>
                <a:lnTo>
                  <a:pt x="351568" y="527351"/>
                </a:lnTo>
                <a:lnTo>
                  <a:pt x="378002" y="567003"/>
                </a:lnTo>
                <a:lnTo>
                  <a:pt x="387568" y="581351"/>
                </a:lnTo>
                <a:lnTo>
                  <a:pt x="396003" y="594003"/>
                </a:lnTo>
                <a:lnTo>
                  <a:pt x="404437" y="606655"/>
                </a:lnTo>
                <a:lnTo>
                  <a:pt x="414003" y="621004"/>
                </a:lnTo>
                <a:lnTo>
                  <a:pt x="423568" y="635352"/>
                </a:lnTo>
                <a:lnTo>
                  <a:pt x="432003" y="648004"/>
                </a:lnTo>
                <a:lnTo>
                  <a:pt x="440437" y="660656"/>
                </a:lnTo>
                <a:lnTo>
                  <a:pt x="450003" y="675004"/>
                </a:lnTo>
                <a:lnTo>
                  <a:pt x="459568" y="689352"/>
                </a:lnTo>
                <a:lnTo>
                  <a:pt x="468003" y="702004"/>
                </a:lnTo>
                <a:lnTo>
                  <a:pt x="476438" y="714656"/>
                </a:lnTo>
                <a:lnTo>
                  <a:pt x="486003" y="729005"/>
                </a:lnTo>
                <a:lnTo>
                  <a:pt x="495569" y="743353"/>
                </a:lnTo>
                <a:lnTo>
                  <a:pt x="504003" y="756005"/>
                </a:lnTo>
                <a:lnTo>
                  <a:pt x="512438" y="768657"/>
                </a:lnTo>
                <a:lnTo>
                  <a:pt x="522003" y="783005"/>
                </a:lnTo>
                <a:lnTo>
                  <a:pt x="531569" y="797353"/>
                </a:lnTo>
                <a:lnTo>
                  <a:pt x="540003" y="810004"/>
                </a:lnTo>
                <a:lnTo>
                  <a:pt x="548438" y="822657"/>
                </a:lnTo>
                <a:lnTo>
                  <a:pt x="558004" y="837005"/>
                </a:lnTo>
                <a:lnTo>
                  <a:pt x="567569" y="851354"/>
                </a:lnTo>
                <a:lnTo>
                  <a:pt x="576004" y="864006"/>
                </a:lnTo>
                <a:lnTo>
                  <a:pt x="584438" y="876658"/>
                </a:lnTo>
                <a:lnTo>
                  <a:pt x="594004" y="891006"/>
                </a:lnTo>
                <a:lnTo>
                  <a:pt x="603569" y="905354"/>
                </a:lnTo>
                <a:lnTo>
                  <a:pt x="612004" y="918006"/>
                </a:lnTo>
                <a:lnTo>
                  <a:pt x="620439" y="930658"/>
                </a:lnTo>
                <a:lnTo>
                  <a:pt x="630004" y="945006"/>
                </a:lnTo>
                <a:lnTo>
                  <a:pt x="639570" y="959354"/>
                </a:lnTo>
                <a:lnTo>
                  <a:pt x="648004" y="972007"/>
                </a:lnTo>
                <a:lnTo>
                  <a:pt x="656439" y="984659"/>
                </a:lnTo>
                <a:lnTo>
                  <a:pt x="684004" y="1026006"/>
                </a:lnTo>
                <a:lnTo>
                  <a:pt x="711570" y="1067355"/>
                </a:lnTo>
                <a:lnTo>
                  <a:pt x="720005" y="1080008"/>
                </a:lnTo>
                <a:lnTo>
                  <a:pt x="728439" y="1092659"/>
                </a:lnTo>
                <a:lnTo>
                  <a:pt x="738005" y="1107007"/>
                </a:lnTo>
                <a:lnTo>
                  <a:pt x="747570" y="1121355"/>
                </a:lnTo>
                <a:lnTo>
                  <a:pt x="756005" y="1134007"/>
                </a:lnTo>
                <a:lnTo>
                  <a:pt x="764440" y="1146659"/>
                </a:lnTo>
                <a:lnTo>
                  <a:pt x="774005" y="1161008"/>
                </a:lnTo>
                <a:lnTo>
                  <a:pt x="783571" y="1175356"/>
                </a:lnTo>
                <a:lnTo>
                  <a:pt x="792005" y="1188008"/>
                </a:lnTo>
                <a:lnTo>
                  <a:pt x="800440" y="1200660"/>
                </a:lnTo>
                <a:lnTo>
                  <a:pt x="810006" y="1215008"/>
                </a:lnTo>
                <a:lnTo>
                  <a:pt x="819571" y="1229356"/>
                </a:lnTo>
                <a:lnTo>
                  <a:pt x="828006" y="1242008"/>
                </a:lnTo>
                <a:lnTo>
                  <a:pt x="837845" y="1256767"/>
                </a:lnTo>
                <a:lnTo>
                  <a:pt x="849752" y="1274627"/>
                </a:lnTo>
                <a:lnTo>
                  <a:pt x="859786" y="1289678"/>
                </a:lnTo>
                <a:lnTo>
                  <a:pt x="864006" y="1296009"/>
                </a:lnTo>
              </a:path>
            </a:pathLst>
          </a:custGeom>
          <a:ln w="50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graphicFrame>
        <p:nvGraphicFramePr>
          <p:cNvPr id="50" name="object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315878"/>
              </p:ext>
            </p:extLst>
          </p:nvPr>
        </p:nvGraphicFramePr>
        <p:xfrm>
          <a:off x="6629400" y="1927579"/>
          <a:ext cx="3377404" cy="1730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5744"/>
                <a:gridCol w="885875"/>
                <a:gridCol w="955087"/>
                <a:gridCol w="670698"/>
              </a:tblGrid>
              <a:tr h="215618">
                <a:tc>
                  <a:txBody>
                    <a:bodyPr/>
                    <a:lstStyle/>
                    <a:p>
                      <a:pPr marL="1905" algn="ctr">
                        <a:lnSpc>
                          <a:spcPts val="630"/>
                        </a:lnSpc>
                      </a:pPr>
                      <a:endParaRPr lang="en-IN" sz="1200" spc="-5" dirty="0" smtClean="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ts val="630"/>
                        </a:lnSpc>
                      </a:pPr>
                      <a:r>
                        <a:rPr sz="1200" spc="-5" dirty="0" smtClean="0">
                          <a:latin typeface="Arial"/>
                          <a:cs typeface="Arial"/>
                        </a:rPr>
                        <a:t>Red-line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spc="-5" dirty="0" smtClean="0">
                          <a:latin typeface="Arial"/>
                          <a:cs typeface="Arial"/>
                        </a:rPr>
                        <a:t>Blue-line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spc="-5" dirty="0" smtClean="0">
                          <a:latin typeface="Arial"/>
                          <a:cs typeface="Arial"/>
                        </a:rPr>
                        <a:t>Black-line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spc="-5" dirty="0" smtClean="0">
                          <a:latin typeface="Arial"/>
                          <a:cs typeface="Arial"/>
                        </a:rPr>
                        <a:t>Color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21564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6292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6292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6292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629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530">
                <a:tc>
                  <a:txBody>
                    <a:bodyPr/>
                    <a:lstStyle/>
                    <a:p>
                      <a:pPr marL="1905"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530">
                <a:tc>
                  <a:txBody>
                    <a:bodyPr/>
                    <a:lstStyle/>
                    <a:p>
                      <a:pPr marL="1905"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556">
                <a:tc>
                  <a:txBody>
                    <a:bodyPr/>
                    <a:lstStyle/>
                    <a:p>
                      <a:pPr marL="1905"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530">
                <a:tc>
                  <a:txBody>
                    <a:bodyPr/>
                    <a:lstStyle/>
                    <a:p>
                      <a:pPr marL="1905"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556">
                <a:tc>
                  <a:txBody>
                    <a:bodyPr/>
                    <a:lstStyle/>
                    <a:p>
                      <a:pPr marL="1905"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530">
                <a:tc>
                  <a:txBody>
                    <a:bodyPr/>
                    <a:lstStyle/>
                    <a:p>
                      <a:pPr marL="1905"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</a:tr>
              <a:tr h="185530">
                <a:tc>
                  <a:txBody>
                    <a:bodyPr/>
                    <a:lstStyle/>
                    <a:p>
                      <a:pPr marL="1905"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0"/>
                        </a:lnSpc>
                      </a:pPr>
                      <a:endParaRPr lang="en-IN" sz="1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630"/>
                        </a:lnSpc>
                      </a:pPr>
                      <a:r>
                        <a:rPr sz="1200" dirty="0" smtClean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1" name="object 27"/>
          <p:cNvSpPr/>
          <p:nvPr/>
        </p:nvSpPr>
        <p:spPr>
          <a:xfrm>
            <a:off x="3808358" y="4010967"/>
            <a:ext cx="627916" cy="2283903"/>
          </a:xfrm>
          <a:custGeom>
            <a:avLst/>
            <a:gdLst/>
            <a:ahLst/>
            <a:cxnLst/>
            <a:rect l="l" t="t" r="r" b="b"/>
            <a:pathLst>
              <a:path w="316865" h="1152525">
                <a:moveTo>
                  <a:pt x="0" y="1151996"/>
                </a:moveTo>
                <a:lnTo>
                  <a:pt x="0" y="0"/>
                </a:lnTo>
                <a:lnTo>
                  <a:pt x="316798" y="0"/>
                </a:lnTo>
                <a:lnTo>
                  <a:pt x="316798" y="1151996"/>
                </a:lnTo>
                <a:lnTo>
                  <a:pt x="0" y="1151996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52" name="object 28"/>
          <p:cNvSpPr/>
          <p:nvPr/>
        </p:nvSpPr>
        <p:spPr>
          <a:xfrm>
            <a:off x="3551539" y="5437752"/>
            <a:ext cx="713391" cy="2853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53" name="object 29"/>
          <p:cNvSpPr/>
          <p:nvPr/>
        </p:nvSpPr>
        <p:spPr>
          <a:xfrm>
            <a:off x="3551539" y="5009717"/>
            <a:ext cx="713391" cy="285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54" name="object 30"/>
          <p:cNvSpPr txBox="1"/>
          <p:nvPr/>
        </p:nvSpPr>
        <p:spPr>
          <a:xfrm>
            <a:off x="3724528" y="6274856"/>
            <a:ext cx="79653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sz="1189" spc="-9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31"/>
          <p:cNvSpPr txBox="1"/>
          <p:nvPr/>
        </p:nvSpPr>
        <p:spPr>
          <a:xfrm>
            <a:off x="3324951" y="4594936"/>
            <a:ext cx="908528" cy="109648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R="10067" algn="r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+1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  <a:p>
            <a:pPr marL="32718" marR="713501" indent="-8809">
              <a:lnSpc>
                <a:spcPct val="236200"/>
              </a:lnSpc>
              <a:spcBef>
                <a:spcPts val="168"/>
              </a:spcBef>
            </a:pP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srgbClr val="0000FF"/>
                </a:solidFill>
                <a:latin typeface="Arial"/>
                <a:cs typeface="Arial"/>
              </a:rPr>
              <a:t>2  </a:t>
            </a: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32"/>
          <p:cNvSpPr/>
          <p:nvPr/>
        </p:nvSpPr>
        <p:spPr>
          <a:xfrm>
            <a:off x="5520501" y="4010967"/>
            <a:ext cx="627916" cy="2283903"/>
          </a:xfrm>
          <a:custGeom>
            <a:avLst/>
            <a:gdLst/>
            <a:ahLst/>
            <a:cxnLst/>
            <a:rect l="l" t="t" r="r" b="b"/>
            <a:pathLst>
              <a:path w="316864" h="1152525">
                <a:moveTo>
                  <a:pt x="0" y="1151996"/>
                </a:moveTo>
                <a:lnTo>
                  <a:pt x="0" y="0"/>
                </a:lnTo>
                <a:lnTo>
                  <a:pt x="316798" y="0"/>
                </a:lnTo>
                <a:lnTo>
                  <a:pt x="316798" y="1151996"/>
                </a:lnTo>
                <a:lnTo>
                  <a:pt x="0" y="1151996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57" name="object 33"/>
          <p:cNvSpPr/>
          <p:nvPr/>
        </p:nvSpPr>
        <p:spPr>
          <a:xfrm>
            <a:off x="5691718" y="5651770"/>
            <a:ext cx="285356" cy="285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58" name="object 34"/>
          <p:cNvSpPr/>
          <p:nvPr/>
        </p:nvSpPr>
        <p:spPr>
          <a:xfrm>
            <a:off x="5691718" y="5223734"/>
            <a:ext cx="285356" cy="285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59" name="object 35"/>
          <p:cNvSpPr/>
          <p:nvPr/>
        </p:nvSpPr>
        <p:spPr>
          <a:xfrm>
            <a:off x="5691718" y="4795699"/>
            <a:ext cx="285356" cy="2853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0" name="object 36"/>
          <p:cNvSpPr txBox="1"/>
          <p:nvPr/>
        </p:nvSpPr>
        <p:spPr>
          <a:xfrm>
            <a:off x="5723466" y="4366645"/>
            <a:ext cx="2227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+1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37"/>
          <p:cNvSpPr/>
          <p:nvPr/>
        </p:nvSpPr>
        <p:spPr>
          <a:xfrm>
            <a:off x="4264931" y="5580430"/>
            <a:ext cx="1387959" cy="212659"/>
          </a:xfrm>
          <a:custGeom>
            <a:avLst/>
            <a:gdLst/>
            <a:ahLst/>
            <a:cxnLst/>
            <a:rect l="l" t="t" r="r" b="b"/>
            <a:pathLst>
              <a:path w="700405" h="107314">
                <a:moveTo>
                  <a:pt x="0" y="0"/>
                </a:moveTo>
                <a:lnTo>
                  <a:pt x="699841" y="107118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2" name="object 38"/>
          <p:cNvSpPr/>
          <p:nvPr/>
        </p:nvSpPr>
        <p:spPr>
          <a:xfrm>
            <a:off x="5615948" y="5748474"/>
            <a:ext cx="44042" cy="80534"/>
          </a:xfrm>
          <a:custGeom>
            <a:avLst/>
            <a:gdLst/>
            <a:ahLst/>
            <a:cxnLst/>
            <a:rect l="l" t="t" r="r" b="b"/>
            <a:pathLst>
              <a:path w="22225" h="40639">
                <a:moveTo>
                  <a:pt x="6127" y="0"/>
                </a:moveTo>
                <a:lnTo>
                  <a:pt x="8124" y="6568"/>
                </a:lnTo>
                <a:lnTo>
                  <a:pt x="12682" y="13648"/>
                </a:lnTo>
                <a:lnTo>
                  <a:pt x="17890" y="19628"/>
                </a:lnTo>
                <a:lnTo>
                  <a:pt x="21832" y="22892"/>
                </a:lnTo>
                <a:lnTo>
                  <a:pt x="17094" y="24828"/>
                </a:lnTo>
                <a:lnTo>
                  <a:pt x="10337" y="28976"/>
                </a:lnTo>
                <a:lnTo>
                  <a:pt x="3869" y="34369"/>
                </a:lnTo>
                <a:lnTo>
                  <a:pt x="0" y="40040"/>
                </a:lnTo>
              </a:path>
            </a:pathLst>
          </a:custGeom>
          <a:ln w="4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3" name="object 39"/>
          <p:cNvSpPr/>
          <p:nvPr/>
        </p:nvSpPr>
        <p:spPr>
          <a:xfrm>
            <a:off x="4264931" y="5368157"/>
            <a:ext cx="1387959" cy="212659"/>
          </a:xfrm>
          <a:custGeom>
            <a:avLst/>
            <a:gdLst/>
            <a:ahLst/>
            <a:cxnLst/>
            <a:rect l="l" t="t" r="r" b="b"/>
            <a:pathLst>
              <a:path w="700405" h="107314">
                <a:moveTo>
                  <a:pt x="0" y="107118"/>
                </a:moveTo>
                <a:lnTo>
                  <a:pt x="699841" y="0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4" name="object 40"/>
          <p:cNvSpPr/>
          <p:nvPr/>
        </p:nvSpPr>
        <p:spPr>
          <a:xfrm>
            <a:off x="5615948" y="5333039"/>
            <a:ext cx="44042" cy="80534"/>
          </a:xfrm>
          <a:custGeom>
            <a:avLst/>
            <a:gdLst/>
            <a:ahLst/>
            <a:cxnLst/>
            <a:rect l="l" t="t" r="r" b="b"/>
            <a:pathLst>
              <a:path w="22225" h="40639">
                <a:moveTo>
                  <a:pt x="0" y="0"/>
                </a:moveTo>
                <a:lnTo>
                  <a:pt x="3869" y="5670"/>
                </a:lnTo>
                <a:lnTo>
                  <a:pt x="10337" y="11063"/>
                </a:lnTo>
                <a:lnTo>
                  <a:pt x="17094" y="15211"/>
                </a:lnTo>
                <a:lnTo>
                  <a:pt x="21832" y="17147"/>
                </a:lnTo>
                <a:lnTo>
                  <a:pt x="17890" y="20412"/>
                </a:lnTo>
                <a:lnTo>
                  <a:pt x="12682" y="26391"/>
                </a:lnTo>
                <a:lnTo>
                  <a:pt x="8124" y="33471"/>
                </a:lnTo>
                <a:lnTo>
                  <a:pt x="6127" y="40040"/>
                </a:lnTo>
              </a:path>
            </a:pathLst>
          </a:custGeom>
          <a:ln w="4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5" name="object 41"/>
          <p:cNvSpPr/>
          <p:nvPr/>
        </p:nvSpPr>
        <p:spPr>
          <a:xfrm>
            <a:off x="4264931" y="4943207"/>
            <a:ext cx="1387959" cy="637983"/>
          </a:xfrm>
          <a:custGeom>
            <a:avLst/>
            <a:gdLst/>
            <a:ahLst/>
            <a:cxnLst/>
            <a:rect l="l" t="t" r="r" b="b"/>
            <a:pathLst>
              <a:path w="700405" h="321944">
                <a:moveTo>
                  <a:pt x="0" y="321562"/>
                </a:moveTo>
                <a:lnTo>
                  <a:pt x="700290" y="0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6" name="object 42"/>
          <p:cNvSpPr/>
          <p:nvPr/>
        </p:nvSpPr>
        <p:spPr>
          <a:xfrm>
            <a:off x="5608426" y="4919221"/>
            <a:ext cx="51590" cy="74243"/>
          </a:xfrm>
          <a:custGeom>
            <a:avLst/>
            <a:gdLst/>
            <a:ahLst/>
            <a:cxnLst/>
            <a:rect l="l" t="t" r="r" b="b"/>
            <a:pathLst>
              <a:path w="26035" h="37464">
                <a:moveTo>
                  <a:pt x="0" y="0"/>
                </a:moveTo>
                <a:lnTo>
                  <a:pt x="5295" y="4401"/>
                </a:lnTo>
                <a:lnTo>
                  <a:pt x="13019" y="7817"/>
                </a:lnTo>
                <a:lnTo>
                  <a:pt x="20680" y="9954"/>
                </a:lnTo>
                <a:lnTo>
                  <a:pt x="25783" y="10514"/>
                </a:lnTo>
                <a:lnTo>
                  <a:pt x="22882" y="14749"/>
                </a:lnTo>
                <a:lnTo>
                  <a:pt x="19509" y="21952"/>
                </a:lnTo>
                <a:lnTo>
                  <a:pt x="17066" y="30037"/>
                </a:lnTo>
                <a:lnTo>
                  <a:pt x="16953" y="36922"/>
                </a:lnTo>
              </a:path>
            </a:pathLst>
          </a:custGeom>
          <a:ln w="406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7" name="object 43"/>
          <p:cNvSpPr/>
          <p:nvPr/>
        </p:nvSpPr>
        <p:spPr>
          <a:xfrm>
            <a:off x="4264931" y="5152394"/>
            <a:ext cx="1387959" cy="637983"/>
          </a:xfrm>
          <a:custGeom>
            <a:avLst/>
            <a:gdLst/>
            <a:ahLst/>
            <a:cxnLst/>
            <a:rect l="l" t="t" r="r" b="b"/>
            <a:pathLst>
              <a:path w="700405" h="321944">
                <a:moveTo>
                  <a:pt x="0" y="0"/>
                </a:moveTo>
                <a:lnTo>
                  <a:pt x="700290" y="321562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8" name="object 44"/>
          <p:cNvSpPr/>
          <p:nvPr/>
        </p:nvSpPr>
        <p:spPr>
          <a:xfrm>
            <a:off x="5608426" y="5740437"/>
            <a:ext cx="51590" cy="74243"/>
          </a:xfrm>
          <a:custGeom>
            <a:avLst/>
            <a:gdLst/>
            <a:ahLst/>
            <a:cxnLst/>
            <a:rect l="l" t="t" r="r" b="b"/>
            <a:pathLst>
              <a:path w="26035" h="37464">
                <a:moveTo>
                  <a:pt x="16953" y="0"/>
                </a:moveTo>
                <a:lnTo>
                  <a:pt x="17066" y="6884"/>
                </a:lnTo>
                <a:lnTo>
                  <a:pt x="19509" y="14970"/>
                </a:lnTo>
                <a:lnTo>
                  <a:pt x="22882" y="22172"/>
                </a:lnTo>
                <a:lnTo>
                  <a:pt x="25783" y="26407"/>
                </a:lnTo>
                <a:lnTo>
                  <a:pt x="20680" y="26967"/>
                </a:lnTo>
                <a:lnTo>
                  <a:pt x="13019" y="29104"/>
                </a:lnTo>
                <a:lnTo>
                  <a:pt x="5295" y="32520"/>
                </a:lnTo>
                <a:lnTo>
                  <a:pt x="0" y="36922"/>
                </a:lnTo>
              </a:path>
            </a:pathLst>
          </a:custGeom>
          <a:ln w="406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9" name="object 45"/>
          <p:cNvSpPr/>
          <p:nvPr/>
        </p:nvSpPr>
        <p:spPr>
          <a:xfrm>
            <a:off x="4264931" y="5152393"/>
            <a:ext cx="1387959" cy="212659"/>
          </a:xfrm>
          <a:custGeom>
            <a:avLst/>
            <a:gdLst/>
            <a:ahLst/>
            <a:cxnLst/>
            <a:rect l="l" t="t" r="r" b="b"/>
            <a:pathLst>
              <a:path w="700405" h="107314">
                <a:moveTo>
                  <a:pt x="0" y="0"/>
                </a:moveTo>
                <a:lnTo>
                  <a:pt x="699841" y="107119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0" name="object 46"/>
          <p:cNvSpPr/>
          <p:nvPr/>
        </p:nvSpPr>
        <p:spPr>
          <a:xfrm>
            <a:off x="5615948" y="5320440"/>
            <a:ext cx="44042" cy="80534"/>
          </a:xfrm>
          <a:custGeom>
            <a:avLst/>
            <a:gdLst/>
            <a:ahLst/>
            <a:cxnLst/>
            <a:rect l="l" t="t" r="r" b="b"/>
            <a:pathLst>
              <a:path w="22225" h="40639">
                <a:moveTo>
                  <a:pt x="6127" y="0"/>
                </a:moveTo>
                <a:lnTo>
                  <a:pt x="8124" y="6568"/>
                </a:lnTo>
                <a:lnTo>
                  <a:pt x="12682" y="13648"/>
                </a:lnTo>
                <a:lnTo>
                  <a:pt x="17890" y="19628"/>
                </a:lnTo>
                <a:lnTo>
                  <a:pt x="21832" y="22892"/>
                </a:lnTo>
                <a:lnTo>
                  <a:pt x="17094" y="24828"/>
                </a:lnTo>
                <a:lnTo>
                  <a:pt x="10337" y="28976"/>
                </a:lnTo>
                <a:lnTo>
                  <a:pt x="3869" y="34369"/>
                </a:lnTo>
                <a:lnTo>
                  <a:pt x="0" y="40040"/>
                </a:lnTo>
              </a:path>
            </a:pathLst>
          </a:custGeom>
          <a:ln w="4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1" name="object 47"/>
          <p:cNvSpPr/>
          <p:nvPr/>
        </p:nvSpPr>
        <p:spPr>
          <a:xfrm>
            <a:off x="4264931" y="4940121"/>
            <a:ext cx="1387959" cy="212659"/>
          </a:xfrm>
          <a:custGeom>
            <a:avLst/>
            <a:gdLst/>
            <a:ahLst/>
            <a:cxnLst/>
            <a:rect l="l" t="t" r="r" b="b"/>
            <a:pathLst>
              <a:path w="700405" h="107314">
                <a:moveTo>
                  <a:pt x="0" y="107118"/>
                </a:moveTo>
                <a:lnTo>
                  <a:pt x="699841" y="0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2" name="object 48"/>
          <p:cNvSpPr/>
          <p:nvPr/>
        </p:nvSpPr>
        <p:spPr>
          <a:xfrm>
            <a:off x="5615948" y="4905004"/>
            <a:ext cx="44042" cy="80534"/>
          </a:xfrm>
          <a:custGeom>
            <a:avLst/>
            <a:gdLst/>
            <a:ahLst/>
            <a:cxnLst/>
            <a:rect l="l" t="t" r="r" b="b"/>
            <a:pathLst>
              <a:path w="22225" h="40639">
                <a:moveTo>
                  <a:pt x="0" y="0"/>
                </a:moveTo>
                <a:lnTo>
                  <a:pt x="3869" y="5670"/>
                </a:lnTo>
                <a:lnTo>
                  <a:pt x="10337" y="11063"/>
                </a:lnTo>
                <a:lnTo>
                  <a:pt x="17094" y="15211"/>
                </a:lnTo>
                <a:lnTo>
                  <a:pt x="21832" y="17147"/>
                </a:lnTo>
                <a:lnTo>
                  <a:pt x="17890" y="20412"/>
                </a:lnTo>
                <a:lnTo>
                  <a:pt x="12682" y="26391"/>
                </a:lnTo>
                <a:lnTo>
                  <a:pt x="8124" y="33471"/>
                </a:lnTo>
                <a:lnTo>
                  <a:pt x="6127" y="40040"/>
                </a:lnTo>
              </a:path>
            </a:pathLst>
          </a:custGeom>
          <a:ln w="4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3" name="object 49"/>
          <p:cNvSpPr/>
          <p:nvPr/>
        </p:nvSpPr>
        <p:spPr>
          <a:xfrm>
            <a:off x="4264930" y="4724359"/>
            <a:ext cx="1389217" cy="1063305"/>
          </a:xfrm>
          <a:custGeom>
            <a:avLst/>
            <a:gdLst/>
            <a:ahLst/>
            <a:cxnLst/>
            <a:rect l="l" t="t" r="r" b="b"/>
            <a:pathLst>
              <a:path w="701039" h="536575">
                <a:moveTo>
                  <a:pt x="0" y="0"/>
                </a:moveTo>
                <a:lnTo>
                  <a:pt x="700963" y="536452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4" name="object 50"/>
          <p:cNvSpPr/>
          <p:nvPr/>
        </p:nvSpPr>
        <p:spPr>
          <a:xfrm>
            <a:off x="5605598" y="5737149"/>
            <a:ext cx="55367" cy="64174"/>
          </a:xfrm>
          <a:custGeom>
            <a:avLst/>
            <a:gdLst/>
            <a:ahLst/>
            <a:cxnLst/>
            <a:rect l="l" t="t" r="r" b="b"/>
            <a:pathLst>
              <a:path w="27939" h="32385">
                <a:moveTo>
                  <a:pt x="24669" y="0"/>
                </a:moveTo>
                <a:lnTo>
                  <a:pt x="23260" y="6733"/>
                </a:lnTo>
                <a:lnTo>
                  <a:pt x="23856" y="15151"/>
                </a:lnTo>
                <a:lnTo>
                  <a:pt x="25552" y="22913"/>
                </a:lnTo>
                <a:lnTo>
                  <a:pt x="27444" y="27681"/>
                </a:lnTo>
                <a:lnTo>
                  <a:pt x="22348" y="27100"/>
                </a:lnTo>
                <a:lnTo>
                  <a:pt x="14412" y="27491"/>
                </a:lnTo>
                <a:lnTo>
                  <a:pt x="6131" y="29115"/>
                </a:lnTo>
                <a:lnTo>
                  <a:pt x="0" y="32234"/>
                </a:lnTo>
              </a:path>
            </a:pathLst>
          </a:custGeom>
          <a:ln w="405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5" name="object 51"/>
          <p:cNvSpPr/>
          <p:nvPr/>
        </p:nvSpPr>
        <p:spPr>
          <a:xfrm>
            <a:off x="4264931" y="4724359"/>
            <a:ext cx="1387959" cy="637983"/>
          </a:xfrm>
          <a:custGeom>
            <a:avLst/>
            <a:gdLst/>
            <a:ahLst/>
            <a:cxnLst/>
            <a:rect l="l" t="t" r="r" b="b"/>
            <a:pathLst>
              <a:path w="700405" h="321944">
                <a:moveTo>
                  <a:pt x="0" y="0"/>
                </a:moveTo>
                <a:lnTo>
                  <a:pt x="700290" y="321562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6" name="object 52"/>
          <p:cNvSpPr/>
          <p:nvPr/>
        </p:nvSpPr>
        <p:spPr>
          <a:xfrm>
            <a:off x="5608426" y="5312403"/>
            <a:ext cx="51590" cy="74243"/>
          </a:xfrm>
          <a:custGeom>
            <a:avLst/>
            <a:gdLst/>
            <a:ahLst/>
            <a:cxnLst/>
            <a:rect l="l" t="t" r="r" b="b"/>
            <a:pathLst>
              <a:path w="26035" h="37464">
                <a:moveTo>
                  <a:pt x="16953" y="0"/>
                </a:moveTo>
                <a:lnTo>
                  <a:pt x="17066" y="6884"/>
                </a:lnTo>
                <a:lnTo>
                  <a:pt x="19509" y="14970"/>
                </a:lnTo>
                <a:lnTo>
                  <a:pt x="22882" y="22172"/>
                </a:lnTo>
                <a:lnTo>
                  <a:pt x="25783" y="26407"/>
                </a:lnTo>
                <a:lnTo>
                  <a:pt x="20680" y="26967"/>
                </a:lnTo>
                <a:lnTo>
                  <a:pt x="13019" y="29104"/>
                </a:lnTo>
                <a:lnTo>
                  <a:pt x="5295" y="32520"/>
                </a:lnTo>
                <a:lnTo>
                  <a:pt x="0" y="36922"/>
                </a:lnTo>
              </a:path>
            </a:pathLst>
          </a:custGeom>
          <a:ln w="406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7" name="object 53"/>
          <p:cNvSpPr/>
          <p:nvPr/>
        </p:nvSpPr>
        <p:spPr>
          <a:xfrm>
            <a:off x="4264931" y="4724359"/>
            <a:ext cx="1387959" cy="212659"/>
          </a:xfrm>
          <a:custGeom>
            <a:avLst/>
            <a:gdLst/>
            <a:ahLst/>
            <a:cxnLst/>
            <a:rect l="l" t="t" r="r" b="b"/>
            <a:pathLst>
              <a:path w="700405" h="107314">
                <a:moveTo>
                  <a:pt x="0" y="0"/>
                </a:moveTo>
                <a:lnTo>
                  <a:pt x="699841" y="107119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8" name="object 54"/>
          <p:cNvSpPr/>
          <p:nvPr/>
        </p:nvSpPr>
        <p:spPr>
          <a:xfrm>
            <a:off x="5615948" y="4892405"/>
            <a:ext cx="44042" cy="80534"/>
          </a:xfrm>
          <a:custGeom>
            <a:avLst/>
            <a:gdLst/>
            <a:ahLst/>
            <a:cxnLst/>
            <a:rect l="l" t="t" r="r" b="b"/>
            <a:pathLst>
              <a:path w="22225" h="40639">
                <a:moveTo>
                  <a:pt x="6127" y="0"/>
                </a:moveTo>
                <a:lnTo>
                  <a:pt x="8124" y="6568"/>
                </a:lnTo>
                <a:lnTo>
                  <a:pt x="12682" y="13648"/>
                </a:lnTo>
                <a:lnTo>
                  <a:pt x="17890" y="19628"/>
                </a:lnTo>
                <a:lnTo>
                  <a:pt x="21832" y="22892"/>
                </a:lnTo>
                <a:lnTo>
                  <a:pt x="17094" y="24828"/>
                </a:lnTo>
                <a:lnTo>
                  <a:pt x="10337" y="28976"/>
                </a:lnTo>
                <a:lnTo>
                  <a:pt x="3869" y="34369"/>
                </a:lnTo>
                <a:lnTo>
                  <a:pt x="0" y="40040"/>
                </a:lnTo>
              </a:path>
            </a:pathLst>
          </a:custGeom>
          <a:ln w="4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9" name="object 55"/>
          <p:cNvSpPr txBox="1"/>
          <p:nvPr/>
        </p:nvSpPr>
        <p:spPr>
          <a:xfrm>
            <a:off x="5302926" y="6274856"/>
            <a:ext cx="106330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Hidden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1189" spc="-10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0" name="object 56"/>
          <p:cNvSpPr/>
          <p:nvPr/>
        </p:nvSpPr>
        <p:spPr>
          <a:xfrm>
            <a:off x="7232642" y="4010967"/>
            <a:ext cx="627916" cy="2283903"/>
          </a:xfrm>
          <a:custGeom>
            <a:avLst/>
            <a:gdLst/>
            <a:ahLst/>
            <a:cxnLst/>
            <a:rect l="l" t="t" r="r" b="b"/>
            <a:pathLst>
              <a:path w="316864" h="1152525">
                <a:moveTo>
                  <a:pt x="0" y="1151996"/>
                </a:moveTo>
                <a:lnTo>
                  <a:pt x="0" y="0"/>
                </a:lnTo>
                <a:lnTo>
                  <a:pt x="316798" y="0"/>
                </a:lnTo>
                <a:lnTo>
                  <a:pt x="316798" y="1151996"/>
                </a:lnTo>
                <a:lnTo>
                  <a:pt x="0" y="1151996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1" name="object 57"/>
          <p:cNvSpPr/>
          <p:nvPr/>
        </p:nvSpPr>
        <p:spPr>
          <a:xfrm>
            <a:off x="7403859" y="5009717"/>
            <a:ext cx="285356" cy="2853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2" name="object 58"/>
          <p:cNvSpPr/>
          <p:nvPr/>
        </p:nvSpPr>
        <p:spPr>
          <a:xfrm>
            <a:off x="5991336" y="5157255"/>
            <a:ext cx="1374117" cy="637983"/>
          </a:xfrm>
          <a:custGeom>
            <a:avLst/>
            <a:gdLst/>
            <a:ahLst/>
            <a:cxnLst/>
            <a:rect l="l" t="t" r="r" b="b"/>
            <a:pathLst>
              <a:path w="693419" h="321944">
                <a:moveTo>
                  <a:pt x="0" y="321546"/>
                </a:moveTo>
                <a:lnTo>
                  <a:pt x="693111" y="0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3" name="object 59"/>
          <p:cNvSpPr/>
          <p:nvPr/>
        </p:nvSpPr>
        <p:spPr>
          <a:xfrm>
            <a:off x="7320601" y="5133488"/>
            <a:ext cx="51590" cy="72984"/>
          </a:xfrm>
          <a:custGeom>
            <a:avLst/>
            <a:gdLst/>
            <a:ahLst/>
            <a:cxnLst/>
            <a:rect l="l" t="t" r="r" b="b"/>
            <a:pathLst>
              <a:path w="26035" h="36830">
                <a:moveTo>
                  <a:pt x="0" y="0"/>
                </a:moveTo>
                <a:lnTo>
                  <a:pt x="5302" y="4371"/>
                </a:lnTo>
                <a:lnTo>
                  <a:pt x="13024" y="7751"/>
                </a:lnTo>
                <a:lnTo>
                  <a:pt x="20678" y="9854"/>
                </a:lnTo>
                <a:lnTo>
                  <a:pt x="25773" y="10393"/>
                </a:lnTo>
                <a:lnTo>
                  <a:pt x="22894" y="14631"/>
                </a:lnTo>
                <a:lnTo>
                  <a:pt x="19556" y="21832"/>
                </a:lnTo>
                <a:lnTo>
                  <a:pt x="17149" y="29911"/>
                </a:lnTo>
                <a:lnTo>
                  <a:pt x="17063" y="36783"/>
                </a:lnTo>
              </a:path>
            </a:pathLst>
          </a:custGeom>
          <a:ln w="405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4" name="object 60"/>
          <p:cNvSpPr/>
          <p:nvPr/>
        </p:nvSpPr>
        <p:spPr>
          <a:xfrm>
            <a:off x="5991338" y="5154157"/>
            <a:ext cx="1372858" cy="212659"/>
          </a:xfrm>
          <a:custGeom>
            <a:avLst/>
            <a:gdLst/>
            <a:ahLst/>
            <a:cxnLst/>
            <a:rect l="l" t="t" r="r" b="b"/>
            <a:pathLst>
              <a:path w="692785" h="107314">
                <a:moveTo>
                  <a:pt x="0" y="107109"/>
                </a:moveTo>
                <a:lnTo>
                  <a:pt x="692643" y="0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5" name="object 61"/>
          <p:cNvSpPr/>
          <p:nvPr/>
        </p:nvSpPr>
        <p:spPr>
          <a:xfrm>
            <a:off x="7328027" y="5119084"/>
            <a:ext cx="44042" cy="80534"/>
          </a:xfrm>
          <a:custGeom>
            <a:avLst/>
            <a:gdLst/>
            <a:ahLst/>
            <a:cxnLst/>
            <a:rect l="l" t="t" r="r" b="b"/>
            <a:pathLst>
              <a:path w="22225" h="40639">
                <a:moveTo>
                  <a:pt x="0" y="0"/>
                </a:moveTo>
                <a:lnTo>
                  <a:pt x="3878" y="5665"/>
                </a:lnTo>
                <a:lnTo>
                  <a:pt x="10356" y="11050"/>
                </a:lnTo>
                <a:lnTo>
                  <a:pt x="17121" y="15189"/>
                </a:lnTo>
                <a:lnTo>
                  <a:pt x="21863" y="17118"/>
                </a:lnTo>
                <a:lnTo>
                  <a:pt x="17925" y="20389"/>
                </a:lnTo>
                <a:lnTo>
                  <a:pt x="12726" y="26378"/>
                </a:lnTo>
                <a:lnTo>
                  <a:pt x="8177" y="33467"/>
                </a:lnTo>
                <a:lnTo>
                  <a:pt x="6190" y="40040"/>
                </a:lnTo>
              </a:path>
            </a:pathLst>
          </a:custGeom>
          <a:ln w="4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6" name="object 62"/>
          <p:cNvSpPr/>
          <p:nvPr/>
        </p:nvSpPr>
        <p:spPr>
          <a:xfrm>
            <a:off x="5991338" y="4938377"/>
            <a:ext cx="1372858" cy="212659"/>
          </a:xfrm>
          <a:custGeom>
            <a:avLst/>
            <a:gdLst/>
            <a:ahLst/>
            <a:cxnLst/>
            <a:rect l="l" t="t" r="r" b="b"/>
            <a:pathLst>
              <a:path w="692785" h="107314">
                <a:moveTo>
                  <a:pt x="0" y="0"/>
                </a:moveTo>
                <a:lnTo>
                  <a:pt x="692643" y="107109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7" name="object 63"/>
          <p:cNvSpPr/>
          <p:nvPr/>
        </p:nvSpPr>
        <p:spPr>
          <a:xfrm>
            <a:off x="7328027" y="5106358"/>
            <a:ext cx="44042" cy="80534"/>
          </a:xfrm>
          <a:custGeom>
            <a:avLst/>
            <a:gdLst/>
            <a:ahLst/>
            <a:cxnLst/>
            <a:rect l="l" t="t" r="r" b="b"/>
            <a:pathLst>
              <a:path w="22225" h="40639">
                <a:moveTo>
                  <a:pt x="6190" y="0"/>
                </a:moveTo>
                <a:lnTo>
                  <a:pt x="8177" y="6572"/>
                </a:lnTo>
                <a:lnTo>
                  <a:pt x="12726" y="13662"/>
                </a:lnTo>
                <a:lnTo>
                  <a:pt x="17925" y="19650"/>
                </a:lnTo>
                <a:lnTo>
                  <a:pt x="21863" y="22921"/>
                </a:lnTo>
                <a:lnTo>
                  <a:pt x="17121" y="24850"/>
                </a:lnTo>
                <a:lnTo>
                  <a:pt x="10356" y="28989"/>
                </a:lnTo>
                <a:lnTo>
                  <a:pt x="3878" y="34374"/>
                </a:lnTo>
                <a:lnTo>
                  <a:pt x="0" y="40040"/>
                </a:lnTo>
              </a:path>
            </a:pathLst>
          </a:custGeom>
          <a:ln w="4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8" name="object 64"/>
          <p:cNvSpPr/>
          <p:nvPr/>
        </p:nvSpPr>
        <p:spPr>
          <a:xfrm>
            <a:off x="5991336" y="4510341"/>
            <a:ext cx="1374117" cy="637983"/>
          </a:xfrm>
          <a:custGeom>
            <a:avLst/>
            <a:gdLst/>
            <a:ahLst/>
            <a:cxnLst/>
            <a:rect l="l" t="t" r="r" b="b"/>
            <a:pathLst>
              <a:path w="693419" h="321944">
                <a:moveTo>
                  <a:pt x="0" y="0"/>
                </a:moveTo>
                <a:lnTo>
                  <a:pt x="693111" y="321546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9" name="object 65"/>
          <p:cNvSpPr/>
          <p:nvPr/>
        </p:nvSpPr>
        <p:spPr>
          <a:xfrm>
            <a:off x="7320601" y="5098407"/>
            <a:ext cx="51590" cy="72984"/>
          </a:xfrm>
          <a:custGeom>
            <a:avLst/>
            <a:gdLst/>
            <a:ahLst/>
            <a:cxnLst/>
            <a:rect l="l" t="t" r="r" b="b"/>
            <a:pathLst>
              <a:path w="26035" h="36830">
                <a:moveTo>
                  <a:pt x="17063" y="0"/>
                </a:moveTo>
                <a:lnTo>
                  <a:pt x="17149" y="6871"/>
                </a:lnTo>
                <a:lnTo>
                  <a:pt x="19556" y="14950"/>
                </a:lnTo>
                <a:lnTo>
                  <a:pt x="22894" y="22151"/>
                </a:lnTo>
                <a:lnTo>
                  <a:pt x="25773" y="26390"/>
                </a:lnTo>
                <a:lnTo>
                  <a:pt x="20678" y="26929"/>
                </a:lnTo>
                <a:lnTo>
                  <a:pt x="13024" y="29031"/>
                </a:lnTo>
                <a:lnTo>
                  <a:pt x="5302" y="32411"/>
                </a:lnTo>
                <a:lnTo>
                  <a:pt x="0" y="36783"/>
                </a:lnTo>
              </a:path>
            </a:pathLst>
          </a:custGeom>
          <a:ln w="405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0" name="object 66"/>
          <p:cNvSpPr txBox="1"/>
          <p:nvPr/>
        </p:nvSpPr>
        <p:spPr>
          <a:xfrm>
            <a:off x="7015035" y="6274856"/>
            <a:ext cx="106330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Hidden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1189" spc="-10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1" name="object 67"/>
          <p:cNvSpPr/>
          <p:nvPr/>
        </p:nvSpPr>
        <p:spPr>
          <a:xfrm>
            <a:off x="8944785" y="4010967"/>
            <a:ext cx="627916" cy="2283903"/>
          </a:xfrm>
          <a:custGeom>
            <a:avLst/>
            <a:gdLst/>
            <a:ahLst/>
            <a:cxnLst/>
            <a:rect l="l" t="t" r="r" b="b"/>
            <a:pathLst>
              <a:path w="316864" h="1152525">
                <a:moveTo>
                  <a:pt x="0" y="1151996"/>
                </a:moveTo>
                <a:lnTo>
                  <a:pt x="0" y="0"/>
                </a:lnTo>
                <a:lnTo>
                  <a:pt x="316798" y="0"/>
                </a:lnTo>
                <a:lnTo>
                  <a:pt x="316798" y="1151996"/>
                </a:lnTo>
                <a:lnTo>
                  <a:pt x="0" y="1151996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2" name="object 68"/>
          <p:cNvSpPr/>
          <p:nvPr/>
        </p:nvSpPr>
        <p:spPr>
          <a:xfrm>
            <a:off x="9116000" y="5009717"/>
            <a:ext cx="713391" cy="2853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3" name="object 69"/>
          <p:cNvSpPr/>
          <p:nvPr/>
        </p:nvSpPr>
        <p:spPr>
          <a:xfrm>
            <a:off x="7703481" y="5152393"/>
            <a:ext cx="1372858" cy="0"/>
          </a:xfrm>
          <a:custGeom>
            <a:avLst/>
            <a:gdLst/>
            <a:ahLst/>
            <a:cxnLst/>
            <a:rect l="l" t="t" r="r" b="b"/>
            <a:pathLst>
              <a:path w="692785">
                <a:moveTo>
                  <a:pt x="0" y="0"/>
                </a:moveTo>
                <a:lnTo>
                  <a:pt x="692578" y="0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4" name="object 70"/>
          <p:cNvSpPr/>
          <p:nvPr/>
        </p:nvSpPr>
        <p:spPr>
          <a:xfrm>
            <a:off x="9045842" y="5112277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5" name="object 71"/>
          <p:cNvSpPr txBox="1"/>
          <p:nvPr/>
        </p:nvSpPr>
        <p:spPr>
          <a:xfrm>
            <a:off x="8802368" y="6274857"/>
            <a:ext cx="91355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sz="1189" spc="-8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96161" y="2286000"/>
            <a:ext cx="900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Red Point</a:t>
            </a:r>
            <a:endParaRPr lang="en-IN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2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 animBg="1"/>
      <p:bldP spid="92" grpId="0" animBg="1"/>
      <p:bldP spid="93" grpId="0" animBg="1"/>
      <p:bldP spid="94" grpId="0" animBg="1"/>
      <p:bldP spid="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147722" algn="l"/>
              </a:tabLst>
            </a:pPr>
            <a:r>
              <a:rPr lang="en-IN" sz="3883" spc="-9" dirty="0" smtClean="0"/>
              <a:t>Neural Network Design</a:t>
            </a:r>
            <a:endParaRPr sz="3883" dirty="0"/>
          </a:p>
        </p:txBody>
      </p:sp>
      <p:sp>
        <p:nvSpPr>
          <p:cNvPr id="3" name="object 3"/>
          <p:cNvSpPr/>
          <p:nvPr/>
        </p:nvSpPr>
        <p:spPr>
          <a:xfrm>
            <a:off x="4953000" y="2139426"/>
            <a:ext cx="2084294" cy="2084294"/>
          </a:xfrm>
          <a:custGeom>
            <a:avLst/>
            <a:gdLst/>
            <a:ahLst/>
            <a:cxnLst/>
            <a:rect l="l" t="t" r="r" b="b"/>
            <a:pathLst>
              <a:path w="2362200" h="2362200">
                <a:moveTo>
                  <a:pt x="1181100" y="2362200"/>
                </a:moveTo>
                <a:lnTo>
                  <a:pt x="0" y="1181100"/>
                </a:lnTo>
                <a:lnTo>
                  <a:pt x="1181100" y="0"/>
                </a:lnTo>
                <a:lnTo>
                  <a:pt x="2362200" y="1181100"/>
                </a:lnTo>
                <a:lnTo>
                  <a:pt x="1181100" y="23622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 dirty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40897" y="2127325"/>
            <a:ext cx="2110068" cy="2108947"/>
          </a:xfrm>
          <a:custGeom>
            <a:avLst/>
            <a:gdLst/>
            <a:ahLst/>
            <a:cxnLst/>
            <a:rect l="l" t="t" r="r" b="b"/>
            <a:pathLst>
              <a:path w="2391410" h="2390140">
                <a:moveTo>
                  <a:pt x="1199388" y="2389632"/>
                </a:moveTo>
                <a:lnTo>
                  <a:pt x="1191768" y="2389632"/>
                </a:lnTo>
                <a:lnTo>
                  <a:pt x="6096" y="1203960"/>
                </a:lnTo>
                <a:lnTo>
                  <a:pt x="0" y="1199388"/>
                </a:lnTo>
                <a:lnTo>
                  <a:pt x="0" y="1191768"/>
                </a:lnTo>
                <a:lnTo>
                  <a:pt x="1191768" y="0"/>
                </a:lnTo>
                <a:lnTo>
                  <a:pt x="1199388" y="0"/>
                </a:lnTo>
                <a:lnTo>
                  <a:pt x="1222248" y="22860"/>
                </a:lnTo>
                <a:lnTo>
                  <a:pt x="1187196" y="22860"/>
                </a:lnTo>
                <a:lnTo>
                  <a:pt x="1195578" y="31242"/>
                </a:lnTo>
                <a:lnTo>
                  <a:pt x="41148" y="1185672"/>
                </a:lnTo>
                <a:lnTo>
                  <a:pt x="22860" y="1185672"/>
                </a:lnTo>
                <a:lnTo>
                  <a:pt x="22860" y="1203960"/>
                </a:lnTo>
                <a:lnTo>
                  <a:pt x="41148" y="1203960"/>
                </a:lnTo>
                <a:lnTo>
                  <a:pt x="1195578" y="2358390"/>
                </a:lnTo>
                <a:lnTo>
                  <a:pt x="1187196" y="2366772"/>
                </a:lnTo>
                <a:lnTo>
                  <a:pt x="1222248" y="2366772"/>
                </a:lnTo>
                <a:lnTo>
                  <a:pt x="1199388" y="2389632"/>
                </a:lnTo>
                <a:close/>
              </a:path>
              <a:path w="2391410" h="2390140">
                <a:moveTo>
                  <a:pt x="1195578" y="31242"/>
                </a:moveTo>
                <a:lnTo>
                  <a:pt x="1187196" y="22860"/>
                </a:lnTo>
                <a:lnTo>
                  <a:pt x="1203960" y="22860"/>
                </a:lnTo>
                <a:lnTo>
                  <a:pt x="1195578" y="31242"/>
                </a:lnTo>
                <a:close/>
              </a:path>
              <a:path w="2391410" h="2390140">
                <a:moveTo>
                  <a:pt x="2359152" y="1194816"/>
                </a:moveTo>
                <a:lnTo>
                  <a:pt x="1195578" y="31242"/>
                </a:lnTo>
                <a:lnTo>
                  <a:pt x="1203960" y="22860"/>
                </a:lnTo>
                <a:lnTo>
                  <a:pt x="1222248" y="22860"/>
                </a:lnTo>
                <a:lnTo>
                  <a:pt x="2385060" y="1185672"/>
                </a:lnTo>
                <a:lnTo>
                  <a:pt x="2368296" y="1185672"/>
                </a:lnTo>
                <a:lnTo>
                  <a:pt x="2359152" y="1194816"/>
                </a:lnTo>
                <a:close/>
              </a:path>
              <a:path w="2391410" h="2390140">
                <a:moveTo>
                  <a:pt x="22860" y="1203960"/>
                </a:moveTo>
                <a:lnTo>
                  <a:pt x="22860" y="1185672"/>
                </a:lnTo>
                <a:lnTo>
                  <a:pt x="32004" y="1194816"/>
                </a:lnTo>
                <a:lnTo>
                  <a:pt x="22860" y="1203960"/>
                </a:lnTo>
                <a:close/>
              </a:path>
              <a:path w="2391410" h="2390140">
                <a:moveTo>
                  <a:pt x="32004" y="1194816"/>
                </a:moveTo>
                <a:lnTo>
                  <a:pt x="22860" y="1185672"/>
                </a:lnTo>
                <a:lnTo>
                  <a:pt x="41148" y="1185672"/>
                </a:lnTo>
                <a:lnTo>
                  <a:pt x="32004" y="1194816"/>
                </a:lnTo>
                <a:close/>
              </a:path>
              <a:path w="2391410" h="2390140">
                <a:moveTo>
                  <a:pt x="2368296" y="1203960"/>
                </a:moveTo>
                <a:lnTo>
                  <a:pt x="2359152" y="1194816"/>
                </a:lnTo>
                <a:lnTo>
                  <a:pt x="2368296" y="1185672"/>
                </a:lnTo>
                <a:lnTo>
                  <a:pt x="2368296" y="1203960"/>
                </a:lnTo>
                <a:close/>
              </a:path>
              <a:path w="2391410" h="2390140">
                <a:moveTo>
                  <a:pt x="2385060" y="1203960"/>
                </a:moveTo>
                <a:lnTo>
                  <a:pt x="2368296" y="1203960"/>
                </a:lnTo>
                <a:lnTo>
                  <a:pt x="2368296" y="1185672"/>
                </a:lnTo>
                <a:lnTo>
                  <a:pt x="2385060" y="1185672"/>
                </a:lnTo>
                <a:lnTo>
                  <a:pt x="2391156" y="1191768"/>
                </a:lnTo>
                <a:lnTo>
                  <a:pt x="2391156" y="1199388"/>
                </a:lnTo>
                <a:lnTo>
                  <a:pt x="2385060" y="1203960"/>
                </a:lnTo>
                <a:close/>
              </a:path>
              <a:path w="2391410" h="2390140">
                <a:moveTo>
                  <a:pt x="41148" y="1203960"/>
                </a:moveTo>
                <a:lnTo>
                  <a:pt x="22860" y="1203960"/>
                </a:lnTo>
                <a:lnTo>
                  <a:pt x="32004" y="1194816"/>
                </a:lnTo>
                <a:lnTo>
                  <a:pt x="41148" y="1203960"/>
                </a:lnTo>
                <a:close/>
              </a:path>
              <a:path w="2391410" h="2390140">
                <a:moveTo>
                  <a:pt x="1222248" y="2366772"/>
                </a:moveTo>
                <a:lnTo>
                  <a:pt x="1203960" y="2366772"/>
                </a:lnTo>
                <a:lnTo>
                  <a:pt x="1195578" y="2358390"/>
                </a:lnTo>
                <a:lnTo>
                  <a:pt x="2359152" y="1194816"/>
                </a:lnTo>
                <a:lnTo>
                  <a:pt x="2368296" y="1203960"/>
                </a:lnTo>
                <a:lnTo>
                  <a:pt x="2385060" y="1203960"/>
                </a:lnTo>
                <a:lnTo>
                  <a:pt x="1222248" y="2366772"/>
                </a:lnTo>
                <a:close/>
              </a:path>
              <a:path w="2391410" h="2390140">
                <a:moveTo>
                  <a:pt x="1203960" y="2366772"/>
                </a:moveTo>
                <a:lnTo>
                  <a:pt x="1187196" y="2366772"/>
                </a:lnTo>
                <a:lnTo>
                  <a:pt x="1195578" y="2358390"/>
                </a:lnTo>
                <a:lnTo>
                  <a:pt x="1203960" y="2366772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95819" y="1882589"/>
            <a:ext cx="0" cy="2554941"/>
          </a:xfrm>
          <a:custGeom>
            <a:avLst/>
            <a:gdLst/>
            <a:ahLst/>
            <a:cxnLst/>
            <a:rect l="l" t="t" r="r" b="b"/>
            <a:pathLst>
              <a:path h="2895600">
                <a:moveTo>
                  <a:pt x="0" y="0"/>
                </a:moveTo>
                <a:lnTo>
                  <a:pt x="0" y="289560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39354" y="3182246"/>
            <a:ext cx="5647765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3799" y="2904067"/>
            <a:ext cx="33897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-</a:t>
            </a:r>
            <a:r>
              <a:rPr sz="1588" spc="-13" dirty="0">
                <a:solidFill>
                  <a:prstClr val="black"/>
                </a:solidFill>
                <a:cs typeface="Calibri"/>
              </a:rPr>
              <a:t>1</a:t>
            </a:r>
            <a:r>
              <a:rPr sz="1588" dirty="0">
                <a:solidFill>
                  <a:prstClr val="black"/>
                </a:solidFill>
                <a:cs typeface="Calibri"/>
              </a:rPr>
              <a:t>,0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3478" y="1909032"/>
            <a:ext cx="2762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0</a:t>
            </a:r>
            <a:r>
              <a:rPr sz="1588" spc="-18" dirty="0">
                <a:solidFill>
                  <a:prstClr val="black"/>
                </a:solidFill>
                <a:cs typeface="Calibri"/>
              </a:rPr>
              <a:t>,</a:t>
            </a: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13477" y="4127792"/>
            <a:ext cx="33897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0</a:t>
            </a:r>
            <a:r>
              <a:rPr sz="1588" spc="-18" dirty="0">
                <a:solidFill>
                  <a:prstClr val="black"/>
                </a:solidFill>
                <a:cs typeface="Calibri"/>
              </a:rPr>
              <a:t>,</a:t>
            </a:r>
            <a:r>
              <a:rPr sz="1588" spc="4" dirty="0">
                <a:solidFill>
                  <a:prstClr val="black"/>
                </a:solidFill>
                <a:cs typeface="Calibri"/>
              </a:rPr>
              <a:t>-</a:t>
            </a: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38157" y="2904067"/>
            <a:ext cx="2762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1</a:t>
            </a:r>
            <a:r>
              <a:rPr sz="1588" spc="-18" dirty="0">
                <a:solidFill>
                  <a:prstClr val="black"/>
                </a:solidFill>
                <a:cs typeface="Calibri"/>
              </a:rPr>
              <a:t>,</a:t>
            </a:r>
            <a:r>
              <a:rPr sz="1588" dirty="0">
                <a:solidFill>
                  <a:prstClr val="black"/>
                </a:solidFill>
                <a:cs typeface="Calibri"/>
              </a:rPr>
              <a:t>0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49066" y="6174889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5" h="254634">
                <a:moveTo>
                  <a:pt x="128016" y="254508"/>
                </a:moveTo>
                <a:lnTo>
                  <a:pt x="89916" y="248412"/>
                </a:lnTo>
                <a:lnTo>
                  <a:pt x="38100" y="217932"/>
                </a:lnTo>
                <a:lnTo>
                  <a:pt x="22860" y="198120"/>
                </a:lnTo>
                <a:lnTo>
                  <a:pt x="15240" y="188976"/>
                </a:lnTo>
                <a:lnTo>
                  <a:pt x="10668" y="176784"/>
                </a:lnTo>
                <a:lnTo>
                  <a:pt x="6096" y="166116"/>
                </a:lnTo>
                <a:lnTo>
                  <a:pt x="3048" y="153924"/>
                </a:lnTo>
                <a:lnTo>
                  <a:pt x="1524" y="140208"/>
                </a:lnTo>
                <a:lnTo>
                  <a:pt x="0" y="128016"/>
                </a:lnTo>
                <a:lnTo>
                  <a:pt x="1524" y="114300"/>
                </a:lnTo>
                <a:lnTo>
                  <a:pt x="15240" y="67056"/>
                </a:lnTo>
                <a:lnTo>
                  <a:pt x="45720" y="28956"/>
                </a:lnTo>
                <a:lnTo>
                  <a:pt x="56388" y="22860"/>
                </a:lnTo>
                <a:lnTo>
                  <a:pt x="65532" y="15240"/>
                </a:lnTo>
                <a:lnTo>
                  <a:pt x="77724" y="10668"/>
                </a:lnTo>
                <a:lnTo>
                  <a:pt x="88392" y="6096"/>
                </a:lnTo>
                <a:lnTo>
                  <a:pt x="100584" y="3048"/>
                </a:lnTo>
                <a:lnTo>
                  <a:pt x="114300" y="1524"/>
                </a:lnTo>
                <a:lnTo>
                  <a:pt x="126492" y="0"/>
                </a:lnTo>
                <a:lnTo>
                  <a:pt x="140208" y="1524"/>
                </a:lnTo>
                <a:lnTo>
                  <a:pt x="187452" y="15240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1628" y="42672"/>
                </a:lnTo>
                <a:lnTo>
                  <a:pt x="42672" y="70104"/>
                </a:lnTo>
                <a:lnTo>
                  <a:pt x="27432" y="106680"/>
                </a:lnTo>
                <a:lnTo>
                  <a:pt x="25908" y="115824"/>
                </a:lnTo>
                <a:lnTo>
                  <a:pt x="25908" y="137160"/>
                </a:lnTo>
                <a:lnTo>
                  <a:pt x="38100" y="175260"/>
                </a:lnTo>
                <a:lnTo>
                  <a:pt x="62484" y="205740"/>
                </a:lnTo>
                <a:lnTo>
                  <a:pt x="96012" y="224028"/>
                </a:lnTo>
                <a:lnTo>
                  <a:pt x="115824" y="228600"/>
                </a:lnTo>
                <a:lnTo>
                  <a:pt x="203454" y="228600"/>
                </a:lnTo>
                <a:lnTo>
                  <a:pt x="198119" y="231648"/>
                </a:lnTo>
                <a:lnTo>
                  <a:pt x="188976" y="239268"/>
                </a:lnTo>
                <a:lnTo>
                  <a:pt x="176783" y="243840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2984"/>
                </a:lnTo>
                <a:lnTo>
                  <a:pt x="128016" y="254508"/>
                </a:lnTo>
                <a:close/>
              </a:path>
              <a:path w="254635" h="254634">
                <a:moveTo>
                  <a:pt x="203454" y="228600"/>
                </a:moveTo>
                <a:lnTo>
                  <a:pt x="137160" y="228600"/>
                </a:lnTo>
                <a:lnTo>
                  <a:pt x="146304" y="227076"/>
                </a:lnTo>
                <a:lnTo>
                  <a:pt x="156972" y="224028"/>
                </a:lnTo>
                <a:lnTo>
                  <a:pt x="192024" y="205740"/>
                </a:lnTo>
                <a:lnTo>
                  <a:pt x="220980" y="167640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92024" y="48768"/>
                </a:lnTo>
                <a:lnTo>
                  <a:pt x="158495" y="30480"/>
                </a:lnTo>
                <a:lnTo>
                  <a:pt x="138684" y="25908"/>
                </a:lnTo>
                <a:lnTo>
                  <a:pt x="203606" y="25908"/>
                </a:lnTo>
                <a:lnTo>
                  <a:pt x="216407" y="36576"/>
                </a:lnTo>
                <a:lnTo>
                  <a:pt x="225552" y="45720"/>
                </a:lnTo>
                <a:lnTo>
                  <a:pt x="231648" y="56388"/>
                </a:lnTo>
                <a:lnTo>
                  <a:pt x="239268" y="65532"/>
                </a:lnTo>
                <a:lnTo>
                  <a:pt x="243840" y="77724"/>
                </a:lnTo>
                <a:lnTo>
                  <a:pt x="248412" y="88392"/>
                </a:lnTo>
                <a:lnTo>
                  <a:pt x="251460" y="100584"/>
                </a:lnTo>
                <a:lnTo>
                  <a:pt x="252983" y="114300"/>
                </a:lnTo>
                <a:lnTo>
                  <a:pt x="254507" y="126492"/>
                </a:lnTo>
                <a:lnTo>
                  <a:pt x="252983" y="140208"/>
                </a:lnTo>
                <a:lnTo>
                  <a:pt x="239268" y="187452"/>
                </a:lnTo>
                <a:lnTo>
                  <a:pt x="208788" y="225552"/>
                </a:lnTo>
                <a:lnTo>
                  <a:pt x="203454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54183" y="6174889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5" h="254634">
                <a:moveTo>
                  <a:pt x="128016" y="254508"/>
                </a:moveTo>
                <a:lnTo>
                  <a:pt x="89916" y="248412"/>
                </a:lnTo>
                <a:lnTo>
                  <a:pt x="38100" y="217932"/>
                </a:lnTo>
                <a:lnTo>
                  <a:pt x="22860" y="198120"/>
                </a:lnTo>
                <a:lnTo>
                  <a:pt x="15240" y="188976"/>
                </a:lnTo>
                <a:lnTo>
                  <a:pt x="10668" y="176784"/>
                </a:lnTo>
                <a:lnTo>
                  <a:pt x="6096" y="166116"/>
                </a:lnTo>
                <a:lnTo>
                  <a:pt x="3048" y="153924"/>
                </a:lnTo>
                <a:lnTo>
                  <a:pt x="1524" y="140208"/>
                </a:lnTo>
                <a:lnTo>
                  <a:pt x="0" y="128016"/>
                </a:lnTo>
                <a:lnTo>
                  <a:pt x="1524" y="114300"/>
                </a:lnTo>
                <a:lnTo>
                  <a:pt x="15240" y="67056"/>
                </a:lnTo>
                <a:lnTo>
                  <a:pt x="45720" y="28956"/>
                </a:lnTo>
                <a:lnTo>
                  <a:pt x="56388" y="22860"/>
                </a:lnTo>
                <a:lnTo>
                  <a:pt x="65532" y="15240"/>
                </a:lnTo>
                <a:lnTo>
                  <a:pt x="77724" y="10668"/>
                </a:lnTo>
                <a:lnTo>
                  <a:pt x="88392" y="6096"/>
                </a:lnTo>
                <a:lnTo>
                  <a:pt x="100584" y="3048"/>
                </a:lnTo>
                <a:lnTo>
                  <a:pt x="114300" y="1524"/>
                </a:lnTo>
                <a:lnTo>
                  <a:pt x="126492" y="0"/>
                </a:lnTo>
                <a:lnTo>
                  <a:pt x="140208" y="1524"/>
                </a:lnTo>
                <a:lnTo>
                  <a:pt x="187452" y="15240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1628" y="42672"/>
                </a:lnTo>
                <a:lnTo>
                  <a:pt x="42672" y="70104"/>
                </a:lnTo>
                <a:lnTo>
                  <a:pt x="27432" y="106680"/>
                </a:lnTo>
                <a:lnTo>
                  <a:pt x="25908" y="115824"/>
                </a:lnTo>
                <a:lnTo>
                  <a:pt x="25908" y="137160"/>
                </a:lnTo>
                <a:lnTo>
                  <a:pt x="38100" y="175260"/>
                </a:lnTo>
                <a:lnTo>
                  <a:pt x="62484" y="205740"/>
                </a:lnTo>
                <a:lnTo>
                  <a:pt x="96012" y="224028"/>
                </a:lnTo>
                <a:lnTo>
                  <a:pt x="115824" y="228600"/>
                </a:lnTo>
                <a:lnTo>
                  <a:pt x="203454" y="228600"/>
                </a:lnTo>
                <a:lnTo>
                  <a:pt x="198119" y="231648"/>
                </a:lnTo>
                <a:lnTo>
                  <a:pt x="188976" y="239268"/>
                </a:lnTo>
                <a:lnTo>
                  <a:pt x="176783" y="243840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2984"/>
                </a:lnTo>
                <a:lnTo>
                  <a:pt x="128016" y="254508"/>
                </a:lnTo>
                <a:close/>
              </a:path>
              <a:path w="254635" h="254634">
                <a:moveTo>
                  <a:pt x="203454" y="228600"/>
                </a:moveTo>
                <a:lnTo>
                  <a:pt x="137160" y="228600"/>
                </a:lnTo>
                <a:lnTo>
                  <a:pt x="146304" y="227076"/>
                </a:lnTo>
                <a:lnTo>
                  <a:pt x="156972" y="224028"/>
                </a:lnTo>
                <a:lnTo>
                  <a:pt x="192024" y="205740"/>
                </a:lnTo>
                <a:lnTo>
                  <a:pt x="220980" y="167640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92024" y="48768"/>
                </a:lnTo>
                <a:lnTo>
                  <a:pt x="158495" y="30480"/>
                </a:lnTo>
                <a:lnTo>
                  <a:pt x="138684" y="25908"/>
                </a:lnTo>
                <a:lnTo>
                  <a:pt x="203606" y="25908"/>
                </a:lnTo>
                <a:lnTo>
                  <a:pt x="216407" y="36576"/>
                </a:lnTo>
                <a:lnTo>
                  <a:pt x="225552" y="45720"/>
                </a:lnTo>
                <a:lnTo>
                  <a:pt x="231648" y="56388"/>
                </a:lnTo>
                <a:lnTo>
                  <a:pt x="239268" y="65532"/>
                </a:lnTo>
                <a:lnTo>
                  <a:pt x="243840" y="77724"/>
                </a:lnTo>
                <a:lnTo>
                  <a:pt x="248412" y="88392"/>
                </a:lnTo>
                <a:lnTo>
                  <a:pt x="251460" y="100584"/>
                </a:lnTo>
                <a:lnTo>
                  <a:pt x="252983" y="114300"/>
                </a:lnTo>
                <a:lnTo>
                  <a:pt x="254507" y="126492"/>
                </a:lnTo>
                <a:lnTo>
                  <a:pt x="252983" y="140208"/>
                </a:lnTo>
                <a:lnTo>
                  <a:pt x="239268" y="187452"/>
                </a:lnTo>
                <a:lnTo>
                  <a:pt x="208788" y="225552"/>
                </a:lnTo>
                <a:lnTo>
                  <a:pt x="203454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16823" y="5244353"/>
            <a:ext cx="201706" cy="201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06066" y="5233595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5" h="254635">
                <a:moveTo>
                  <a:pt x="128016" y="254508"/>
                </a:moveTo>
                <a:lnTo>
                  <a:pt x="89916" y="248412"/>
                </a:lnTo>
                <a:lnTo>
                  <a:pt x="38100" y="217932"/>
                </a:lnTo>
                <a:lnTo>
                  <a:pt x="22860" y="198120"/>
                </a:lnTo>
                <a:lnTo>
                  <a:pt x="15240" y="188976"/>
                </a:lnTo>
                <a:lnTo>
                  <a:pt x="10668" y="176784"/>
                </a:lnTo>
                <a:lnTo>
                  <a:pt x="6096" y="166116"/>
                </a:lnTo>
                <a:lnTo>
                  <a:pt x="3048" y="153924"/>
                </a:lnTo>
                <a:lnTo>
                  <a:pt x="1524" y="140208"/>
                </a:lnTo>
                <a:lnTo>
                  <a:pt x="0" y="128016"/>
                </a:lnTo>
                <a:lnTo>
                  <a:pt x="1524" y="114300"/>
                </a:lnTo>
                <a:lnTo>
                  <a:pt x="15240" y="67056"/>
                </a:lnTo>
                <a:lnTo>
                  <a:pt x="45720" y="28956"/>
                </a:lnTo>
                <a:lnTo>
                  <a:pt x="56388" y="22860"/>
                </a:lnTo>
                <a:lnTo>
                  <a:pt x="65532" y="15240"/>
                </a:lnTo>
                <a:lnTo>
                  <a:pt x="77724" y="10668"/>
                </a:lnTo>
                <a:lnTo>
                  <a:pt x="88392" y="6096"/>
                </a:lnTo>
                <a:lnTo>
                  <a:pt x="100584" y="3048"/>
                </a:lnTo>
                <a:lnTo>
                  <a:pt x="114300" y="1524"/>
                </a:lnTo>
                <a:lnTo>
                  <a:pt x="126492" y="0"/>
                </a:lnTo>
                <a:lnTo>
                  <a:pt x="140208" y="1524"/>
                </a:lnTo>
                <a:lnTo>
                  <a:pt x="187452" y="15240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1628" y="42672"/>
                </a:lnTo>
                <a:lnTo>
                  <a:pt x="42672" y="70104"/>
                </a:lnTo>
                <a:lnTo>
                  <a:pt x="27432" y="106680"/>
                </a:lnTo>
                <a:lnTo>
                  <a:pt x="25908" y="115824"/>
                </a:lnTo>
                <a:lnTo>
                  <a:pt x="25908" y="137160"/>
                </a:lnTo>
                <a:lnTo>
                  <a:pt x="38100" y="175260"/>
                </a:lnTo>
                <a:lnTo>
                  <a:pt x="62484" y="205740"/>
                </a:lnTo>
                <a:lnTo>
                  <a:pt x="96012" y="224028"/>
                </a:lnTo>
                <a:lnTo>
                  <a:pt x="115824" y="228600"/>
                </a:lnTo>
                <a:lnTo>
                  <a:pt x="203454" y="228600"/>
                </a:lnTo>
                <a:lnTo>
                  <a:pt x="198119" y="231648"/>
                </a:lnTo>
                <a:lnTo>
                  <a:pt x="188976" y="239268"/>
                </a:lnTo>
                <a:lnTo>
                  <a:pt x="176783" y="243840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2984"/>
                </a:lnTo>
                <a:lnTo>
                  <a:pt x="128016" y="254508"/>
                </a:lnTo>
                <a:close/>
              </a:path>
              <a:path w="254635" h="254635">
                <a:moveTo>
                  <a:pt x="203454" y="228600"/>
                </a:moveTo>
                <a:lnTo>
                  <a:pt x="137160" y="228600"/>
                </a:lnTo>
                <a:lnTo>
                  <a:pt x="146304" y="227076"/>
                </a:lnTo>
                <a:lnTo>
                  <a:pt x="156972" y="224028"/>
                </a:lnTo>
                <a:lnTo>
                  <a:pt x="192024" y="205740"/>
                </a:lnTo>
                <a:lnTo>
                  <a:pt x="220980" y="167640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92024" y="48768"/>
                </a:lnTo>
                <a:lnTo>
                  <a:pt x="158495" y="30480"/>
                </a:lnTo>
                <a:lnTo>
                  <a:pt x="138684" y="25908"/>
                </a:lnTo>
                <a:lnTo>
                  <a:pt x="203606" y="25908"/>
                </a:lnTo>
                <a:lnTo>
                  <a:pt x="216407" y="36576"/>
                </a:lnTo>
                <a:lnTo>
                  <a:pt x="225552" y="45720"/>
                </a:lnTo>
                <a:lnTo>
                  <a:pt x="231648" y="56388"/>
                </a:lnTo>
                <a:lnTo>
                  <a:pt x="239268" y="65532"/>
                </a:lnTo>
                <a:lnTo>
                  <a:pt x="243840" y="77724"/>
                </a:lnTo>
                <a:lnTo>
                  <a:pt x="248412" y="88392"/>
                </a:lnTo>
                <a:lnTo>
                  <a:pt x="251460" y="100584"/>
                </a:lnTo>
                <a:lnTo>
                  <a:pt x="252983" y="114300"/>
                </a:lnTo>
                <a:lnTo>
                  <a:pt x="254507" y="126492"/>
                </a:lnTo>
                <a:lnTo>
                  <a:pt x="252983" y="140208"/>
                </a:lnTo>
                <a:lnTo>
                  <a:pt x="239268" y="187452"/>
                </a:lnTo>
                <a:lnTo>
                  <a:pt x="208788" y="225552"/>
                </a:lnTo>
                <a:lnTo>
                  <a:pt x="203454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58118" y="5244353"/>
            <a:ext cx="201706" cy="201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47360" y="5233595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5" h="254635">
                <a:moveTo>
                  <a:pt x="128016" y="254508"/>
                </a:moveTo>
                <a:lnTo>
                  <a:pt x="89916" y="248412"/>
                </a:lnTo>
                <a:lnTo>
                  <a:pt x="38100" y="217932"/>
                </a:lnTo>
                <a:lnTo>
                  <a:pt x="22860" y="198120"/>
                </a:lnTo>
                <a:lnTo>
                  <a:pt x="15240" y="188976"/>
                </a:lnTo>
                <a:lnTo>
                  <a:pt x="10668" y="176784"/>
                </a:lnTo>
                <a:lnTo>
                  <a:pt x="6096" y="166116"/>
                </a:lnTo>
                <a:lnTo>
                  <a:pt x="3048" y="153924"/>
                </a:lnTo>
                <a:lnTo>
                  <a:pt x="1524" y="140208"/>
                </a:lnTo>
                <a:lnTo>
                  <a:pt x="0" y="128016"/>
                </a:lnTo>
                <a:lnTo>
                  <a:pt x="1524" y="114300"/>
                </a:lnTo>
                <a:lnTo>
                  <a:pt x="15240" y="67056"/>
                </a:lnTo>
                <a:lnTo>
                  <a:pt x="45720" y="28956"/>
                </a:lnTo>
                <a:lnTo>
                  <a:pt x="56388" y="22860"/>
                </a:lnTo>
                <a:lnTo>
                  <a:pt x="65532" y="15240"/>
                </a:lnTo>
                <a:lnTo>
                  <a:pt x="77724" y="10668"/>
                </a:lnTo>
                <a:lnTo>
                  <a:pt x="88392" y="6096"/>
                </a:lnTo>
                <a:lnTo>
                  <a:pt x="100584" y="3048"/>
                </a:lnTo>
                <a:lnTo>
                  <a:pt x="114300" y="1524"/>
                </a:lnTo>
                <a:lnTo>
                  <a:pt x="126492" y="0"/>
                </a:lnTo>
                <a:lnTo>
                  <a:pt x="140208" y="1524"/>
                </a:lnTo>
                <a:lnTo>
                  <a:pt x="187452" y="15240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1628" y="42672"/>
                </a:lnTo>
                <a:lnTo>
                  <a:pt x="42672" y="70104"/>
                </a:lnTo>
                <a:lnTo>
                  <a:pt x="27432" y="106680"/>
                </a:lnTo>
                <a:lnTo>
                  <a:pt x="25908" y="115824"/>
                </a:lnTo>
                <a:lnTo>
                  <a:pt x="25908" y="137160"/>
                </a:lnTo>
                <a:lnTo>
                  <a:pt x="38100" y="175260"/>
                </a:lnTo>
                <a:lnTo>
                  <a:pt x="62484" y="205740"/>
                </a:lnTo>
                <a:lnTo>
                  <a:pt x="96012" y="224028"/>
                </a:lnTo>
                <a:lnTo>
                  <a:pt x="115824" y="228600"/>
                </a:lnTo>
                <a:lnTo>
                  <a:pt x="203454" y="228600"/>
                </a:lnTo>
                <a:lnTo>
                  <a:pt x="198119" y="231648"/>
                </a:lnTo>
                <a:lnTo>
                  <a:pt x="188976" y="239268"/>
                </a:lnTo>
                <a:lnTo>
                  <a:pt x="176783" y="243840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2984"/>
                </a:lnTo>
                <a:lnTo>
                  <a:pt x="128016" y="254508"/>
                </a:lnTo>
                <a:close/>
              </a:path>
              <a:path w="254635" h="254635">
                <a:moveTo>
                  <a:pt x="203454" y="228600"/>
                </a:moveTo>
                <a:lnTo>
                  <a:pt x="137160" y="228600"/>
                </a:lnTo>
                <a:lnTo>
                  <a:pt x="146304" y="227076"/>
                </a:lnTo>
                <a:lnTo>
                  <a:pt x="156972" y="224028"/>
                </a:lnTo>
                <a:lnTo>
                  <a:pt x="192024" y="205740"/>
                </a:lnTo>
                <a:lnTo>
                  <a:pt x="220980" y="167640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92024" y="48768"/>
                </a:lnTo>
                <a:lnTo>
                  <a:pt x="158495" y="30480"/>
                </a:lnTo>
                <a:lnTo>
                  <a:pt x="138684" y="25908"/>
                </a:lnTo>
                <a:lnTo>
                  <a:pt x="203606" y="25908"/>
                </a:lnTo>
                <a:lnTo>
                  <a:pt x="216407" y="36576"/>
                </a:lnTo>
                <a:lnTo>
                  <a:pt x="225552" y="45720"/>
                </a:lnTo>
                <a:lnTo>
                  <a:pt x="231648" y="56388"/>
                </a:lnTo>
                <a:lnTo>
                  <a:pt x="239268" y="65532"/>
                </a:lnTo>
                <a:lnTo>
                  <a:pt x="243840" y="77724"/>
                </a:lnTo>
                <a:lnTo>
                  <a:pt x="248412" y="88392"/>
                </a:lnTo>
                <a:lnTo>
                  <a:pt x="251460" y="100584"/>
                </a:lnTo>
                <a:lnTo>
                  <a:pt x="252983" y="114300"/>
                </a:lnTo>
                <a:lnTo>
                  <a:pt x="254507" y="126492"/>
                </a:lnTo>
                <a:lnTo>
                  <a:pt x="252983" y="140208"/>
                </a:lnTo>
                <a:lnTo>
                  <a:pt x="239268" y="187452"/>
                </a:lnTo>
                <a:lnTo>
                  <a:pt x="208788" y="225552"/>
                </a:lnTo>
                <a:lnTo>
                  <a:pt x="203454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99412" y="5244353"/>
            <a:ext cx="201706" cy="201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88654" y="5233595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5" h="254635">
                <a:moveTo>
                  <a:pt x="128016" y="254508"/>
                </a:moveTo>
                <a:lnTo>
                  <a:pt x="89916" y="248412"/>
                </a:lnTo>
                <a:lnTo>
                  <a:pt x="38100" y="217932"/>
                </a:lnTo>
                <a:lnTo>
                  <a:pt x="22860" y="198120"/>
                </a:lnTo>
                <a:lnTo>
                  <a:pt x="15240" y="188976"/>
                </a:lnTo>
                <a:lnTo>
                  <a:pt x="10668" y="176784"/>
                </a:lnTo>
                <a:lnTo>
                  <a:pt x="6096" y="166116"/>
                </a:lnTo>
                <a:lnTo>
                  <a:pt x="3048" y="153924"/>
                </a:lnTo>
                <a:lnTo>
                  <a:pt x="1524" y="140208"/>
                </a:lnTo>
                <a:lnTo>
                  <a:pt x="0" y="128016"/>
                </a:lnTo>
                <a:lnTo>
                  <a:pt x="1524" y="114300"/>
                </a:lnTo>
                <a:lnTo>
                  <a:pt x="15240" y="67056"/>
                </a:lnTo>
                <a:lnTo>
                  <a:pt x="45720" y="28956"/>
                </a:lnTo>
                <a:lnTo>
                  <a:pt x="56388" y="22860"/>
                </a:lnTo>
                <a:lnTo>
                  <a:pt x="65532" y="15240"/>
                </a:lnTo>
                <a:lnTo>
                  <a:pt x="77724" y="10668"/>
                </a:lnTo>
                <a:lnTo>
                  <a:pt x="88392" y="6096"/>
                </a:lnTo>
                <a:lnTo>
                  <a:pt x="100584" y="3048"/>
                </a:lnTo>
                <a:lnTo>
                  <a:pt x="114300" y="1524"/>
                </a:lnTo>
                <a:lnTo>
                  <a:pt x="126492" y="0"/>
                </a:lnTo>
                <a:lnTo>
                  <a:pt x="140208" y="1524"/>
                </a:lnTo>
                <a:lnTo>
                  <a:pt x="187452" y="15240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1628" y="42672"/>
                </a:lnTo>
                <a:lnTo>
                  <a:pt x="42672" y="70104"/>
                </a:lnTo>
                <a:lnTo>
                  <a:pt x="27432" y="106680"/>
                </a:lnTo>
                <a:lnTo>
                  <a:pt x="25908" y="115824"/>
                </a:lnTo>
                <a:lnTo>
                  <a:pt x="25908" y="137160"/>
                </a:lnTo>
                <a:lnTo>
                  <a:pt x="38100" y="175260"/>
                </a:lnTo>
                <a:lnTo>
                  <a:pt x="62484" y="205740"/>
                </a:lnTo>
                <a:lnTo>
                  <a:pt x="96012" y="224028"/>
                </a:lnTo>
                <a:lnTo>
                  <a:pt x="115824" y="228600"/>
                </a:lnTo>
                <a:lnTo>
                  <a:pt x="203454" y="228600"/>
                </a:lnTo>
                <a:lnTo>
                  <a:pt x="198119" y="231648"/>
                </a:lnTo>
                <a:lnTo>
                  <a:pt x="188976" y="239268"/>
                </a:lnTo>
                <a:lnTo>
                  <a:pt x="176783" y="243840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2984"/>
                </a:lnTo>
                <a:lnTo>
                  <a:pt x="128016" y="254508"/>
                </a:lnTo>
                <a:close/>
              </a:path>
              <a:path w="254635" h="254635">
                <a:moveTo>
                  <a:pt x="203454" y="228600"/>
                </a:moveTo>
                <a:lnTo>
                  <a:pt x="137160" y="228600"/>
                </a:lnTo>
                <a:lnTo>
                  <a:pt x="146304" y="227076"/>
                </a:lnTo>
                <a:lnTo>
                  <a:pt x="156972" y="224028"/>
                </a:lnTo>
                <a:lnTo>
                  <a:pt x="192024" y="205740"/>
                </a:lnTo>
                <a:lnTo>
                  <a:pt x="220980" y="167640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92024" y="48768"/>
                </a:lnTo>
                <a:lnTo>
                  <a:pt x="158495" y="30480"/>
                </a:lnTo>
                <a:lnTo>
                  <a:pt x="138684" y="25908"/>
                </a:lnTo>
                <a:lnTo>
                  <a:pt x="203606" y="25908"/>
                </a:lnTo>
                <a:lnTo>
                  <a:pt x="216407" y="36576"/>
                </a:lnTo>
                <a:lnTo>
                  <a:pt x="225552" y="45720"/>
                </a:lnTo>
                <a:lnTo>
                  <a:pt x="231648" y="56388"/>
                </a:lnTo>
                <a:lnTo>
                  <a:pt x="239268" y="65532"/>
                </a:lnTo>
                <a:lnTo>
                  <a:pt x="243840" y="77724"/>
                </a:lnTo>
                <a:lnTo>
                  <a:pt x="248412" y="88392"/>
                </a:lnTo>
                <a:lnTo>
                  <a:pt x="251460" y="100584"/>
                </a:lnTo>
                <a:lnTo>
                  <a:pt x="252983" y="114300"/>
                </a:lnTo>
                <a:lnTo>
                  <a:pt x="254507" y="126492"/>
                </a:lnTo>
                <a:lnTo>
                  <a:pt x="252983" y="140208"/>
                </a:lnTo>
                <a:lnTo>
                  <a:pt x="239268" y="187452"/>
                </a:lnTo>
                <a:lnTo>
                  <a:pt x="208788" y="225552"/>
                </a:lnTo>
                <a:lnTo>
                  <a:pt x="203454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40706" y="5244353"/>
            <a:ext cx="201706" cy="201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429948" y="5233595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8016" y="254508"/>
                </a:moveTo>
                <a:lnTo>
                  <a:pt x="89916" y="248412"/>
                </a:lnTo>
                <a:lnTo>
                  <a:pt x="38100" y="217932"/>
                </a:lnTo>
                <a:lnTo>
                  <a:pt x="22860" y="198120"/>
                </a:lnTo>
                <a:lnTo>
                  <a:pt x="15240" y="188976"/>
                </a:lnTo>
                <a:lnTo>
                  <a:pt x="10668" y="176784"/>
                </a:lnTo>
                <a:lnTo>
                  <a:pt x="6096" y="166116"/>
                </a:lnTo>
                <a:lnTo>
                  <a:pt x="3048" y="153924"/>
                </a:lnTo>
                <a:lnTo>
                  <a:pt x="1524" y="140208"/>
                </a:lnTo>
                <a:lnTo>
                  <a:pt x="0" y="128016"/>
                </a:lnTo>
                <a:lnTo>
                  <a:pt x="1524" y="114300"/>
                </a:lnTo>
                <a:lnTo>
                  <a:pt x="15240" y="67056"/>
                </a:lnTo>
                <a:lnTo>
                  <a:pt x="45720" y="28956"/>
                </a:lnTo>
                <a:lnTo>
                  <a:pt x="56388" y="22860"/>
                </a:lnTo>
                <a:lnTo>
                  <a:pt x="65532" y="15240"/>
                </a:lnTo>
                <a:lnTo>
                  <a:pt x="77724" y="10668"/>
                </a:lnTo>
                <a:lnTo>
                  <a:pt x="88392" y="6096"/>
                </a:lnTo>
                <a:lnTo>
                  <a:pt x="100584" y="3048"/>
                </a:lnTo>
                <a:lnTo>
                  <a:pt x="114300" y="1524"/>
                </a:lnTo>
                <a:lnTo>
                  <a:pt x="126492" y="0"/>
                </a:lnTo>
                <a:lnTo>
                  <a:pt x="140208" y="1524"/>
                </a:lnTo>
                <a:lnTo>
                  <a:pt x="187452" y="15240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1628" y="42672"/>
                </a:lnTo>
                <a:lnTo>
                  <a:pt x="42672" y="70104"/>
                </a:lnTo>
                <a:lnTo>
                  <a:pt x="27432" y="106680"/>
                </a:lnTo>
                <a:lnTo>
                  <a:pt x="25908" y="115824"/>
                </a:lnTo>
                <a:lnTo>
                  <a:pt x="25908" y="137160"/>
                </a:lnTo>
                <a:lnTo>
                  <a:pt x="38100" y="175260"/>
                </a:lnTo>
                <a:lnTo>
                  <a:pt x="62484" y="205740"/>
                </a:lnTo>
                <a:lnTo>
                  <a:pt x="96012" y="224028"/>
                </a:lnTo>
                <a:lnTo>
                  <a:pt x="115824" y="228600"/>
                </a:lnTo>
                <a:lnTo>
                  <a:pt x="203454" y="228600"/>
                </a:lnTo>
                <a:lnTo>
                  <a:pt x="198119" y="231648"/>
                </a:lnTo>
                <a:lnTo>
                  <a:pt x="188976" y="239268"/>
                </a:lnTo>
                <a:lnTo>
                  <a:pt x="176783" y="243840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2984"/>
                </a:lnTo>
                <a:lnTo>
                  <a:pt x="128016" y="254508"/>
                </a:lnTo>
                <a:close/>
              </a:path>
              <a:path w="254634" h="254635">
                <a:moveTo>
                  <a:pt x="203454" y="228600"/>
                </a:moveTo>
                <a:lnTo>
                  <a:pt x="137160" y="228600"/>
                </a:lnTo>
                <a:lnTo>
                  <a:pt x="146304" y="227076"/>
                </a:lnTo>
                <a:lnTo>
                  <a:pt x="156972" y="224028"/>
                </a:lnTo>
                <a:lnTo>
                  <a:pt x="192024" y="205740"/>
                </a:lnTo>
                <a:lnTo>
                  <a:pt x="220980" y="167640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92024" y="48768"/>
                </a:lnTo>
                <a:lnTo>
                  <a:pt x="158495" y="30480"/>
                </a:lnTo>
                <a:lnTo>
                  <a:pt x="138684" y="25908"/>
                </a:lnTo>
                <a:lnTo>
                  <a:pt x="203606" y="25908"/>
                </a:lnTo>
                <a:lnTo>
                  <a:pt x="216407" y="36576"/>
                </a:lnTo>
                <a:lnTo>
                  <a:pt x="225552" y="45720"/>
                </a:lnTo>
                <a:lnTo>
                  <a:pt x="231648" y="56388"/>
                </a:lnTo>
                <a:lnTo>
                  <a:pt x="239268" y="65532"/>
                </a:lnTo>
                <a:lnTo>
                  <a:pt x="243840" y="77724"/>
                </a:lnTo>
                <a:lnTo>
                  <a:pt x="248412" y="88392"/>
                </a:lnTo>
                <a:lnTo>
                  <a:pt x="251460" y="100584"/>
                </a:lnTo>
                <a:lnTo>
                  <a:pt x="252983" y="114300"/>
                </a:lnTo>
                <a:lnTo>
                  <a:pt x="254507" y="126492"/>
                </a:lnTo>
                <a:lnTo>
                  <a:pt x="252983" y="140208"/>
                </a:lnTo>
                <a:lnTo>
                  <a:pt x="239268" y="187452"/>
                </a:lnTo>
                <a:lnTo>
                  <a:pt x="208788" y="225552"/>
                </a:lnTo>
                <a:lnTo>
                  <a:pt x="203454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90290" y="5417820"/>
            <a:ext cx="1073524" cy="772085"/>
          </a:xfrm>
          <a:custGeom>
            <a:avLst/>
            <a:gdLst/>
            <a:ahLst/>
            <a:cxnLst/>
            <a:rect l="l" t="t" r="r" b="b"/>
            <a:pathLst>
              <a:path w="1216660" h="875029">
                <a:moveTo>
                  <a:pt x="39623" y="74675"/>
                </a:moveTo>
                <a:lnTo>
                  <a:pt x="0" y="0"/>
                </a:lnTo>
                <a:lnTo>
                  <a:pt x="83819" y="12191"/>
                </a:lnTo>
                <a:lnTo>
                  <a:pt x="69806" y="32003"/>
                </a:lnTo>
                <a:lnTo>
                  <a:pt x="53339" y="32003"/>
                </a:lnTo>
                <a:lnTo>
                  <a:pt x="48767" y="39623"/>
                </a:lnTo>
                <a:lnTo>
                  <a:pt x="59145" y="47077"/>
                </a:lnTo>
                <a:lnTo>
                  <a:pt x="39623" y="74675"/>
                </a:lnTo>
                <a:close/>
              </a:path>
              <a:path w="1216660" h="875029">
                <a:moveTo>
                  <a:pt x="59145" y="47077"/>
                </a:moveTo>
                <a:lnTo>
                  <a:pt x="48767" y="39623"/>
                </a:lnTo>
                <a:lnTo>
                  <a:pt x="53339" y="32003"/>
                </a:lnTo>
                <a:lnTo>
                  <a:pt x="64259" y="39846"/>
                </a:lnTo>
                <a:lnTo>
                  <a:pt x="59145" y="47077"/>
                </a:lnTo>
                <a:close/>
              </a:path>
              <a:path w="1216660" h="875029">
                <a:moveTo>
                  <a:pt x="64259" y="39846"/>
                </a:moveTo>
                <a:lnTo>
                  <a:pt x="53339" y="32003"/>
                </a:lnTo>
                <a:lnTo>
                  <a:pt x="69806" y="32003"/>
                </a:lnTo>
                <a:lnTo>
                  <a:pt x="64259" y="39846"/>
                </a:lnTo>
                <a:close/>
              </a:path>
              <a:path w="1216660" h="875029">
                <a:moveTo>
                  <a:pt x="1211580" y="874775"/>
                </a:moveTo>
                <a:lnTo>
                  <a:pt x="59145" y="47077"/>
                </a:lnTo>
                <a:lnTo>
                  <a:pt x="64259" y="39846"/>
                </a:lnTo>
                <a:lnTo>
                  <a:pt x="1216152" y="867155"/>
                </a:lnTo>
                <a:lnTo>
                  <a:pt x="1211580" y="874775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64450" y="5446059"/>
            <a:ext cx="1077446" cy="744071"/>
          </a:xfrm>
          <a:custGeom>
            <a:avLst/>
            <a:gdLst/>
            <a:ahLst/>
            <a:cxnLst/>
            <a:rect l="l" t="t" r="r" b="b"/>
            <a:pathLst>
              <a:path w="1221104" h="843279">
                <a:moveTo>
                  <a:pt x="1155369" y="39230"/>
                </a:moveTo>
                <a:lnTo>
                  <a:pt x="1136904" y="12192"/>
                </a:lnTo>
                <a:lnTo>
                  <a:pt x="1220724" y="0"/>
                </a:lnTo>
                <a:lnTo>
                  <a:pt x="1203089" y="32004"/>
                </a:lnTo>
                <a:lnTo>
                  <a:pt x="1165860" y="32004"/>
                </a:lnTo>
                <a:lnTo>
                  <a:pt x="1155369" y="39230"/>
                </a:lnTo>
                <a:close/>
              </a:path>
              <a:path w="1221104" h="843279">
                <a:moveTo>
                  <a:pt x="1161555" y="48289"/>
                </a:moveTo>
                <a:lnTo>
                  <a:pt x="1155369" y="39230"/>
                </a:lnTo>
                <a:lnTo>
                  <a:pt x="1165860" y="32004"/>
                </a:lnTo>
                <a:lnTo>
                  <a:pt x="1171956" y="41147"/>
                </a:lnTo>
                <a:lnTo>
                  <a:pt x="1161555" y="48289"/>
                </a:lnTo>
                <a:close/>
              </a:path>
              <a:path w="1221104" h="843279">
                <a:moveTo>
                  <a:pt x="1179576" y="74676"/>
                </a:moveTo>
                <a:lnTo>
                  <a:pt x="1161555" y="48289"/>
                </a:lnTo>
                <a:lnTo>
                  <a:pt x="1171956" y="41147"/>
                </a:lnTo>
                <a:lnTo>
                  <a:pt x="1165860" y="32004"/>
                </a:lnTo>
                <a:lnTo>
                  <a:pt x="1203089" y="32004"/>
                </a:lnTo>
                <a:lnTo>
                  <a:pt x="1179576" y="74676"/>
                </a:lnTo>
                <a:close/>
              </a:path>
              <a:path w="1221104" h="843279">
                <a:moveTo>
                  <a:pt x="4572" y="842772"/>
                </a:moveTo>
                <a:lnTo>
                  <a:pt x="0" y="835152"/>
                </a:lnTo>
                <a:lnTo>
                  <a:pt x="1155369" y="39230"/>
                </a:lnTo>
                <a:lnTo>
                  <a:pt x="1161555" y="48289"/>
                </a:lnTo>
                <a:lnTo>
                  <a:pt x="4572" y="84277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59333" y="5443370"/>
            <a:ext cx="1682563" cy="746311"/>
          </a:xfrm>
          <a:custGeom>
            <a:avLst/>
            <a:gdLst/>
            <a:ahLst/>
            <a:cxnLst/>
            <a:rect l="l" t="t" r="r" b="b"/>
            <a:pathLst>
              <a:path w="1906904" h="845820">
                <a:moveTo>
                  <a:pt x="1835759" y="29375"/>
                </a:moveTo>
                <a:lnTo>
                  <a:pt x="1822704" y="0"/>
                </a:lnTo>
                <a:lnTo>
                  <a:pt x="1906523" y="3048"/>
                </a:lnTo>
                <a:lnTo>
                  <a:pt x="1889157" y="24384"/>
                </a:lnTo>
                <a:lnTo>
                  <a:pt x="1847088" y="24384"/>
                </a:lnTo>
                <a:lnTo>
                  <a:pt x="1835759" y="29375"/>
                </a:lnTo>
                <a:close/>
              </a:path>
              <a:path w="1906904" h="845820">
                <a:moveTo>
                  <a:pt x="1839903" y="38698"/>
                </a:moveTo>
                <a:lnTo>
                  <a:pt x="1835759" y="29375"/>
                </a:lnTo>
                <a:lnTo>
                  <a:pt x="1847088" y="24384"/>
                </a:lnTo>
                <a:lnTo>
                  <a:pt x="1851660" y="33528"/>
                </a:lnTo>
                <a:lnTo>
                  <a:pt x="1839903" y="38698"/>
                </a:lnTo>
                <a:close/>
              </a:path>
              <a:path w="1906904" h="845820">
                <a:moveTo>
                  <a:pt x="1853184" y="68580"/>
                </a:moveTo>
                <a:lnTo>
                  <a:pt x="1839903" y="38698"/>
                </a:lnTo>
                <a:lnTo>
                  <a:pt x="1851660" y="33528"/>
                </a:lnTo>
                <a:lnTo>
                  <a:pt x="1847088" y="24384"/>
                </a:lnTo>
                <a:lnTo>
                  <a:pt x="1889157" y="24384"/>
                </a:lnTo>
                <a:lnTo>
                  <a:pt x="1853184" y="68580"/>
                </a:lnTo>
                <a:close/>
              </a:path>
              <a:path w="1906904" h="845820">
                <a:moveTo>
                  <a:pt x="4572" y="845820"/>
                </a:moveTo>
                <a:lnTo>
                  <a:pt x="0" y="838200"/>
                </a:lnTo>
                <a:lnTo>
                  <a:pt x="1835759" y="29375"/>
                </a:lnTo>
                <a:lnTo>
                  <a:pt x="1839903" y="38698"/>
                </a:lnTo>
                <a:lnTo>
                  <a:pt x="4572" y="845820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90292" y="5415131"/>
            <a:ext cx="1678641" cy="774887"/>
          </a:xfrm>
          <a:custGeom>
            <a:avLst/>
            <a:gdLst/>
            <a:ahLst/>
            <a:cxnLst/>
            <a:rect l="l" t="t" r="r" b="b"/>
            <a:pathLst>
              <a:path w="1902460" h="878204">
                <a:moveTo>
                  <a:pt x="53339" y="68580"/>
                </a:moveTo>
                <a:lnTo>
                  <a:pt x="0" y="3048"/>
                </a:lnTo>
                <a:lnTo>
                  <a:pt x="83820" y="0"/>
                </a:lnTo>
                <a:lnTo>
                  <a:pt x="72982" y="24384"/>
                </a:lnTo>
                <a:lnTo>
                  <a:pt x="59435" y="24384"/>
                </a:lnTo>
                <a:lnTo>
                  <a:pt x="54863" y="33528"/>
                </a:lnTo>
                <a:lnTo>
                  <a:pt x="66540" y="38878"/>
                </a:lnTo>
                <a:lnTo>
                  <a:pt x="53339" y="68580"/>
                </a:lnTo>
                <a:close/>
              </a:path>
              <a:path w="1902460" h="878204">
                <a:moveTo>
                  <a:pt x="66540" y="38878"/>
                </a:moveTo>
                <a:lnTo>
                  <a:pt x="54863" y="33528"/>
                </a:lnTo>
                <a:lnTo>
                  <a:pt x="59435" y="24384"/>
                </a:lnTo>
                <a:lnTo>
                  <a:pt x="70687" y="29548"/>
                </a:lnTo>
                <a:lnTo>
                  <a:pt x="66540" y="38878"/>
                </a:lnTo>
                <a:close/>
              </a:path>
              <a:path w="1902460" h="878204">
                <a:moveTo>
                  <a:pt x="70687" y="29548"/>
                </a:moveTo>
                <a:lnTo>
                  <a:pt x="59435" y="24384"/>
                </a:lnTo>
                <a:lnTo>
                  <a:pt x="72982" y="24384"/>
                </a:lnTo>
                <a:lnTo>
                  <a:pt x="70687" y="29548"/>
                </a:lnTo>
                <a:close/>
              </a:path>
              <a:path w="1902460" h="878204">
                <a:moveTo>
                  <a:pt x="1897380" y="877824"/>
                </a:moveTo>
                <a:lnTo>
                  <a:pt x="66540" y="38878"/>
                </a:lnTo>
                <a:lnTo>
                  <a:pt x="70687" y="29548"/>
                </a:lnTo>
                <a:lnTo>
                  <a:pt x="1901952" y="870204"/>
                </a:lnTo>
                <a:lnTo>
                  <a:pt x="1897380" y="877824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45524" y="5446059"/>
            <a:ext cx="219635" cy="741269"/>
          </a:xfrm>
          <a:custGeom>
            <a:avLst/>
            <a:gdLst/>
            <a:ahLst/>
            <a:cxnLst/>
            <a:rect l="l" t="t" r="r" b="b"/>
            <a:pathLst>
              <a:path w="248920" h="840104">
                <a:moveTo>
                  <a:pt x="0" y="83820"/>
                </a:moveTo>
                <a:lnTo>
                  <a:pt x="15240" y="0"/>
                </a:lnTo>
                <a:lnTo>
                  <a:pt x="70394" y="60960"/>
                </a:lnTo>
                <a:lnTo>
                  <a:pt x="36576" y="60960"/>
                </a:lnTo>
                <a:lnTo>
                  <a:pt x="27432" y="62484"/>
                </a:lnTo>
                <a:lnTo>
                  <a:pt x="30961" y="75434"/>
                </a:lnTo>
                <a:lnTo>
                  <a:pt x="0" y="83820"/>
                </a:lnTo>
                <a:close/>
              </a:path>
              <a:path w="248920" h="840104">
                <a:moveTo>
                  <a:pt x="30961" y="75434"/>
                </a:moveTo>
                <a:lnTo>
                  <a:pt x="27432" y="62484"/>
                </a:lnTo>
                <a:lnTo>
                  <a:pt x="36576" y="60960"/>
                </a:lnTo>
                <a:lnTo>
                  <a:pt x="39863" y="73023"/>
                </a:lnTo>
                <a:lnTo>
                  <a:pt x="30961" y="75434"/>
                </a:lnTo>
                <a:close/>
              </a:path>
              <a:path w="248920" h="840104">
                <a:moveTo>
                  <a:pt x="39863" y="73023"/>
                </a:moveTo>
                <a:lnTo>
                  <a:pt x="36576" y="60960"/>
                </a:lnTo>
                <a:lnTo>
                  <a:pt x="70394" y="60960"/>
                </a:lnTo>
                <a:lnTo>
                  <a:pt x="73152" y="64008"/>
                </a:lnTo>
                <a:lnTo>
                  <a:pt x="39863" y="73023"/>
                </a:lnTo>
                <a:close/>
              </a:path>
              <a:path w="248920" h="840104">
                <a:moveTo>
                  <a:pt x="239268" y="839724"/>
                </a:moveTo>
                <a:lnTo>
                  <a:pt x="30961" y="75434"/>
                </a:lnTo>
                <a:lnTo>
                  <a:pt x="39863" y="73023"/>
                </a:lnTo>
                <a:lnTo>
                  <a:pt x="248412" y="838200"/>
                </a:lnTo>
                <a:lnTo>
                  <a:pt x="239268" y="839724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61760" y="5446059"/>
            <a:ext cx="160244" cy="741269"/>
          </a:xfrm>
          <a:custGeom>
            <a:avLst/>
            <a:gdLst/>
            <a:ahLst/>
            <a:cxnLst/>
            <a:rect l="l" t="t" r="r" b="b"/>
            <a:pathLst>
              <a:path w="181610" h="840104">
                <a:moveTo>
                  <a:pt x="139516" y="74611"/>
                </a:moveTo>
                <a:lnTo>
                  <a:pt x="106680" y="68580"/>
                </a:lnTo>
                <a:lnTo>
                  <a:pt x="156972" y="0"/>
                </a:lnTo>
                <a:lnTo>
                  <a:pt x="175485" y="62484"/>
                </a:lnTo>
                <a:lnTo>
                  <a:pt x="141732" y="62484"/>
                </a:lnTo>
                <a:lnTo>
                  <a:pt x="139516" y="74611"/>
                </a:lnTo>
                <a:close/>
              </a:path>
              <a:path w="181610" h="840104">
                <a:moveTo>
                  <a:pt x="148656" y="76289"/>
                </a:moveTo>
                <a:lnTo>
                  <a:pt x="139516" y="74611"/>
                </a:lnTo>
                <a:lnTo>
                  <a:pt x="141732" y="62484"/>
                </a:lnTo>
                <a:lnTo>
                  <a:pt x="150876" y="64008"/>
                </a:lnTo>
                <a:lnTo>
                  <a:pt x="148656" y="76289"/>
                </a:lnTo>
                <a:close/>
              </a:path>
              <a:path w="181610" h="840104">
                <a:moveTo>
                  <a:pt x="181356" y="82296"/>
                </a:moveTo>
                <a:lnTo>
                  <a:pt x="148656" y="76289"/>
                </a:lnTo>
                <a:lnTo>
                  <a:pt x="150876" y="64008"/>
                </a:lnTo>
                <a:lnTo>
                  <a:pt x="141732" y="62484"/>
                </a:lnTo>
                <a:lnTo>
                  <a:pt x="175485" y="62484"/>
                </a:lnTo>
                <a:lnTo>
                  <a:pt x="181356" y="82296"/>
                </a:lnTo>
                <a:close/>
              </a:path>
              <a:path w="181610" h="840104">
                <a:moveTo>
                  <a:pt x="10668" y="839724"/>
                </a:moveTo>
                <a:lnTo>
                  <a:pt x="0" y="838200"/>
                </a:lnTo>
                <a:lnTo>
                  <a:pt x="139516" y="74611"/>
                </a:lnTo>
                <a:lnTo>
                  <a:pt x="148656" y="76289"/>
                </a:lnTo>
                <a:lnTo>
                  <a:pt x="10668" y="839724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57987" y="5446059"/>
            <a:ext cx="742390" cy="744071"/>
          </a:xfrm>
          <a:custGeom>
            <a:avLst/>
            <a:gdLst/>
            <a:ahLst/>
            <a:cxnLst/>
            <a:rect l="l" t="t" r="r" b="b"/>
            <a:pathLst>
              <a:path w="841375" h="843279">
                <a:moveTo>
                  <a:pt x="784851" y="51807"/>
                </a:moveTo>
                <a:lnTo>
                  <a:pt x="760476" y="27432"/>
                </a:lnTo>
                <a:lnTo>
                  <a:pt x="841247" y="0"/>
                </a:lnTo>
                <a:lnTo>
                  <a:pt x="827814" y="42672"/>
                </a:lnTo>
                <a:lnTo>
                  <a:pt x="794004" y="42672"/>
                </a:lnTo>
                <a:lnTo>
                  <a:pt x="784851" y="51807"/>
                </a:lnTo>
                <a:close/>
              </a:path>
              <a:path w="841375" h="843279">
                <a:moveTo>
                  <a:pt x="790964" y="57920"/>
                </a:moveTo>
                <a:lnTo>
                  <a:pt x="784851" y="51807"/>
                </a:lnTo>
                <a:lnTo>
                  <a:pt x="794004" y="42672"/>
                </a:lnTo>
                <a:lnTo>
                  <a:pt x="800099" y="48768"/>
                </a:lnTo>
                <a:lnTo>
                  <a:pt x="790964" y="57920"/>
                </a:lnTo>
                <a:close/>
              </a:path>
              <a:path w="841375" h="843279">
                <a:moveTo>
                  <a:pt x="815340" y="82296"/>
                </a:moveTo>
                <a:lnTo>
                  <a:pt x="790964" y="57920"/>
                </a:lnTo>
                <a:lnTo>
                  <a:pt x="800099" y="48768"/>
                </a:lnTo>
                <a:lnTo>
                  <a:pt x="794004" y="42672"/>
                </a:lnTo>
                <a:lnTo>
                  <a:pt x="827814" y="42672"/>
                </a:lnTo>
                <a:lnTo>
                  <a:pt x="815340" y="82296"/>
                </a:lnTo>
                <a:close/>
              </a:path>
              <a:path w="841375" h="843279">
                <a:moveTo>
                  <a:pt x="7620" y="842772"/>
                </a:moveTo>
                <a:lnTo>
                  <a:pt x="0" y="835152"/>
                </a:lnTo>
                <a:lnTo>
                  <a:pt x="784851" y="51807"/>
                </a:lnTo>
                <a:lnTo>
                  <a:pt x="790964" y="57920"/>
                </a:lnTo>
                <a:lnTo>
                  <a:pt x="7620" y="84277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58971" y="5446059"/>
            <a:ext cx="811306" cy="744071"/>
          </a:xfrm>
          <a:custGeom>
            <a:avLst/>
            <a:gdLst/>
            <a:ahLst/>
            <a:cxnLst/>
            <a:rect l="l" t="t" r="r" b="b"/>
            <a:pathLst>
              <a:path w="919479" h="843279">
                <a:moveTo>
                  <a:pt x="30479" y="80772"/>
                </a:moveTo>
                <a:lnTo>
                  <a:pt x="0" y="0"/>
                </a:lnTo>
                <a:lnTo>
                  <a:pt x="82295" y="24384"/>
                </a:lnTo>
                <a:lnTo>
                  <a:pt x="68291" y="39624"/>
                </a:lnTo>
                <a:lnTo>
                  <a:pt x="50291" y="39624"/>
                </a:lnTo>
                <a:lnTo>
                  <a:pt x="44195" y="47244"/>
                </a:lnTo>
                <a:lnTo>
                  <a:pt x="53470" y="55752"/>
                </a:lnTo>
                <a:lnTo>
                  <a:pt x="30479" y="80772"/>
                </a:lnTo>
                <a:close/>
              </a:path>
              <a:path w="919479" h="843279">
                <a:moveTo>
                  <a:pt x="53470" y="55752"/>
                </a:moveTo>
                <a:lnTo>
                  <a:pt x="44195" y="47244"/>
                </a:lnTo>
                <a:lnTo>
                  <a:pt x="50291" y="39624"/>
                </a:lnTo>
                <a:lnTo>
                  <a:pt x="60066" y="48575"/>
                </a:lnTo>
                <a:lnTo>
                  <a:pt x="53470" y="55752"/>
                </a:lnTo>
                <a:close/>
              </a:path>
              <a:path w="919479" h="843279">
                <a:moveTo>
                  <a:pt x="60066" y="48575"/>
                </a:moveTo>
                <a:lnTo>
                  <a:pt x="50291" y="39624"/>
                </a:lnTo>
                <a:lnTo>
                  <a:pt x="68291" y="39624"/>
                </a:lnTo>
                <a:lnTo>
                  <a:pt x="60066" y="48575"/>
                </a:lnTo>
                <a:close/>
              </a:path>
              <a:path w="919479" h="843279">
                <a:moveTo>
                  <a:pt x="911352" y="842772"/>
                </a:moveTo>
                <a:lnTo>
                  <a:pt x="53470" y="55752"/>
                </a:lnTo>
                <a:lnTo>
                  <a:pt x="60066" y="48575"/>
                </a:lnTo>
                <a:lnTo>
                  <a:pt x="918972" y="835152"/>
                </a:lnTo>
                <a:lnTo>
                  <a:pt x="911352" y="84277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61529" y="4639235"/>
            <a:ext cx="201706" cy="201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50772" y="4628477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5" h="254635">
                <a:moveTo>
                  <a:pt x="128016" y="254508"/>
                </a:moveTo>
                <a:lnTo>
                  <a:pt x="89916" y="248412"/>
                </a:lnTo>
                <a:lnTo>
                  <a:pt x="38100" y="217932"/>
                </a:lnTo>
                <a:lnTo>
                  <a:pt x="22860" y="198120"/>
                </a:lnTo>
                <a:lnTo>
                  <a:pt x="15240" y="188976"/>
                </a:lnTo>
                <a:lnTo>
                  <a:pt x="10668" y="176784"/>
                </a:lnTo>
                <a:lnTo>
                  <a:pt x="6096" y="166116"/>
                </a:lnTo>
                <a:lnTo>
                  <a:pt x="3048" y="153924"/>
                </a:lnTo>
                <a:lnTo>
                  <a:pt x="1524" y="140208"/>
                </a:lnTo>
                <a:lnTo>
                  <a:pt x="0" y="128016"/>
                </a:lnTo>
                <a:lnTo>
                  <a:pt x="1524" y="114300"/>
                </a:lnTo>
                <a:lnTo>
                  <a:pt x="15240" y="67056"/>
                </a:lnTo>
                <a:lnTo>
                  <a:pt x="45720" y="28956"/>
                </a:lnTo>
                <a:lnTo>
                  <a:pt x="56388" y="22860"/>
                </a:lnTo>
                <a:lnTo>
                  <a:pt x="65532" y="15240"/>
                </a:lnTo>
                <a:lnTo>
                  <a:pt x="77724" y="10668"/>
                </a:lnTo>
                <a:lnTo>
                  <a:pt x="88392" y="6096"/>
                </a:lnTo>
                <a:lnTo>
                  <a:pt x="100584" y="3048"/>
                </a:lnTo>
                <a:lnTo>
                  <a:pt x="114300" y="1524"/>
                </a:lnTo>
                <a:lnTo>
                  <a:pt x="126492" y="0"/>
                </a:lnTo>
                <a:lnTo>
                  <a:pt x="140208" y="1524"/>
                </a:lnTo>
                <a:lnTo>
                  <a:pt x="187452" y="15240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1628" y="42672"/>
                </a:lnTo>
                <a:lnTo>
                  <a:pt x="42672" y="70104"/>
                </a:lnTo>
                <a:lnTo>
                  <a:pt x="27432" y="106680"/>
                </a:lnTo>
                <a:lnTo>
                  <a:pt x="25908" y="115824"/>
                </a:lnTo>
                <a:lnTo>
                  <a:pt x="25908" y="137160"/>
                </a:lnTo>
                <a:lnTo>
                  <a:pt x="38100" y="175260"/>
                </a:lnTo>
                <a:lnTo>
                  <a:pt x="62484" y="205740"/>
                </a:lnTo>
                <a:lnTo>
                  <a:pt x="96012" y="224028"/>
                </a:lnTo>
                <a:lnTo>
                  <a:pt x="115824" y="228600"/>
                </a:lnTo>
                <a:lnTo>
                  <a:pt x="203454" y="228600"/>
                </a:lnTo>
                <a:lnTo>
                  <a:pt x="198119" y="231648"/>
                </a:lnTo>
                <a:lnTo>
                  <a:pt x="188976" y="239268"/>
                </a:lnTo>
                <a:lnTo>
                  <a:pt x="176783" y="243840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2984"/>
                </a:lnTo>
                <a:lnTo>
                  <a:pt x="128016" y="254508"/>
                </a:lnTo>
                <a:close/>
              </a:path>
              <a:path w="254635" h="254635">
                <a:moveTo>
                  <a:pt x="203454" y="228600"/>
                </a:moveTo>
                <a:lnTo>
                  <a:pt x="137160" y="228600"/>
                </a:lnTo>
                <a:lnTo>
                  <a:pt x="146304" y="227076"/>
                </a:lnTo>
                <a:lnTo>
                  <a:pt x="156972" y="224028"/>
                </a:lnTo>
                <a:lnTo>
                  <a:pt x="192024" y="205740"/>
                </a:lnTo>
                <a:lnTo>
                  <a:pt x="220980" y="167640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92024" y="48768"/>
                </a:lnTo>
                <a:lnTo>
                  <a:pt x="158495" y="30480"/>
                </a:lnTo>
                <a:lnTo>
                  <a:pt x="138684" y="25908"/>
                </a:lnTo>
                <a:lnTo>
                  <a:pt x="203606" y="25908"/>
                </a:lnTo>
                <a:lnTo>
                  <a:pt x="216407" y="36576"/>
                </a:lnTo>
                <a:lnTo>
                  <a:pt x="225552" y="45720"/>
                </a:lnTo>
                <a:lnTo>
                  <a:pt x="231648" y="56388"/>
                </a:lnTo>
                <a:lnTo>
                  <a:pt x="239268" y="65532"/>
                </a:lnTo>
                <a:lnTo>
                  <a:pt x="243840" y="77724"/>
                </a:lnTo>
                <a:lnTo>
                  <a:pt x="248412" y="88392"/>
                </a:lnTo>
                <a:lnTo>
                  <a:pt x="251460" y="100584"/>
                </a:lnTo>
                <a:lnTo>
                  <a:pt x="252983" y="114300"/>
                </a:lnTo>
                <a:lnTo>
                  <a:pt x="254507" y="126492"/>
                </a:lnTo>
                <a:lnTo>
                  <a:pt x="252983" y="140208"/>
                </a:lnTo>
                <a:lnTo>
                  <a:pt x="239268" y="187452"/>
                </a:lnTo>
                <a:lnTo>
                  <a:pt x="208788" y="225552"/>
                </a:lnTo>
                <a:lnTo>
                  <a:pt x="203454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17676" y="4828839"/>
            <a:ext cx="1344706" cy="419660"/>
          </a:xfrm>
          <a:custGeom>
            <a:avLst/>
            <a:gdLst/>
            <a:ahLst/>
            <a:cxnLst/>
            <a:rect l="l" t="t" r="r" b="b"/>
            <a:pathLst>
              <a:path w="1524000" h="475614">
                <a:moveTo>
                  <a:pt x="1449977" y="31350"/>
                </a:moveTo>
                <a:lnTo>
                  <a:pt x="1440179" y="0"/>
                </a:lnTo>
                <a:lnTo>
                  <a:pt x="1524000" y="13715"/>
                </a:lnTo>
                <a:lnTo>
                  <a:pt x="1509932" y="27431"/>
                </a:lnTo>
                <a:lnTo>
                  <a:pt x="1463040" y="27431"/>
                </a:lnTo>
                <a:lnTo>
                  <a:pt x="1449977" y="31350"/>
                </a:lnTo>
                <a:close/>
              </a:path>
              <a:path w="1524000" h="475614">
                <a:moveTo>
                  <a:pt x="1452720" y="40129"/>
                </a:moveTo>
                <a:lnTo>
                  <a:pt x="1449977" y="31350"/>
                </a:lnTo>
                <a:lnTo>
                  <a:pt x="1463040" y="27431"/>
                </a:lnTo>
                <a:lnTo>
                  <a:pt x="1464564" y="36575"/>
                </a:lnTo>
                <a:lnTo>
                  <a:pt x="1452720" y="40129"/>
                </a:lnTo>
                <a:close/>
              </a:path>
              <a:path w="1524000" h="475614">
                <a:moveTo>
                  <a:pt x="1463040" y="73151"/>
                </a:moveTo>
                <a:lnTo>
                  <a:pt x="1452720" y="40129"/>
                </a:lnTo>
                <a:lnTo>
                  <a:pt x="1464564" y="36575"/>
                </a:lnTo>
                <a:lnTo>
                  <a:pt x="1463040" y="27431"/>
                </a:lnTo>
                <a:lnTo>
                  <a:pt x="1509932" y="27431"/>
                </a:lnTo>
                <a:lnTo>
                  <a:pt x="1463040" y="73151"/>
                </a:lnTo>
                <a:close/>
              </a:path>
              <a:path w="1524000" h="475614">
                <a:moveTo>
                  <a:pt x="1524" y="475487"/>
                </a:moveTo>
                <a:lnTo>
                  <a:pt x="0" y="466343"/>
                </a:lnTo>
                <a:lnTo>
                  <a:pt x="1449977" y="31350"/>
                </a:lnTo>
                <a:lnTo>
                  <a:pt x="1452720" y="40129"/>
                </a:lnTo>
                <a:lnTo>
                  <a:pt x="1524" y="475487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656283" y="4840940"/>
            <a:ext cx="406213" cy="407894"/>
          </a:xfrm>
          <a:custGeom>
            <a:avLst/>
            <a:gdLst/>
            <a:ahLst/>
            <a:cxnLst/>
            <a:rect l="l" t="t" r="r" b="b"/>
            <a:pathLst>
              <a:path w="460375" h="462279">
                <a:moveTo>
                  <a:pt x="403843" y="51799"/>
                </a:moveTo>
                <a:lnTo>
                  <a:pt x="379476" y="27432"/>
                </a:lnTo>
                <a:lnTo>
                  <a:pt x="460248" y="0"/>
                </a:lnTo>
                <a:lnTo>
                  <a:pt x="446814" y="42672"/>
                </a:lnTo>
                <a:lnTo>
                  <a:pt x="413004" y="42672"/>
                </a:lnTo>
                <a:lnTo>
                  <a:pt x="403843" y="51799"/>
                </a:lnTo>
                <a:close/>
              </a:path>
              <a:path w="460375" h="462279">
                <a:moveTo>
                  <a:pt x="409972" y="57928"/>
                </a:moveTo>
                <a:lnTo>
                  <a:pt x="403843" y="51799"/>
                </a:lnTo>
                <a:lnTo>
                  <a:pt x="413004" y="42672"/>
                </a:lnTo>
                <a:lnTo>
                  <a:pt x="419100" y="48767"/>
                </a:lnTo>
                <a:lnTo>
                  <a:pt x="409972" y="57928"/>
                </a:lnTo>
                <a:close/>
              </a:path>
              <a:path w="460375" h="462279">
                <a:moveTo>
                  <a:pt x="434340" y="82296"/>
                </a:moveTo>
                <a:lnTo>
                  <a:pt x="409972" y="57928"/>
                </a:lnTo>
                <a:lnTo>
                  <a:pt x="419100" y="48767"/>
                </a:lnTo>
                <a:lnTo>
                  <a:pt x="413004" y="42672"/>
                </a:lnTo>
                <a:lnTo>
                  <a:pt x="446814" y="42672"/>
                </a:lnTo>
                <a:lnTo>
                  <a:pt x="434340" y="82296"/>
                </a:lnTo>
                <a:close/>
              </a:path>
              <a:path w="460375" h="462279">
                <a:moveTo>
                  <a:pt x="7620" y="461772"/>
                </a:moveTo>
                <a:lnTo>
                  <a:pt x="0" y="454152"/>
                </a:lnTo>
                <a:lnTo>
                  <a:pt x="403843" y="51799"/>
                </a:lnTo>
                <a:lnTo>
                  <a:pt x="409972" y="57928"/>
                </a:lnTo>
                <a:lnTo>
                  <a:pt x="7620" y="46177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62383" y="4840940"/>
            <a:ext cx="540684" cy="407894"/>
          </a:xfrm>
          <a:custGeom>
            <a:avLst/>
            <a:gdLst/>
            <a:ahLst/>
            <a:cxnLst/>
            <a:rect l="l" t="t" r="r" b="b"/>
            <a:pathLst>
              <a:path w="612775" h="462279">
                <a:moveTo>
                  <a:pt x="38100" y="76200"/>
                </a:moveTo>
                <a:lnTo>
                  <a:pt x="0" y="0"/>
                </a:lnTo>
                <a:lnTo>
                  <a:pt x="83819" y="15239"/>
                </a:lnTo>
                <a:lnTo>
                  <a:pt x="68960" y="35052"/>
                </a:lnTo>
                <a:lnTo>
                  <a:pt x="54863" y="35052"/>
                </a:lnTo>
                <a:lnTo>
                  <a:pt x="48767" y="42672"/>
                </a:lnTo>
                <a:lnTo>
                  <a:pt x="58036" y="49617"/>
                </a:lnTo>
                <a:lnTo>
                  <a:pt x="38100" y="76200"/>
                </a:lnTo>
                <a:close/>
              </a:path>
              <a:path w="612775" h="462279">
                <a:moveTo>
                  <a:pt x="58036" y="49617"/>
                </a:moveTo>
                <a:lnTo>
                  <a:pt x="48767" y="42672"/>
                </a:lnTo>
                <a:lnTo>
                  <a:pt x="54863" y="35052"/>
                </a:lnTo>
                <a:lnTo>
                  <a:pt x="63880" y="41826"/>
                </a:lnTo>
                <a:lnTo>
                  <a:pt x="58036" y="49617"/>
                </a:lnTo>
                <a:close/>
              </a:path>
              <a:path w="612775" h="462279">
                <a:moveTo>
                  <a:pt x="63880" y="41826"/>
                </a:moveTo>
                <a:lnTo>
                  <a:pt x="54863" y="35052"/>
                </a:lnTo>
                <a:lnTo>
                  <a:pt x="68960" y="35052"/>
                </a:lnTo>
                <a:lnTo>
                  <a:pt x="63880" y="41826"/>
                </a:lnTo>
                <a:close/>
              </a:path>
              <a:path w="612775" h="462279">
                <a:moveTo>
                  <a:pt x="608076" y="461772"/>
                </a:moveTo>
                <a:lnTo>
                  <a:pt x="58036" y="49617"/>
                </a:lnTo>
                <a:lnTo>
                  <a:pt x="63880" y="41826"/>
                </a:lnTo>
                <a:lnTo>
                  <a:pt x="612648" y="454152"/>
                </a:lnTo>
                <a:lnTo>
                  <a:pt x="608076" y="46177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062384" y="4827494"/>
            <a:ext cx="1480857" cy="421341"/>
          </a:xfrm>
          <a:custGeom>
            <a:avLst/>
            <a:gdLst/>
            <a:ahLst/>
            <a:cxnLst/>
            <a:rect l="l" t="t" r="r" b="b"/>
            <a:pathLst>
              <a:path w="1678304" h="477520">
                <a:moveTo>
                  <a:pt x="64008" y="73152"/>
                </a:moveTo>
                <a:lnTo>
                  <a:pt x="0" y="15240"/>
                </a:lnTo>
                <a:lnTo>
                  <a:pt x="83820" y="0"/>
                </a:lnTo>
                <a:lnTo>
                  <a:pt x="76390" y="27432"/>
                </a:lnTo>
                <a:lnTo>
                  <a:pt x="62483" y="27432"/>
                </a:lnTo>
                <a:lnTo>
                  <a:pt x="60959" y="36576"/>
                </a:lnTo>
                <a:lnTo>
                  <a:pt x="73023" y="39864"/>
                </a:lnTo>
                <a:lnTo>
                  <a:pt x="64008" y="73152"/>
                </a:lnTo>
                <a:close/>
              </a:path>
              <a:path w="1678304" h="477520">
                <a:moveTo>
                  <a:pt x="73023" y="39864"/>
                </a:moveTo>
                <a:lnTo>
                  <a:pt x="60959" y="36576"/>
                </a:lnTo>
                <a:lnTo>
                  <a:pt x="62483" y="27432"/>
                </a:lnTo>
                <a:lnTo>
                  <a:pt x="75434" y="30962"/>
                </a:lnTo>
                <a:lnTo>
                  <a:pt x="73023" y="39864"/>
                </a:lnTo>
                <a:close/>
              </a:path>
              <a:path w="1678304" h="477520">
                <a:moveTo>
                  <a:pt x="75434" y="30962"/>
                </a:moveTo>
                <a:lnTo>
                  <a:pt x="62483" y="27432"/>
                </a:lnTo>
                <a:lnTo>
                  <a:pt x="76390" y="27432"/>
                </a:lnTo>
                <a:lnTo>
                  <a:pt x="75434" y="30962"/>
                </a:lnTo>
                <a:close/>
              </a:path>
              <a:path w="1678304" h="477520">
                <a:moveTo>
                  <a:pt x="1676400" y="477012"/>
                </a:moveTo>
                <a:lnTo>
                  <a:pt x="73023" y="39864"/>
                </a:lnTo>
                <a:lnTo>
                  <a:pt x="75434" y="30962"/>
                </a:lnTo>
                <a:lnTo>
                  <a:pt x="1677924" y="467868"/>
                </a:lnTo>
                <a:lnTo>
                  <a:pt x="1676400" y="47701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41811" y="2255072"/>
            <a:ext cx="201706" cy="201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29710" y="2242970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40208" y="254508"/>
                </a:moveTo>
                <a:lnTo>
                  <a:pt x="114300" y="254508"/>
                </a:lnTo>
                <a:lnTo>
                  <a:pt x="102108" y="252984"/>
                </a:lnTo>
                <a:lnTo>
                  <a:pt x="89916" y="248412"/>
                </a:lnTo>
                <a:lnTo>
                  <a:pt x="77724" y="245364"/>
                </a:lnTo>
                <a:lnTo>
                  <a:pt x="56388" y="233172"/>
                </a:lnTo>
                <a:lnTo>
                  <a:pt x="38100" y="217932"/>
                </a:lnTo>
                <a:lnTo>
                  <a:pt x="28956" y="208788"/>
                </a:lnTo>
                <a:lnTo>
                  <a:pt x="22860" y="199644"/>
                </a:lnTo>
                <a:lnTo>
                  <a:pt x="15240" y="188976"/>
                </a:lnTo>
                <a:lnTo>
                  <a:pt x="1524" y="141732"/>
                </a:lnTo>
                <a:lnTo>
                  <a:pt x="0" y="128016"/>
                </a:lnTo>
                <a:lnTo>
                  <a:pt x="1524" y="115824"/>
                </a:lnTo>
                <a:lnTo>
                  <a:pt x="3048" y="102108"/>
                </a:lnTo>
                <a:lnTo>
                  <a:pt x="6096" y="89916"/>
                </a:lnTo>
                <a:lnTo>
                  <a:pt x="10668" y="79248"/>
                </a:lnTo>
                <a:lnTo>
                  <a:pt x="15240" y="67056"/>
                </a:lnTo>
                <a:lnTo>
                  <a:pt x="45720" y="30480"/>
                </a:lnTo>
                <a:lnTo>
                  <a:pt x="88392" y="6096"/>
                </a:lnTo>
                <a:lnTo>
                  <a:pt x="114300" y="1524"/>
                </a:lnTo>
                <a:lnTo>
                  <a:pt x="126492" y="0"/>
                </a:lnTo>
                <a:lnTo>
                  <a:pt x="164592" y="6096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1628" y="42672"/>
                </a:lnTo>
                <a:lnTo>
                  <a:pt x="42672" y="70104"/>
                </a:lnTo>
                <a:lnTo>
                  <a:pt x="38100" y="79248"/>
                </a:lnTo>
                <a:lnTo>
                  <a:pt x="33528" y="86868"/>
                </a:lnTo>
                <a:lnTo>
                  <a:pt x="30480" y="97536"/>
                </a:lnTo>
                <a:lnTo>
                  <a:pt x="27432" y="106680"/>
                </a:lnTo>
                <a:lnTo>
                  <a:pt x="25908" y="117348"/>
                </a:lnTo>
                <a:lnTo>
                  <a:pt x="25908" y="137160"/>
                </a:lnTo>
                <a:lnTo>
                  <a:pt x="27432" y="147828"/>
                </a:lnTo>
                <a:lnTo>
                  <a:pt x="42672" y="184404"/>
                </a:lnTo>
                <a:lnTo>
                  <a:pt x="70104" y="211836"/>
                </a:lnTo>
                <a:lnTo>
                  <a:pt x="106680" y="227076"/>
                </a:lnTo>
                <a:lnTo>
                  <a:pt x="115824" y="228600"/>
                </a:lnTo>
                <a:lnTo>
                  <a:pt x="204520" y="228600"/>
                </a:lnTo>
                <a:lnTo>
                  <a:pt x="198119" y="233172"/>
                </a:lnTo>
                <a:lnTo>
                  <a:pt x="188976" y="239268"/>
                </a:lnTo>
                <a:lnTo>
                  <a:pt x="176783" y="243840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4508"/>
                </a:lnTo>
                <a:close/>
              </a:path>
              <a:path w="254634" h="254635">
                <a:moveTo>
                  <a:pt x="204520" y="228600"/>
                </a:moveTo>
                <a:lnTo>
                  <a:pt x="137160" y="228600"/>
                </a:lnTo>
                <a:lnTo>
                  <a:pt x="147828" y="227076"/>
                </a:lnTo>
                <a:lnTo>
                  <a:pt x="156972" y="225552"/>
                </a:lnTo>
                <a:lnTo>
                  <a:pt x="166116" y="220980"/>
                </a:lnTo>
                <a:lnTo>
                  <a:pt x="175260" y="217932"/>
                </a:lnTo>
                <a:lnTo>
                  <a:pt x="182880" y="211836"/>
                </a:lnTo>
                <a:lnTo>
                  <a:pt x="211836" y="184404"/>
                </a:lnTo>
                <a:lnTo>
                  <a:pt x="227076" y="149352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76783" y="38100"/>
                </a:lnTo>
                <a:lnTo>
                  <a:pt x="147828" y="28956"/>
                </a:lnTo>
                <a:lnTo>
                  <a:pt x="138684" y="25908"/>
                </a:lnTo>
                <a:lnTo>
                  <a:pt x="203606" y="25908"/>
                </a:lnTo>
                <a:lnTo>
                  <a:pt x="207264" y="28956"/>
                </a:lnTo>
                <a:lnTo>
                  <a:pt x="225552" y="47244"/>
                </a:lnTo>
                <a:lnTo>
                  <a:pt x="231648" y="56388"/>
                </a:lnTo>
                <a:lnTo>
                  <a:pt x="239268" y="67056"/>
                </a:lnTo>
                <a:lnTo>
                  <a:pt x="243840" y="77724"/>
                </a:lnTo>
                <a:lnTo>
                  <a:pt x="248412" y="89916"/>
                </a:lnTo>
                <a:lnTo>
                  <a:pt x="251460" y="102108"/>
                </a:lnTo>
                <a:lnTo>
                  <a:pt x="254507" y="126492"/>
                </a:lnTo>
                <a:lnTo>
                  <a:pt x="252983" y="140208"/>
                </a:lnTo>
                <a:lnTo>
                  <a:pt x="239268" y="187452"/>
                </a:lnTo>
                <a:lnTo>
                  <a:pt x="208788" y="225552"/>
                </a:lnTo>
                <a:lnTo>
                  <a:pt x="204520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446929" y="2255072"/>
            <a:ext cx="201706" cy="201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434827" y="2242970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5" h="254635">
                <a:moveTo>
                  <a:pt x="140208" y="254508"/>
                </a:moveTo>
                <a:lnTo>
                  <a:pt x="114300" y="254508"/>
                </a:lnTo>
                <a:lnTo>
                  <a:pt x="102108" y="252984"/>
                </a:lnTo>
                <a:lnTo>
                  <a:pt x="89916" y="248412"/>
                </a:lnTo>
                <a:lnTo>
                  <a:pt x="77724" y="245364"/>
                </a:lnTo>
                <a:lnTo>
                  <a:pt x="56388" y="233172"/>
                </a:lnTo>
                <a:lnTo>
                  <a:pt x="38100" y="217932"/>
                </a:lnTo>
                <a:lnTo>
                  <a:pt x="28956" y="208788"/>
                </a:lnTo>
                <a:lnTo>
                  <a:pt x="22860" y="199644"/>
                </a:lnTo>
                <a:lnTo>
                  <a:pt x="15240" y="188976"/>
                </a:lnTo>
                <a:lnTo>
                  <a:pt x="1524" y="141732"/>
                </a:lnTo>
                <a:lnTo>
                  <a:pt x="0" y="128016"/>
                </a:lnTo>
                <a:lnTo>
                  <a:pt x="1524" y="115824"/>
                </a:lnTo>
                <a:lnTo>
                  <a:pt x="3048" y="102108"/>
                </a:lnTo>
                <a:lnTo>
                  <a:pt x="6096" y="89916"/>
                </a:lnTo>
                <a:lnTo>
                  <a:pt x="10668" y="79248"/>
                </a:lnTo>
                <a:lnTo>
                  <a:pt x="15240" y="67056"/>
                </a:lnTo>
                <a:lnTo>
                  <a:pt x="45720" y="30480"/>
                </a:lnTo>
                <a:lnTo>
                  <a:pt x="88392" y="6096"/>
                </a:lnTo>
                <a:lnTo>
                  <a:pt x="114300" y="1524"/>
                </a:lnTo>
                <a:lnTo>
                  <a:pt x="126492" y="0"/>
                </a:lnTo>
                <a:lnTo>
                  <a:pt x="164592" y="6096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1628" y="42672"/>
                </a:lnTo>
                <a:lnTo>
                  <a:pt x="42672" y="70104"/>
                </a:lnTo>
                <a:lnTo>
                  <a:pt x="38100" y="79248"/>
                </a:lnTo>
                <a:lnTo>
                  <a:pt x="33528" y="86868"/>
                </a:lnTo>
                <a:lnTo>
                  <a:pt x="30480" y="97536"/>
                </a:lnTo>
                <a:lnTo>
                  <a:pt x="27432" y="106680"/>
                </a:lnTo>
                <a:lnTo>
                  <a:pt x="25908" y="117348"/>
                </a:lnTo>
                <a:lnTo>
                  <a:pt x="25908" y="137160"/>
                </a:lnTo>
                <a:lnTo>
                  <a:pt x="27432" y="147828"/>
                </a:lnTo>
                <a:lnTo>
                  <a:pt x="42672" y="184404"/>
                </a:lnTo>
                <a:lnTo>
                  <a:pt x="70104" y="211836"/>
                </a:lnTo>
                <a:lnTo>
                  <a:pt x="106680" y="227076"/>
                </a:lnTo>
                <a:lnTo>
                  <a:pt x="115824" y="228600"/>
                </a:lnTo>
                <a:lnTo>
                  <a:pt x="204520" y="228600"/>
                </a:lnTo>
                <a:lnTo>
                  <a:pt x="198119" y="233172"/>
                </a:lnTo>
                <a:lnTo>
                  <a:pt x="188976" y="239268"/>
                </a:lnTo>
                <a:lnTo>
                  <a:pt x="176783" y="243840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4508"/>
                </a:lnTo>
                <a:close/>
              </a:path>
              <a:path w="254635" h="254635">
                <a:moveTo>
                  <a:pt x="204520" y="228600"/>
                </a:moveTo>
                <a:lnTo>
                  <a:pt x="137160" y="228600"/>
                </a:lnTo>
                <a:lnTo>
                  <a:pt x="147828" y="227076"/>
                </a:lnTo>
                <a:lnTo>
                  <a:pt x="156972" y="225552"/>
                </a:lnTo>
                <a:lnTo>
                  <a:pt x="166116" y="220980"/>
                </a:lnTo>
                <a:lnTo>
                  <a:pt x="175260" y="217932"/>
                </a:lnTo>
                <a:lnTo>
                  <a:pt x="182880" y="211836"/>
                </a:lnTo>
                <a:lnTo>
                  <a:pt x="211836" y="184404"/>
                </a:lnTo>
                <a:lnTo>
                  <a:pt x="227076" y="149352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76783" y="38100"/>
                </a:lnTo>
                <a:lnTo>
                  <a:pt x="147828" y="28956"/>
                </a:lnTo>
                <a:lnTo>
                  <a:pt x="138684" y="25908"/>
                </a:lnTo>
                <a:lnTo>
                  <a:pt x="203606" y="25908"/>
                </a:lnTo>
                <a:lnTo>
                  <a:pt x="207264" y="28956"/>
                </a:lnTo>
                <a:lnTo>
                  <a:pt x="225552" y="47244"/>
                </a:lnTo>
                <a:lnTo>
                  <a:pt x="231648" y="56388"/>
                </a:lnTo>
                <a:lnTo>
                  <a:pt x="239268" y="67056"/>
                </a:lnTo>
                <a:lnTo>
                  <a:pt x="243840" y="77724"/>
                </a:lnTo>
                <a:lnTo>
                  <a:pt x="248412" y="89916"/>
                </a:lnTo>
                <a:lnTo>
                  <a:pt x="251460" y="102108"/>
                </a:lnTo>
                <a:lnTo>
                  <a:pt x="254507" y="126492"/>
                </a:lnTo>
                <a:lnTo>
                  <a:pt x="252983" y="140208"/>
                </a:lnTo>
                <a:lnTo>
                  <a:pt x="239268" y="187452"/>
                </a:lnTo>
                <a:lnTo>
                  <a:pt x="208788" y="225552"/>
                </a:lnTo>
                <a:lnTo>
                  <a:pt x="204520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093271" y="1644574"/>
            <a:ext cx="201706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082516" y="1632472"/>
            <a:ext cx="223557" cy="224678"/>
          </a:xfrm>
          <a:custGeom>
            <a:avLst/>
            <a:gdLst/>
            <a:ahLst/>
            <a:cxnLst/>
            <a:rect l="l" t="t" r="r" b="b"/>
            <a:pathLst>
              <a:path w="253364" h="254635">
                <a:moveTo>
                  <a:pt x="126492" y="254508"/>
                </a:moveTo>
                <a:lnTo>
                  <a:pt x="114300" y="254508"/>
                </a:lnTo>
                <a:lnTo>
                  <a:pt x="77724" y="245364"/>
                </a:lnTo>
                <a:lnTo>
                  <a:pt x="36576" y="217932"/>
                </a:lnTo>
                <a:lnTo>
                  <a:pt x="9144" y="176784"/>
                </a:lnTo>
                <a:lnTo>
                  <a:pt x="6096" y="166116"/>
                </a:lnTo>
                <a:lnTo>
                  <a:pt x="1524" y="153924"/>
                </a:lnTo>
                <a:lnTo>
                  <a:pt x="0" y="141732"/>
                </a:lnTo>
                <a:lnTo>
                  <a:pt x="0" y="114300"/>
                </a:lnTo>
                <a:lnTo>
                  <a:pt x="15240" y="67056"/>
                </a:lnTo>
                <a:lnTo>
                  <a:pt x="54864" y="22860"/>
                </a:lnTo>
                <a:lnTo>
                  <a:pt x="100584" y="3048"/>
                </a:lnTo>
                <a:lnTo>
                  <a:pt x="126492" y="0"/>
                </a:lnTo>
                <a:lnTo>
                  <a:pt x="150876" y="3048"/>
                </a:lnTo>
                <a:lnTo>
                  <a:pt x="196595" y="21336"/>
                </a:lnTo>
                <a:lnTo>
                  <a:pt x="20299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97536" y="30480"/>
                </a:lnTo>
                <a:lnTo>
                  <a:pt x="86868" y="33528"/>
                </a:lnTo>
                <a:lnTo>
                  <a:pt x="79248" y="38100"/>
                </a:lnTo>
                <a:lnTo>
                  <a:pt x="42672" y="70104"/>
                </a:lnTo>
                <a:lnTo>
                  <a:pt x="27432" y="106680"/>
                </a:lnTo>
                <a:lnTo>
                  <a:pt x="25908" y="115824"/>
                </a:lnTo>
                <a:lnTo>
                  <a:pt x="28956" y="156972"/>
                </a:lnTo>
                <a:lnTo>
                  <a:pt x="47244" y="192024"/>
                </a:lnTo>
                <a:lnTo>
                  <a:pt x="54864" y="198120"/>
                </a:lnTo>
                <a:lnTo>
                  <a:pt x="60960" y="205740"/>
                </a:lnTo>
                <a:lnTo>
                  <a:pt x="68580" y="211836"/>
                </a:lnTo>
                <a:lnTo>
                  <a:pt x="86868" y="220980"/>
                </a:lnTo>
                <a:lnTo>
                  <a:pt x="105156" y="227076"/>
                </a:lnTo>
                <a:lnTo>
                  <a:pt x="115824" y="228600"/>
                </a:lnTo>
                <a:lnTo>
                  <a:pt x="202692" y="228600"/>
                </a:lnTo>
                <a:lnTo>
                  <a:pt x="198119" y="231648"/>
                </a:lnTo>
                <a:lnTo>
                  <a:pt x="152400" y="251460"/>
                </a:lnTo>
                <a:lnTo>
                  <a:pt x="140208" y="252984"/>
                </a:lnTo>
                <a:lnTo>
                  <a:pt x="126492" y="254508"/>
                </a:lnTo>
                <a:close/>
              </a:path>
              <a:path w="253364" h="254635">
                <a:moveTo>
                  <a:pt x="202692" y="228600"/>
                </a:moveTo>
                <a:lnTo>
                  <a:pt x="135636" y="228600"/>
                </a:lnTo>
                <a:lnTo>
                  <a:pt x="146304" y="227076"/>
                </a:lnTo>
                <a:lnTo>
                  <a:pt x="155448" y="224028"/>
                </a:lnTo>
                <a:lnTo>
                  <a:pt x="166116" y="220980"/>
                </a:lnTo>
                <a:lnTo>
                  <a:pt x="173736" y="216408"/>
                </a:lnTo>
                <a:lnTo>
                  <a:pt x="182880" y="211836"/>
                </a:lnTo>
                <a:lnTo>
                  <a:pt x="210312" y="184404"/>
                </a:lnTo>
                <a:lnTo>
                  <a:pt x="225552" y="147828"/>
                </a:lnTo>
                <a:lnTo>
                  <a:pt x="227076" y="138684"/>
                </a:lnTo>
                <a:lnTo>
                  <a:pt x="228600" y="128016"/>
                </a:lnTo>
                <a:lnTo>
                  <a:pt x="227076" y="117348"/>
                </a:lnTo>
                <a:lnTo>
                  <a:pt x="225552" y="108204"/>
                </a:lnTo>
                <a:lnTo>
                  <a:pt x="224028" y="97536"/>
                </a:lnTo>
                <a:lnTo>
                  <a:pt x="205740" y="62484"/>
                </a:lnTo>
                <a:lnTo>
                  <a:pt x="198119" y="56388"/>
                </a:lnTo>
                <a:lnTo>
                  <a:pt x="192024" y="48768"/>
                </a:lnTo>
                <a:lnTo>
                  <a:pt x="184404" y="44196"/>
                </a:lnTo>
                <a:lnTo>
                  <a:pt x="175260" y="38100"/>
                </a:lnTo>
                <a:lnTo>
                  <a:pt x="166116" y="33528"/>
                </a:lnTo>
                <a:lnTo>
                  <a:pt x="147828" y="27432"/>
                </a:lnTo>
                <a:lnTo>
                  <a:pt x="137160" y="25908"/>
                </a:lnTo>
                <a:lnTo>
                  <a:pt x="202996" y="25908"/>
                </a:lnTo>
                <a:lnTo>
                  <a:pt x="231648" y="56388"/>
                </a:lnTo>
                <a:lnTo>
                  <a:pt x="246888" y="88392"/>
                </a:lnTo>
                <a:lnTo>
                  <a:pt x="251460" y="100584"/>
                </a:lnTo>
                <a:lnTo>
                  <a:pt x="252983" y="114300"/>
                </a:lnTo>
                <a:lnTo>
                  <a:pt x="252983" y="140208"/>
                </a:lnTo>
                <a:lnTo>
                  <a:pt x="231648" y="198120"/>
                </a:lnTo>
                <a:lnTo>
                  <a:pt x="207264" y="225552"/>
                </a:lnTo>
                <a:lnTo>
                  <a:pt x="202692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94126" y="1846282"/>
            <a:ext cx="356347" cy="411816"/>
          </a:xfrm>
          <a:custGeom>
            <a:avLst/>
            <a:gdLst/>
            <a:ahLst/>
            <a:cxnLst/>
            <a:rect l="l" t="t" r="r" b="b"/>
            <a:pathLst>
              <a:path w="403860" h="466725">
                <a:moveTo>
                  <a:pt x="21335" y="82295"/>
                </a:moveTo>
                <a:lnTo>
                  <a:pt x="0" y="0"/>
                </a:lnTo>
                <a:lnTo>
                  <a:pt x="79247" y="32004"/>
                </a:lnTo>
                <a:lnTo>
                  <a:pt x="65208" y="44195"/>
                </a:lnTo>
                <a:lnTo>
                  <a:pt x="45719" y="44195"/>
                </a:lnTo>
                <a:lnTo>
                  <a:pt x="38100" y="50291"/>
                </a:lnTo>
                <a:lnTo>
                  <a:pt x="46693" y="60275"/>
                </a:lnTo>
                <a:lnTo>
                  <a:pt x="21335" y="82295"/>
                </a:lnTo>
                <a:close/>
              </a:path>
              <a:path w="403860" h="466725">
                <a:moveTo>
                  <a:pt x="46693" y="60275"/>
                </a:moveTo>
                <a:lnTo>
                  <a:pt x="38100" y="50291"/>
                </a:lnTo>
                <a:lnTo>
                  <a:pt x="45719" y="44195"/>
                </a:lnTo>
                <a:lnTo>
                  <a:pt x="54056" y="53880"/>
                </a:lnTo>
                <a:lnTo>
                  <a:pt x="46693" y="60275"/>
                </a:lnTo>
                <a:close/>
              </a:path>
              <a:path w="403860" h="466725">
                <a:moveTo>
                  <a:pt x="54056" y="53880"/>
                </a:moveTo>
                <a:lnTo>
                  <a:pt x="45719" y="44195"/>
                </a:lnTo>
                <a:lnTo>
                  <a:pt x="65208" y="44195"/>
                </a:lnTo>
                <a:lnTo>
                  <a:pt x="54056" y="53880"/>
                </a:lnTo>
                <a:close/>
              </a:path>
              <a:path w="403860" h="466725">
                <a:moveTo>
                  <a:pt x="396239" y="466344"/>
                </a:moveTo>
                <a:lnTo>
                  <a:pt x="46693" y="60275"/>
                </a:lnTo>
                <a:lnTo>
                  <a:pt x="54056" y="53880"/>
                </a:lnTo>
                <a:lnTo>
                  <a:pt x="403859" y="460248"/>
                </a:lnTo>
                <a:lnTo>
                  <a:pt x="396239" y="466344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38630" y="1846282"/>
            <a:ext cx="255494" cy="410135"/>
          </a:xfrm>
          <a:custGeom>
            <a:avLst/>
            <a:gdLst/>
            <a:ahLst/>
            <a:cxnLst/>
            <a:rect l="l" t="t" r="r" b="b"/>
            <a:pathLst>
              <a:path w="289560" h="464819">
                <a:moveTo>
                  <a:pt x="244704" y="61305"/>
                </a:moveTo>
                <a:lnTo>
                  <a:pt x="216408" y="44195"/>
                </a:lnTo>
                <a:lnTo>
                  <a:pt x="289560" y="0"/>
                </a:lnTo>
                <a:lnTo>
                  <a:pt x="284988" y="50291"/>
                </a:lnTo>
                <a:lnTo>
                  <a:pt x="251460" y="50291"/>
                </a:lnTo>
                <a:lnTo>
                  <a:pt x="244704" y="61305"/>
                </a:lnTo>
                <a:close/>
              </a:path>
              <a:path w="289560" h="464819">
                <a:moveTo>
                  <a:pt x="254055" y="66959"/>
                </a:moveTo>
                <a:lnTo>
                  <a:pt x="244704" y="61305"/>
                </a:lnTo>
                <a:lnTo>
                  <a:pt x="251460" y="50291"/>
                </a:lnTo>
                <a:lnTo>
                  <a:pt x="260603" y="56387"/>
                </a:lnTo>
                <a:lnTo>
                  <a:pt x="254055" y="66959"/>
                </a:lnTo>
                <a:close/>
              </a:path>
              <a:path w="289560" h="464819">
                <a:moveTo>
                  <a:pt x="281939" y="83819"/>
                </a:moveTo>
                <a:lnTo>
                  <a:pt x="254055" y="66959"/>
                </a:lnTo>
                <a:lnTo>
                  <a:pt x="260603" y="56387"/>
                </a:lnTo>
                <a:lnTo>
                  <a:pt x="251460" y="50291"/>
                </a:lnTo>
                <a:lnTo>
                  <a:pt x="284988" y="50291"/>
                </a:lnTo>
                <a:lnTo>
                  <a:pt x="281939" y="83819"/>
                </a:lnTo>
                <a:close/>
              </a:path>
              <a:path w="289560" h="464819">
                <a:moveTo>
                  <a:pt x="7620" y="464820"/>
                </a:moveTo>
                <a:lnTo>
                  <a:pt x="0" y="460248"/>
                </a:lnTo>
                <a:lnTo>
                  <a:pt x="244704" y="61305"/>
                </a:lnTo>
                <a:lnTo>
                  <a:pt x="254055" y="66959"/>
                </a:lnTo>
                <a:lnTo>
                  <a:pt x="7620" y="464820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63766" y="1824333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64420" y="1814877"/>
            <a:ext cx="18769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-</a:t>
            </a: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04359" y="5311589"/>
            <a:ext cx="212464" cy="672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277535" y="5314279"/>
            <a:ext cx="213808" cy="672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45654" y="5327726"/>
            <a:ext cx="212464" cy="672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37655" y="5304865"/>
            <a:ext cx="212464" cy="672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49066" y="4699747"/>
            <a:ext cx="212464" cy="672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871395" y="1717190"/>
            <a:ext cx="212464" cy="672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41871" y="1602437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098686" y="3041262"/>
            <a:ext cx="2403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X</a:t>
            </a:r>
            <a:r>
              <a:rPr sz="1588" baseline="-20833" dirty="0">
                <a:solidFill>
                  <a:prstClr val="black"/>
                </a:solidFill>
                <a:cs typeface="Calibri"/>
              </a:rPr>
              <a:t>1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874159" y="1562056"/>
            <a:ext cx="2403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X</a:t>
            </a:r>
            <a:r>
              <a:rPr sz="1588" baseline="-20833" dirty="0">
                <a:solidFill>
                  <a:prstClr val="black"/>
                </a:solidFill>
                <a:cs typeface="Calibri"/>
              </a:rPr>
              <a:t>2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57935" y="2453676"/>
            <a:ext cx="2403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X</a:t>
            </a:r>
            <a:r>
              <a:rPr sz="1588" baseline="-20833" dirty="0">
                <a:solidFill>
                  <a:prstClr val="black"/>
                </a:solidFill>
                <a:cs typeface="Calibri"/>
              </a:rPr>
              <a:t>1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76543" y="2429448"/>
            <a:ext cx="2403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X</a:t>
            </a:r>
            <a:r>
              <a:rPr sz="1588" baseline="-20833" dirty="0">
                <a:solidFill>
                  <a:prstClr val="black"/>
                </a:solidFill>
                <a:cs typeface="Calibri"/>
              </a:rPr>
              <a:t>2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836433" y="4265407"/>
            <a:ext cx="201706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825677" y="4253305"/>
            <a:ext cx="223557" cy="224678"/>
          </a:xfrm>
          <a:custGeom>
            <a:avLst/>
            <a:gdLst/>
            <a:ahLst/>
            <a:cxnLst/>
            <a:rect l="l" t="t" r="r" b="b"/>
            <a:pathLst>
              <a:path w="253365" h="254635">
                <a:moveTo>
                  <a:pt x="140208" y="254508"/>
                </a:moveTo>
                <a:lnTo>
                  <a:pt x="114300" y="254508"/>
                </a:lnTo>
                <a:lnTo>
                  <a:pt x="77724" y="245364"/>
                </a:lnTo>
                <a:lnTo>
                  <a:pt x="36576" y="217932"/>
                </a:lnTo>
                <a:lnTo>
                  <a:pt x="9144" y="178308"/>
                </a:lnTo>
                <a:lnTo>
                  <a:pt x="0" y="141732"/>
                </a:lnTo>
                <a:lnTo>
                  <a:pt x="0" y="115824"/>
                </a:lnTo>
                <a:lnTo>
                  <a:pt x="1524" y="102108"/>
                </a:lnTo>
                <a:lnTo>
                  <a:pt x="4572" y="89916"/>
                </a:lnTo>
                <a:lnTo>
                  <a:pt x="9144" y="79248"/>
                </a:lnTo>
                <a:lnTo>
                  <a:pt x="13716" y="67056"/>
                </a:lnTo>
                <a:lnTo>
                  <a:pt x="21336" y="56388"/>
                </a:lnTo>
                <a:lnTo>
                  <a:pt x="27432" y="47244"/>
                </a:lnTo>
                <a:lnTo>
                  <a:pt x="36576" y="38100"/>
                </a:lnTo>
                <a:lnTo>
                  <a:pt x="76200" y="10668"/>
                </a:lnTo>
                <a:lnTo>
                  <a:pt x="126492" y="0"/>
                </a:lnTo>
                <a:lnTo>
                  <a:pt x="150876" y="3048"/>
                </a:lnTo>
                <a:lnTo>
                  <a:pt x="196595" y="21336"/>
                </a:lnTo>
                <a:lnTo>
                  <a:pt x="202996" y="25908"/>
                </a:lnTo>
                <a:lnTo>
                  <a:pt x="115824" y="25908"/>
                </a:lnTo>
                <a:lnTo>
                  <a:pt x="106680" y="27432"/>
                </a:lnTo>
                <a:lnTo>
                  <a:pt x="70104" y="42672"/>
                </a:lnTo>
                <a:lnTo>
                  <a:pt x="42672" y="70104"/>
                </a:lnTo>
                <a:lnTo>
                  <a:pt x="33528" y="86868"/>
                </a:lnTo>
                <a:lnTo>
                  <a:pt x="28956" y="97536"/>
                </a:lnTo>
                <a:lnTo>
                  <a:pt x="25908" y="115824"/>
                </a:lnTo>
                <a:lnTo>
                  <a:pt x="24384" y="126492"/>
                </a:lnTo>
                <a:lnTo>
                  <a:pt x="25908" y="137160"/>
                </a:lnTo>
                <a:lnTo>
                  <a:pt x="25908" y="147828"/>
                </a:lnTo>
                <a:lnTo>
                  <a:pt x="41148" y="184404"/>
                </a:lnTo>
                <a:lnTo>
                  <a:pt x="68580" y="211836"/>
                </a:lnTo>
                <a:lnTo>
                  <a:pt x="105156" y="227076"/>
                </a:lnTo>
                <a:lnTo>
                  <a:pt x="115824" y="228600"/>
                </a:lnTo>
                <a:lnTo>
                  <a:pt x="203606" y="228600"/>
                </a:lnTo>
                <a:lnTo>
                  <a:pt x="198119" y="233172"/>
                </a:lnTo>
                <a:lnTo>
                  <a:pt x="187452" y="239268"/>
                </a:lnTo>
                <a:lnTo>
                  <a:pt x="176783" y="243840"/>
                </a:lnTo>
                <a:lnTo>
                  <a:pt x="164592" y="248412"/>
                </a:lnTo>
                <a:lnTo>
                  <a:pt x="140208" y="254508"/>
                </a:lnTo>
                <a:close/>
              </a:path>
              <a:path w="253365" h="254635">
                <a:moveTo>
                  <a:pt x="203606" y="228600"/>
                </a:moveTo>
                <a:lnTo>
                  <a:pt x="135636" y="228600"/>
                </a:lnTo>
                <a:lnTo>
                  <a:pt x="146304" y="227076"/>
                </a:lnTo>
                <a:lnTo>
                  <a:pt x="155448" y="225552"/>
                </a:lnTo>
                <a:lnTo>
                  <a:pt x="164592" y="220980"/>
                </a:lnTo>
                <a:lnTo>
                  <a:pt x="173736" y="217932"/>
                </a:lnTo>
                <a:lnTo>
                  <a:pt x="182880" y="211836"/>
                </a:lnTo>
                <a:lnTo>
                  <a:pt x="210312" y="184404"/>
                </a:lnTo>
                <a:lnTo>
                  <a:pt x="225552" y="149352"/>
                </a:lnTo>
                <a:lnTo>
                  <a:pt x="228600" y="128016"/>
                </a:lnTo>
                <a:lnTo>
                  <a:pt x="227076" y="117348"/>
                </a:lnTo>
                <a:lnTo>
                  <a:pt x="225552" y="108204"/>
                </a:lnTo>
                <a:lnTo>
                  <a:pt x="224028" y="97536"/>
                </a:lnTo>
                <a:lnTo>
                  <a:pt x="220980" y="88392"/>
                </a:lnTo>
                <a:lnTo>
                  <a:pt x="216407" y="79248"/>
                </a:lnTo>
                <a:lnTo>
                  <a:pt x="210312" y="71628"/>
                </a:lnTo>
                <a:lnTo>
                  <a:pt x="205740" y="64008"/>
                </a:lnTo>
                <a:lnTo>
                  <a:pt x="175260" y="38100"/>
                </a:lnTo>
                <a:lnTo>
                  <a:pt x="137160" y="25908"/>
                </a:lnTo>
                <a:lnTo>
                  <a:pt x="202996" y="25908"/>
                </a:lnTo>
                <a:lnTo>
                  <a:pt x="231648" y="56388"/>
                </a:lnTo>
                <a:lnTo>
                  <a:pt x="252983" y="114300"/>
                </a:lnTo>
                <a:lnTo>
                  <a:pt x="252983" y="140208"/>
                </a:lnTo>
                <a:lnTo>
                  <a:pt x="231648" y="198120"/>
                </a:lnTo>
                <a:lnTo>
                  <a:pt x="207264" y="225552"/>
                </a:lnTo>
                <a:lnTo>
                  <a:pt x="203606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441551" y="4265407"/>
            <a:ext cx="201706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430795" y="4253305"/>
            <a:ext cx="223557" cy="224678"/>
          </a:xfrm>
          <a:custGeom>
            <a:avLst/>
            <a:gdLst/>
            <a:ahLst/>
            <a:cxnLst/>
            <a:rect l="l" t="t" r="r" b="b"/>
            <a:pathLst>
              <a:path w="253364" h="254635">
                <a:moveTo>
                  <a:pt x="140208" y="254508"/>
                </a:moveTo>
                <a:lnTo>
                  <a:pt x="114300" y="254508"/>
                </a:lnTo>
                <a:lnTo>
                  <a:pt x="77724" y="245364"/>
                </a:lnTo>
                <a:lnTo>
                  <a:pt x="36576" y="217932"/>
                </a:lnTo>
                <a:lnTo>
                  <a:pt x="9144" y="178308"/>
                </a:lnTo>
                <a:lnTo>
                  <a:pt x="0" y="141732"/>
                </a:lnTo>
                <a:lnTo>
                  <a:pt x="0" y="115824"/>
                </a:lnTo>
                <a:lnTo>
                  <a:pt x="1524" y="102108"/>
                </a:lnTo>
                <a:lnTo>
                  <a:pt x="4572" y="89916"/>
                </a:lnTo>
                <a:lnTo>
                  <a:pt x="9144" y="79248"/>
                </a:lnTo>
                <a:lnTo>
                  <a:pt x="13716" y="67056"/>
                </a:lnTo>
                <a:lnTo>
                  <a:pt x="21336" y="56388"/>
                </a:lnTo>
                <a:lnTo>
                  <a:pt x="27432" y="47244"/>
                </a:lnTo>
                <a:lnTo>
                  <a:pt x="36576" y="38100"/>
                </a:lnTo>
                <a:lnTo>
                  <a:pt x="76200" y="10668"/>
                </a:lnTo>
                <a:lnTo>
                  <a:pt x="126492" y="0"/>
                </a:lnTo>
                <a:lnTo>
                  <a:pt x="150876" y="3048"/>
                </a:lnTo>
                <a:lnTo>
                  <a:pt x="196595" y="21336"/>
                </a:lnTo>
                <a:lnTo>
                  <a:pt x="202996" y="25908"/>
                </a:lnTo>
                <a:lnTo>
                  <a:pt x="115824" y="25908"/>
                </a:lnTo>
                <a:lnTo>
                  <a:pt x="106680" y="27432"/>
                </a:lnTo>
                <a:lnTo>
                  <a:pt x="70104" y="42672"/>
                </a:lnTo>
                <a:lnTo>
                  <a:pt x="42672" y="70104"/>
                </a:lnTo>
                <a:lnTo>
                  <a:pt x="33528" y="86868"/>
                </a:lnTo>
                <a:lnTo>
                  <a:pt x="28956" y="97536"/>
                </a:lnTo>
                <a:lnTo>
                  <a:pt x="25908" y="115824"/>
                </a:lnTo>
                <a:lnTo>
                  <a:pt x="24384" y="126492"/>
                </a:lnTo>
                <a:lnTo>
                  <a:pt x="25908" y="137160"/>
                </a:lnTo>
                <a:lnTo>
                  <a:pt x="25908" y="147828"/>
                </a:lnTo>
                <a:lnTo>
                  <a:pt x="41148" y="184404"/>
                </a:lnTo>
                <a:lnTo>
                  <a:pt x="68580" y="211836"/>
                </a:lnTo>
                <a:lnTo>
                  <a:pt x="105156" y="227076"/>
                </a:lnTo>
                <a:lnTo>
                  <a:pt x="115824" y="228600"/>
                </a:lnTo>
                <a:lnTo>
                  <a:pt x="203606" y="228600"/>
                </a:lnTo>
                <a:lnTo>
                  <a:pt x="198119" y="233172"/>
                </a:lnTo>
                <a:lnTo>
                  <a:pt x="187452" y="239268"/>
                </a:lnTo>
                <a:lnTo>
                  <a:pt x="176783" y="243840"/>
                </a:lnTo>
                <a:lnTo>
                  <a:pt x="164592" y="248412"/>
                </a:lnTo>
                <a:lnTo>
                  <a:pt x="140208" y="254508"/>
                </a:lnTo>
                <a:close/>
              </a:path>
              <a:path w="253364" h="254635">
                <a:moveTo>
                  <a:pt x="203606" y="228600"/>
                </a:moveTo>
                <a:lnTo>
                  <a:pt x="135636" y="228600"/>
                </a:lnTo>
                <a:lnTo>
                  <a:pt x="146304" y="227076"/>
                </a:lnTo>
                <a:lnTo>
                  <a:pt x="155448" y="225552"/>
                </a:lnTo>
                <a:lnTo>
                  <a:pt x="164592" y="220980"/>
                </a:lnTo>
                <a:lnTo>
                  <a:pt x="173736" y="217932"/>
                </a:lnTo>
                <a:lnTo>
                  <a:pt x="182880" y="211836"/>
                </a:lnTo>
                <a:lnTo>
                  <a:pt x="210312" y="184404"/>
                </a:lnTo>
                <a:lnTo>
                  <a:pt x="225552" y="149352"/>
                </a:lnTo>
                <a:lnTo>
                  <a:pt x="228600" y="128016"/>
                </a:lnTo>
                <a:lnTo>
                  <a:pt x="227076" y="117348"/>
                </a:lnTo>
                <a:lnTo>
                  <a:pt x="225552" y="108204"/>
                </a:lnTo>
                <a:lnTo>
                  <a:pt x="224028" y="97536"/>
                </a:lnTo>
                <a:lnTo>
                  <a:pt x="220980" y="88392"/>
                </a:lnTo>
                <a:lnTo>
                  <a:pt x="216407" y="79248"/>
                </a:lnTo>
                <a:lnTo>
                  <a:pt x="210312" y="71628"/>
                </a:lnTo>
                <a:lnTo>
                  <a:pt x="205740" y="64008"/>
                </a:lnTo>
                <a:lnTo>
                  <a:pt x="175260" y="38100"/>
                </a:lnTo>
                <a:lnTo>
                  <a:pt x="137160" y="25908"/>
                </a:lnTo>
                <a:lnTo>
                  <a:pt x="202996" y="25908"/>
                </a:lnTo>
                <a:lnTo>
                  <a:pt x="231648" y="56388"/>
                </a:lnTo>
                <a:lnTo>
                  <a:pt x="252983" y="114300"/>
                </a:lnTo>
                <a:lnTo>
                  <a:pt x="252983" y="140208"/>
                </a:lnTo>
                <a:lnTo>
                  <a:pt x="231648" y="198120"/>
                </a:lnTo>
                <a:lnTo>
                  <a:pt x="207264" y="225552"/>
                </a:lnTo>
                <a:lnTo>
                  <a:pt x="203606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087893" y="3654911"/>
            <a:ext cx="201706" cy="201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077135" y="3642809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5" h="254635">
                <a:moveTo>
                  <a:pt x="128016" y="254508"/>
                </a:moveTo>
                <a:lnTo>
                  <a:pt x="89916" y="248412"/>
                </a:lnTo>
                <a:lnTo>
                  <a:pt x="38100" y="217932"/>
                </a:lnTo>
                <a:lnTo>
                  <a:pt x="22860" y="198120"/>
                </a:lnTo>
                <a:lnTo>
                  <a:pt x="15240" y="188976"/>
                </a:lnTo>
                <a:lnTo>
                  <a:pt x="10668" y="176784"/>
                </a:lnTo>
                <a:lnTo>
                  <a:pt x="6096" y="166116"/>
                </a:lnTo>
                <a:lnTo>
                  <a:pt x="3048" y="153924"/>
                </a:lnTo>
                <a:lnTo>
                  <a:pt x="1524" y="140208"/>
                </a:lnTo>
                <a:lnTo>
                  <a:pt x="0" y="128016"/>
                </a:lnTo>
                <a:lnTo>
                  <a:pt x="0" y="114300"/>
                </a:lnTo>
                <a:lnTo>
                  <a:pt x="21336" y="56388"/>
                </a:lnTo>
                <a:lnTo>
                  <a:pt x="54864" y="22860"/>
                </a:lnTo>
                <a:lnTo>
                  <a:pt x="77724" y="10668"/>
                </a:lnTo>
                <a:lnTo>
                  <a:pt x="88392" y="6096"/>
                </a:lnTo>
                <a:lnTo>
                  <a:pt x="100584" y="3048"/>
                </a:lnTo>
                <a:lnTo>
                  <a:pt x="112776" y="1524"/>
                </a:lnTo>
                <a:lnTo>
                  <a:pt x="126492" y="0"/>
                </a:lnTo>
                <a:lnTo>
                  <a:pt x="140208" y="1524"/>
                </a:lnTo>
                <a:lnTo>
                  <a:pt x="152400" y="3048"/>
                </a:lnTo>
                <a:lnTo>
                  <a:pt x="164592" y="6096"/>
                </a:lnTo>
                <a:lnTo>
                  <a:pt x="175260" y="10668"/>
                </a:lnTo>
                <a:lnTo>
                  <a:pt x="187452" y="15240"/>
                </a:lnTo>
                <a:lnTo>
                  <a:pt x="198119" y="21336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0104" y="42672"/>
                </a:lnTo>
                <a:lnTo>
                  <a:pt x="42672" y="70104"/>
                </a:lnTo>
                <a:lnTo>
                  <a:pt x="27432" y="106680"/>
                </a:lnTo>
                <a:lnTo>
                  <a:pt x="25908" y="115824"/>
                </a:lnTo>
                <a:lnTo>
                  <a:pt x="25908" y="137160"/>
                </a:lnTo>
                <a:lnTo>
                  <a:pt x="38100" y="175260"/>
                </a:lnTo>
                <a:lnTo>
                  <a:pt x="62484" y="205740"/>
                </a:lnTo>
                <a:lnTo>
                  <a:pt x="96012" y="224028"/>
                </a:lnTo>
                <a:lnTo>
                  <a:pt x="115824" y="228600"/>
                </a:lnTo>
                <a:lnTo>
                  <a:pt x="203454" y="228600"/>
                </a:lnTo>
                <a:lnTo>
                  <a:pt x="198119" y="231648"/>
                </a:lnTo>
                <a:lnTo>
                  <a:pt x="187452" y="239268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2984"/>
                </a:lnTo>
                <a:lnTo>
                  <a:pt x="128016" y="254508"/>
                </a:lnTo>
                <a:close/>
              </a:path>
              <a:path w="254635" h="254635">
                <a:moveTo>
                  <a:pt x="203454" y="228600"/>
                </a:moveTo>
                <a:lnTo>
                  <a:pt x="137160" y="228600"/>
                </a:lnTo>
                <a:lnTo>
                  <a:pt x="146304" y="227076"/>
                </a:lnTo>
                <a:lnTo>
                  <a:pt x="156972" y="224028"/>
                </a:lnTo>
                <a:lnTo>
                  <a:pt x="192024" y="205740"/>
                </a:lnTo>
                <a:lnTo>
                  <a:pt x="210312" y="184404"/>
                </a:lnTo>
                <a:lnTo>
                  <a:pt x="216407" y="176784"/>
                </a:lnTo>
                <a:lnTo>
                  <a:pt x="220980" y="167640"/>
                </a:lnTo>
                <a:lnTo>
                  <a:pt x="224028" y="158496"/>
                </a:lnTo>
                <a:lnTo>
                  <a:pt x="227076" y="147828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92024" y="48768"/>
                </a:lnTo>
                <a:lnTo>
                  <a:pt x="158495" y="30480"/>
                </a:lnTo>
                <a:lnTo>
                  <a:pt x="138684" y="25908"/>
                </a:lnTo>
                <a:lnTo>
                  <a:pt x="203606" y="25908"/>
                </a:lnTo>
                <a:lnTo>
                  <a:pt x="231648" y="56388"/>
                </a:lnTo>
                <a:lnTo>
                  <a:pt x="251460" y="100584"/>
                </a:lnTo>
                <a:lnTo>
                  <a:pt x="252983" y="114300"/>
                </a:lnTo>
                <a:lnTo>
                  <a:pt x="254507" y="126492"/>
                </a:lnTo>
                <a:lnTo>
                  <a:pt x="248412" y="164592"/>
                </a:lnTo>
                <a:lnTo>
                  <a:pt x="217931" y="216408"/>
                </a:lnTo>
                <a:lnTo>
                  <a:pt x="208788" y="225552"/>
                </a:lnTo>
                <a:lnTo>
                  <a:pt x="203454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188746" y="3856617"/>
            <a:ext cx="356347" cy="411816"/>
          </a:xfrm>
          <a:custGeom>
            <a:avLst/>
            <a:gdLst/>
            <a:ahLst/>
            <a:cxnLst/>
            <a:rect l="l" t="t" r="r" b="b"/>
            <a:pathLst>
              <a:path w="403860" h="466725">
                <a:moveTo>
                  <a:pt x="21335" y="82295"/>
                </a:moveTo>
                <a:lnTo>
                  <a:pt x="0" y="0"/>
                </a:lnTo>
                <a:lnTo>
                  <a:pt x="79247" y="32004"/>
                </a:lnTo>
                <a:lnTo>
                  <a:pt x="65208" y="44195"/>
                </a:lnTo>
                <a:lnTo>
                  <a:pt x="45719" y="44195"/>
                </a:lnTo>
                <a:lnTo>
                  <a:pt x="38100" y="50291"/>
                </a:lnTo>
                <a:lnTo>
                  <a:pt x="46714" y="60256"/>
                </a:lnTo>
                <a:lnTo>
                  <a:pt x="21335" y="82295"/>
                </a:lnTo>
                <a:close/>
              </a:path>
              <a:path w="403860" h="466725">
                <a:moveTo>
                  <a:pt x="46714" y="60256"/>
                </a:moveTo>
                <a:lnTo>
                  <a:pt x="38100" y="50291"/>
                </a:lnTo>
                <a:lnTo>
                  <a:pt x="45719" y="44195"/>
                </a:lnTo>
                <a:lnTo>
                  <a:pt x="54056" y="53880"/>
                </a:lnTo>
                <a:lnTo>
                  <a:pt x="46714" y="60256"/>
                </a:lnTo>
                <a:close/>
              </a:path>
              <a:path w="403860" h="466725">
                <a:moveTo>
                  <a:pt x="54056" y="53880"/>
                </a:moveTo>
                <a:lnTo>
                  <a:pt x="45719" y="44195"/>
                </a:lnTo>
                <a:lnTo>
                  <a:pt x="65208" y="44195"/>
                </a:lnTo>
                <a:lnTo>
                  <a:pt x="54056" y="53880"/>
                </a:lnTo>
                <a:close/>
              </a:path>
              <a:path w="403860" h="466725">
                <a:moveTo>
                  <a:pt x="397763" y="466344"/>
                </a:moveTo>
                <a:lnTo>
                  <a:pt x="46714" y="60256"/>
                </a:lnTo>
                <a:lnTo>
                  <a:pt x="54056" y="53880"/>
                </a:lnTo>
                <a:lnTo>
                  <a:pt x="403859" y="460248"/>
                </a:lnTo>
                <a:lnTo>
                  <a:pt x="397763" y="466344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933252" y="3856618"/>
            <a:ext cx="255494" cy="410135"/>
          </a:xfrm>
          <a:custGeom>
            <a:avLst/>
            <a:gdLst/>
            <a:ahLst/>
            <a:cxnLst/>
            <a:rect l="l" t="t" r="r" b="b"/>
            <a:pathLst>
              <a:path w="289560" h="464820">
                <a:moveTo>
                  <a:pt x="246016" y="61581"/>
                </a:moveTo>
                <a:lnTo>
                  <a:pt x="217932" y="44195"/>
                </a:lnTo>
                <a:lnTo>
                  <a:pt x="289560" y="0"/>
                </a:lnTo>
                <a:lnTo>
                  <a:pt x="284988" y="50291"/>
                </a:lnTo>
                <a:lnTo>
                  <a:pt x="252984" y="50291"/>
                </a:lnTo>
                <a:lnTo>
                  <a:pt x="246016" y="61581"/>
                </a:lnTo>
                <a:close/>
              </a:path>
              <a:path w="289560" h="464820">
                <a:moveTo>
                  <a:pt x="254263" y="66686"/>
                </a:moveTo>
                <a:lnTo>
                  <a:pt x="246016" y="61581"/>
                </a:lnTo>
                <a:lnTo>
                  <a:pt x="252984" y="50291"/>
                </a:lnTo>
                <a:lnTo>
                  <a:pt x="260604" y="56387"/>
                </a:lnTo>
                <a:lnTo>
                  <a:pt x="254263" y="66686"/>
                </a:lnTo>
                <a:close/>
              </a:path>
              <a:path w="289560" h="464820">
                <a:moveTo>
                  <a:pt x="281939" y="83819"/>
                </a:moveTo>
                <a:lnTo>
                  <a:pt x="254263" y="66686"/>
                </a:lnTo>
                <a:lnTo>
                  <a:pt x="260604" y="56387"/>
                </a:lnTo>
                <a:lnTo>
                  <a:pt x="252984" y="50291"/>
                </a:lnTo>
                <a:lnTo>
                  <a:pt x="284988" y="50291"/>
                </a:lnTo>
                <a:lnTo>
                  <a:pt x="281939" y="83819"/>
                </a:lnTo>
                <a:close/>
              </a:path>
              <a:path w="289560" h="464820">
                <a:moveTo>
                  <a:pt x="9144" y="464820"/>
                </a:moveTo>
                <a:lnTo>
                  <a:pt x="0" y="460248"/>
                </a:lnTo>
                <a:lnTo>
                  <a:pt x="246016" y="61581"/>
                </a:lnTo>
                <a:lnTo>
                  <a:pt x="254263" y="66686"/>
                </a:lnTo>
                <a:lnTo>
                  <a:pt x="9144" y="464820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940917" y="3834688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359101" y="3825234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866016" y="3726180"/>
            <a:ext cx="213808" cy="672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36454" y="3612793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852518" y="4463935"/>
            <a:ext cx="2403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X</a:t>
            </a:r>
            <a:r>
              <a:rPr sz="1588" baseline="-20833" dirty="0">
                <a:solidFill>
                  <a:prstClr val="black"/>
                </a:solidFill>
                <a:cs typeface="Calibri"/>
              </a:rPr>
              <a:t>1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471127" y="4439805"/>
            <a:ext cx="2403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X</a:t>
            </a:r>
            <a:r>
              <a:rPr sz="1588" baseline="-20833" dirty="0">
                <a:solidFill>
                  <a:prstClr val="black"/>
                </a:solidFill>
                <a:cs typeface="Calibri"/>
              </a:rPr>
              <a:t>2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060615" y="2248347"/>
            <a:ext cx="201706" cy="201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049857" y="2236245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40208" y="254508"/>
                </a:moveTo>
                <a:lnTo>
                  <a:pt x="114300" y="254508"/>
                </a:lnTo>
                <a:lnTo>
                  <a:pt x="77724" y="245364"/>
                </a:lnTo>
                <a:lnTo>
                  <a:pt x="56388" y="233172"/>
                </a:lnTo>
                <a:lnTo>
                  <a:pt x="38100" y="217932"/>
                </a:lnTo>
                <a:lnTo>
                  <a:pt x="28956" y="208788"/>
                </a:lnTo>
                <a:lnTo>
                  <a:pt x="22860" y="199644"/>
                </a:lnTo>
                <a:lnTo>
                  <a:pt x="15240" y="188976"/>
                </a:lnTo>
                <a:lnTo>
                  <a:pt x="1524" y="141732"/>
                </a:lnTo>
                <a:lnTo>
                  <a:pt x="0" y="128016"/>
                </a:lnTo>
                <a:lnTo>
                  <a:pt x="0" y="115824"/>
                </a:lnTo>
                <a:lnTo>
                  <a:pt x="15240" y="67056"/>
                </a:lnTo>
                <a:lnTo>
                  <a:pt x="54864" y="22860"/>
                </a:lnTo>
                <a:lnTo>
                  <a:pt x="100584" y="3048"/>
                </a:lnTo>
                <a:lnTo>
                  <a:pt x="126492" y="0"/>
                </a:lnTo>
                <a:lnTo>
                  <a:pt x="140208" y="1524"/>
                </a:lnTo>
                <a:lnTo>
                  <a:pt x="152400" y="3048"/>
                </a:lnTo>
                <a:lnTo>
                  <a:pt x="164592" y="6096"/>
                </a:lnTo>
                <a:lnTo>
                  <a:pt x="175260" y="10668"/>
                </a:lnTo>
                <a:lnTo>
                  <a:pt x="187452" y="15240"/>
                </a:lnTo>
                <a:lnTo>
                  <a:pt x="198119" y="21336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0104" y="42672"/>
                </a:lnTo>
                <a:lnTo>
                  <a:pt x="42672" y="70104"/>
                </a:lnTo>
                <a:lnTo>
                  <a:pt x="38100" y="79248"/>
                </a:lnTo>
                <a:lnTo>
                  <a:pt x="33528" y="86868"/>
                </a:lnTo>
                <a:lnTo>
                  <a:pt x="30480" y="97536"/>
                </a:lnTo>
                <a:lnTo>
                  <a:pt x="27432" y="106680"/>
                </a:lnTo>
                <a:lnTo>
                  <a:pt x="25908" y="115824"/>
                </a:lnTo>
                <a:lnTo>
                  <a:pt x="25908" y="137160"/>
                </a:lnTo>
                <a:lnTo>
                  <a:pt x="27432" y="147828"/>
                </a:lnTo>
                <a:lnTo>
                  <a:pt x="42672" y="184404"/>
                </a:lnTo>
                <a:lnTo>
                  <a:pt x="70104" y="211836"/>
                </a:lnTo>
                <a:lnTo>
                  <a:pt x="106680" y="227076"/>
                </a:lnTo>
                <a:lnTo>
                  <a:pt x="115824" y="228600"/>
                </a:lnTo>
                <a:lnTo>
                  <a:pt x="204520" y="228600"/>
                </a:lnTo>
                <a:lnTo>
                  <a:pt x="198119" y="233172"/>
                </a:lnTo>
                <a:lnTo>
                  <a:pt x="187452" y="239268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4508"/>
                </a:lnTo>
                <a:close/>
              </a:path>
              <a:path w="254634" h="254635">
                <a:moveTo>
                  <a:pt x="204520" y="228600"/>
                </a:moveTo>
                <a:lnTo>
                  <a:pt x="137160" y="228600"/>
                </a:lnTo>
                <a:lnTo>
                  <a:pt x="146304" y="227076"/>
                </a:lnTo>
                <a:lnTo>
                  <a:pt x="156972" y="225552"/>
                </a:lnTo>
                <a:lnTo>
                  <a:pt x="166116" y="220980"/>
                </a:lnTo>
                <a:lnTo>
                  <a:pt x="175260" y="217932"/>
                </a:lnTo>
                <a:lnTo>
                  <a:pt x="182880" y="211836"/>
                </a:lnTo>
                <a:lnTo>
                  <a:pt x="192024" y="205740"/>
                </a:lnTo>
                <a:lnTo>
                  <a:pt x="205740" y="192024"/>
                </a:lnTo>
                <a:lnTo>
                  <a:pt x="210312" y="184404"/>
                </a:lnTo>
                <a:lnTo>
                  <a:pt x="216407" y="176784"/>
                </a:lnTo>
                <a:lnTo>
                  <a:pt x="220980" y="167640"/>
                </a:lnTo>
                <a:lnTo>
                  <a:pt x="227076" y="149352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76783" y="38100"/>
                </a:lnTo>
                <a:lnTo>
                  <a:pt x="138684" y="25908"/>
                </a:lnTo>
                <a:lnTo>
                  <a:pt x="203606" y="25908"/>
                </a:lnTo>
                <a:lnTo>
                  <a:pt x="231648" y="56388"/>
                </a:lnTo>
                <a:lnTo>
                  <a:pt x="251460" y="102108"/>
                </a:lnTo>
                <a:lnTo>
                  <a:pt x="254507" y="126492"/>
                </a:lnTo>
                <a:lnTo>
                  <a:pt x="252983" y="140208"/>
                </a:lnTo>
                <a:lnTo>
                  <a:pt x="239268" y="187452"/>
                </a:lnTo>
                <a:lnTo>
                  <a:pt x="208788" y="225552"/>
                </a:lnTo>
                <a:lnTo>
                  <a:pt x="204520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665733" y="2248347"/>
            <a:ext cx="201706" cy="201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654975" y="2236245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40208" y="254508"/>
                </a:moveTo>
                <a:lnTo>
                  <a:pt x="114300" y="254508"/>
                </a:lnTo>
                <a:lnTo>
                  <a:pt x="77724" y="245364"/>
                </a:lnTo>
                <a:lnTo>
                  <a:pt x="56388" y="233172"/>
                </a:lnTo>
                <a:lnTo>
                  <a:pt x="38100" y="217932"/>
                </a:lnTo>
                <a:lnTo>
                  <a:pt x="28956" y="208788"/>
                </a:lnTo>
                <a:lnTo>
                  <a:pt x="22860" y="199644"/>
                </a:lnTo>
                <a:lnTo>
                  <a:pt x="15240" y="188976"/>
                </a:lnTo>
                <a:lnTo>
                  <a:pt x="1524" y="141732"/>
                </a:lnTo>
                <a:lnTo>
                  <a:pt x="0" y="128016"/>
                </a:lnTo>
                <a:lnTo>
                  <a:pt x="0" y="115824"/>
                </a:lnTo>
                <a:lnTo>
                  <a:pt x="15240" y="67056"/>
                </a:lnTo>
                <a:lnTo>
                  <a:pt x="54864" y="22860"/>
                </a:lnTo>
                <a:lnTo>
                  <a:pt x="100584" y="3048"/>
                </a:lnTo>
                <a:lnTo>
                  <a:pt x="126492" y="0"/>
                </a:lnTo>
                <a:lnTo>
                  <a:pt x="140208" y="1524"/>
                </a:lnTo>
                <a:lnTo>
                  <a:pt x="152400" y="3048"/>
                </a:lnTo>
                <a:lnTo>
                  <a:pt x="164592" y="6096"/>
                </a:lnTo>
                <a:lnTo>
                  <a:pt x="175260" y="10668"/>
                </a:lnTo>
                <a:lnTo>
                  <a:pt x="187452" y="15240"/>
                </a:lnTo>
                <a:lnTo>
                  <a:pt x="198119" y="21336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0104" y="42672"/>
                </a:lnTo>
                <a:lnTo>
                  <a:pt x="42672" y="70104"/>
                </a:lnTo>
                <a:lnTo>
                  <a:pt x="38100" y="79248"/>
                </a:lnTo>
                <a:lnTo>
                  <a:pt x="33528" y="86868"/>
                </a:lnTo>
                <a:lnTo>
                  <a:pt x="30480" y="97536"/>
                </a:lnTo>
                <a:lnTo>
                  <a:pt x="27432" y="106680"/>
                </a:lnTo>
                <a:lnTo>
                  <a:pt x="25908" y="115824"/>
                </a:lnTo>
                <a:lnTo>
                  <a:pt x="25908" y="137160"/>
                </a:lnTo>
                <a:lnTo>
                  <a:pt x="27432" y="147828"/>
                </a:lnTo>
                <a:lnTo>
                  <a:pt x="42672" y="184404"/>
                </a:lnTo>
                <a:lnTo>
                  <a:pt x="70104" y="211836"/>
                </a:lnTo>
                <a:lnTo>
                  <a:pt x="106680" y="227076"/>
                </a:lnTo>
                <a:lnTo>
                  <a:pt x="115824" y="228600"/>
                </a:lnTo>
                <a:lnTo>
                  <a:pt x="204520" y="228600"/>
                </a:lnTo>
                <a:lnTo>
                  <a:pt x="198119" y="233172"/>
                </a:lnTo>
                <a:lnTo>
                  <a:pt x="187452" y="239268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4508"/>
                </a:lnTo>
                <a:close/>
              </a:path>
              <a:path w="254634" h="254635">
                <a:moveTo>
                  <a:pt x="204520" y="228600"/>
                </a:moveTo>
                <a:lnTo>
                  <a:pt x="137160" y="228600"/>
                </a:lnTo>
                <a:lnTo>
                  <a:pt x="146304" y="227076"/>
                </a:lnTo>
                <a:lnTo>
                  <a:pt x="156972" y="225552"/>
                </a:lnTo>
                <a:lnTo>
                  <a:pt x="166116" y="220980"/>
                </a:lnTo>
                <a:lnTo>
                  <a:pt x="175260" y="217932"/>
                </a:lnTo>
                <a:lnTo>
                  <a:pt x="182880" y="211836"/>
                </a:lnTo>
                <a:lnTo>
                  <a:pt x="192024" y="205740"/>
                </a:lnTo>
                <a:lnTo>
                  <a:pt x="205740" y="192024"/>
                </a:lnTo>
                <a:lnTo>
                  <a:pt x="210312" y="184404"/>
                </a:lnTo>
                <a:lnTo>
                  <a:pt x="216407" y="176784"/>
                </a:lnTo>
                <a:lnTo>
                  <a:pt x="220980" y="167640"/>
                </a:lnTo>
                <a:lnTo>
                  <a:pt x="227076" y="149352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76783" y="38100"/>
                </a:lnTo>
                <a:lnTo>
                  <a:pt x="138684" y="25908"/>
                </a:lnTo>
                <a:lnTo>
                  <a:pt x="203606" y="25908"/>
                </a:lnTo>
                <a:lnTo>
                  <a:pt x="231648" y="56388"/>
                </a:lnTo>
                <a:lnTo>
                  <a:pt x="251460" y="102108"/>
                </a:lnTo>
                <a:lnTo>
                  <a:pt x="254507" y="126492"/>
                </a:lnTo>
                <a:lnTo>
                  <a:pt x="252983" y="140208"/>
                </a:lnTo>
                <a:lnTo>
                  <a:pt x="239268" y="187452"/>
                </a:lnTo>
                <a:lnTo>
                  <a:pt x="208788" y="225552"/>
                </a:lnTo>
                <a:lnTo>
                  <a:pt x="204520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313420" y="1637852"/>
            <a:ext cx="201706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302663" y="1625750"/>
            <a:ext cx="223557" cy="224678"/>
          </a:xfrm>
          <a:custGeom>
            <a:avLst/>
            <a:gdLst/>
            <a:ahLst/>
            <a:cxnLst/>
            <a:rect l="l" t="t" r="r" b="b"/>
            <a:pathLst>
              <a:path w="253365" h="254635">
                <a:moveTo>
                  <a:pt x="126492" y="254508"/>
                </a:moveTo>
                <a:lnTo>
                  <a:pt x="77724" y="243840"/>
                </a:lnTo>
                <a:lnTo>
                  <a:pt x="36576" y="217932"/>
                </a:lnTo>
                <a:lnTo>
                  <a:pt x="9144" y="176784"/>
                </a:lnTo>
                <a:lnTo>
                  <a:pt x="0" y="140208"/>
                </a:lnTo>
                <a:lnTo>
                  <a:pt x="0" y="114300"/>
                </a:lnTo>
                <a:lnTo>
                  <a:pt x="13716" y="67056"/>
                </a:lnTo>
                <a:lnTo>
                  <a:pt x="21336" y="56388"/>
                </a:lnTo>
                <a:lnTo>
                  <a:pt x="27432" y="47244"/>
                </a:lnTo>
                <a:lnTo>
                  <a:pt x="65532" y="15240"/>
                </a:lnTo>
                <a:lnTo>
                  <a:pt x="112776" y="1524"/>
                </a:lnTo>
                <a:lnTo>
                  <a:pt x="126492" y="0"/>
                </a:lnTo>
                <a:lnTo>
                  <a:pt x="150876" y="3048"/>
                </a:lnTo>
                <a:lnTo>
                  <a:pt x="196595" y="21336"/>
                </a:lnTo>
                <a:lnTo>
                  <a:pt x="202996" y="25908"/>
                </a:lnTo>
                <a:lnTo>
                  <a:pt x="115824" y="25908"/>
                </a:lnTo>
                <a:lnTo>
                  <a:pt x="106680" y="27432"/>
                </a:lnTo>
                <a:lnTo>
                  <a:pt x="70104" y="42672"/>
                </a:lnTo>
                <a:lnTo>
                  <a:pt x="36576" y="77724"/>
                </a:lnTo>
                <a:lnTo>
                  <a:pt x="33528" y="86868"/>
                </a:lnTo>
                <a:lnTo>
                  <a:pt x="28956" y="96012"/>
                </a:lnTo>
                <a:lnTo>
                  <a:pt x="27432" y="106680"/>
                </a:lnTo>
                <a:lnTo>
                  <a:pt x="25908" y="115824"/>
                </a:lnTo>
                <a:lnTo>
                  <a:pt x="24384" y="126492"/>
                </a:lnTo>
                <a:lnTo>
                  <a:pt x="25908" y="137160"/>
                </a:lnTo>
                <a:lnTo>
                  <a:pt x="25908" y="147828"/>
                </a:lnTo>
                <a:lnTo>
                  <a:pt x="32004" y="166116"/>
                </a:lnTo>
                <a:lnTo>
                  <a:pt x="36576" y="175260"/>
                </a:lnTo>
                <a:lnTo>
                  <a:pt x="41148" y="182880"/>
                </a:lnTo>
                <a:lnTo>
                  <a:pt x="47244" y="192024"/>
                </a:lnTo>
                <a:lnTo>
                  <a:pt x="54864" y="198120"/>
                </a:lnTo>
                <a:lnTo>
                  <a:pt x="60960" y="205740"/>
                </a:lnTo>
                <a:lnTo>
                  <a:pt x="68580" y="211836"/>
                </a:lnTo>
                <a:lnTo>
                  <a:pt x="86868" y="220980"/>
                </a:lnTo>
                <a:lnTo>
                  <a:pt x="105156" y="227076"/>
                </a:lnTo>
                <a:lnTo>
                  <a:pt x="115824" y="228600"/>
                </a:lnTo>
                <a:lnTo>
                  <a:pt x="202692" y="228600"/>
                </a:lnTo>
                <a:lnTo>
                  <a:pt x="198119" y="231648"/>
                </a:lnTo>
                <a:lnTo>
                  <a:pt x="152400" y="251460"/>
                </a:lnTo>
                <a:lnTo>
                  <a:pt x="140208" y="252984"/>
                </a:lnTo>
                <a:lnTo>
                  <a:pt x="126492" y="254508"/>
                </a:lnTo>
                <a:close/>
              </a:path>
              <a:path w="253365" h="254635">
                <a:moveTo>
                  <a:pt x="202692" y="228600"/>
                </a:moveTo>
                <a:lnTo>
                  <a:pt x="135636" y="228600"/>
                </a:lnTo>
                <a:lnTo>
                  <a:pt x="146304" y="227076"/>
                </a:lnTo>
                <a:lnTo>
                  <a:pt x="164592" y="220980"/>
                </a:lnTo>
                <a:lnTo>
                  <a:pt x="198119" y="199644"/>
                </a:lnTo>
                <a:lnTo>
                  <a:pt x="219456" y="167640"/>
                </a:lnTo>
                <a:lnTo>
                  <a:pt x="228600" y="128016"/>
                </a:lnTo>
                <a:lnTo>
                  <a:pt x="227076" y="117348"/>
                </a:lnTo>
                <a:lnTo>
                  <a:pt x="225552" y="108204"/>
                </a:lnTo>
                <a:lnTo>
                  <a:pt x="224028" y="97536"/>
                </a:lnTo>
                <a:lnTo>
                  <a:pt x="220980" y="88392"/>
                </a:lnTo>
                <a:lnTo>
                  <a:pt x="216407" y="79248"/>
                </a:lnTo>
                <a:lnTo>
                  <a:pt x="210312" y="71628"/>
                </a:lnTo>
                <a:lnTo>
                  <a:pt x="205740" y="62484"/>
                </a:lnTo>
                <a:lnTo>
                  <a:pt x="198119" y="56388"/>
                </a:lnTo>
                <a:lnTo>
                  <a:pt x="192024" y="48768"/>
                </a:lnTo>
                <a:lnTo>
                  <a:pt x="184404" y="42672"/>
                </a:lnTo>
                <a:lnTo>
                  <a:pt x="166116" y="33528"/>
                </a:lnTo>
                <a:lnTo>
                  <a:pt x="147828" y="27432"/>
                </a:lnTo>
                <a:lnTo>
                  <a:pt x="137160" y="25908"/>
                </a:lnTo>
                <a:lnTo>
                  <a:pt x="202996" y="25908"/>
                </a:lnTo>
                <a:lnTo>
                  <a:pt x="231648" y="56388"/>
                </a:lnTo>
                <a:lnTo>
                  <a:pt x="249936" y="100584"/>
                </a:lnTo>
                <a:lnTo>
                  <a:pt x="252983" y="114300"/>
                </a:lnTo>
                <a:lnTo>
                  <a:pt x="252983" y="140208"/>
                </a:lnTo>
                <a:lnTo>
                  <a:pt x="231648" y="198120"/>
                </a:lnTo>
                <a:lnTo>
                  <a:pt x="207264" y="225552"/>
                </a:lnTo>
                <a:lnTo>
                  <a:pt x="202692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414274" y="1839558"/>
            <a:ext cx="356347" cy="411816"/>
          </a:xfrm>
          <a:custGeom>
            <a:avLst/>
            <a:gdLst/>
            <a:ahLst/>
            <a:cxnLst/>
            <a:rect l="l" t="t" r="r" b="b"/>
            <a:pathLst>
              <a:path w="403859" h="466725">
                <a:moveTo>
                  <a:pt x="21335" y="82295"/>
                </a:moveTo>
                <a:lnTo>
                  <a:pt x="0" y="0"/>
                </a:lnTo>
                <a:lnTo>
                  <a:pt x="79247" y="32004"/>
                </a:lnTo>
                <a:lnTo>
                  <a:pt x="65208" y="44195"/>
                </a:lnTo>
                <a:lnTo>
                  <a:pt x="45719" y="44195"/>
                </a:lnTo>
                <a:lnTo>
                  <a:pt x="38100" y="50291"/>
                </a:lnTo>
                <a:lnTo>
                  <a:pt x="46693" y="60275"/>
                </a:lnTo>
                <a:lnTo>
                  <a:pt x="21335" y="82295"/>
                </a:lnTo>
                <a:close/>
              </a:path>
              <a:path w="403859" h="466725">
                <a:moveTo>
                  <a:pt x="46693" y="60275"/>
                </a:moveTo>
                <a:lnTo>
                  <a:pt x="38100" y="50291"/>
                </a:lnTo>
                <a:lnTo>
                  <a:pt x="45719" y="44195"/>
                </a:lnTo>
                <a:lnTo>
                  <a:pt x="54056" y="53880"/>
                </a:lnTo>
                <a:lnTo>
                  <a:pt x="46693" y="60275"/>
                </a:lnTo>
                <a:close/>
              </a:path>
              <a:path w="403859" h="466725">
                <a:moveTo>
                  <a:pt x="54056" y="53880"/>
                </a:moveTo>
                <a:lnTo>
                  <a:pt x="45719" y="44195"/>
                </a:lnTo>
                <a:lnTo>
                  <a:pt x="65208" y="44195"/>
                </a:lnTo>
                <a:lnTo>
                  <a:pt x="54056" y="53880"/>
                </a:lnTo>
                <a:close/>
              </a:path>
              <a:path w="403859" h="466725">
                <a:moveTo>
                  <a:pt x="396239" y="466344"/>
                </a:moveTo>
                <a:lnTo>
                  <a:pt x="46693" y="60275"/>
                </a:lnTo>
                <a:lnTo>
                  <a:pt x="54056" y="53880"/>
                </a:lnTo>
                <a:lnTo>
                  <a:pt x="403859" y="460248"/>
                </a:lnTo>
                <a:lnTo>
                  <a:pt x="396239" y="466344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158779" y="1839558"/>
            <a:ext cx="255494" cy="410135"/>
          </a:xfrm>
          <a:custGeom>
            <a:avLst/>
            <a:gdLst/>
            <a:ahLst/>
            <a:cxnLst/>
            <a:rect l="l" t="t" r="r" b="b"/>
            <a:pathLst>
              <a:path w="289559" h="464819">
                <a:moveTo>
                  <a:pt x="244704" y="61305"/>
                </a:moveTo>
                <a:lnTo>
                  <a:pt x="216408" y="44195"/>
                </a:lnTo>
                <a:lnTo>
                  <a:pt x="289560" y="0"/>
                </a:lnTo>
                <a:lnTo>
                  <a:pt x="284988" y="50291"/>
                </a:lnTo>
                <a:lnTo>
                  <a:pt x="251460" y="50291"/>
                </a:lnTo>
                <a:lnTo>
                  <a:pt x="244704" y="61305"/>
                </a:lnTo>
                <a:close/>
              </a:path>
              <a:path w="289559" h="464819">
                <a:moveTo>
                  <a:pt x="254055" y="66959"/>
                </a:moveTo>
                <a:lnTo>
                  <a:pt x="244704" y="61305"/>
                </a:lnTo>
                <a:lnTo>
                  <a:pt x="251460" y="50291"/>
                </a:lnTo>
                <a:lnTo>
                  <a:pt x="260603" y="56387"/>
                </a:lnTo>
                <a:lnTo>
                  <a:pt x="254055" y="66959"/>
                </a:lnTo>
                <a:close/>
              </a:path>
              <a:path w="289559" h="464819">
                <a:moveTo>
                  <a:pt x="281939" y="83819"/>
                </a:moveTo>
                <a:lnTo>
                  <a:pt x="254055" y="66959"/>
                </a:lnTo>
                <a:lnTo>
                  <a:pt x="260603" y="56387"/>
                </a:lnTo>
                <a:lnTo>
                  <a:pt x="251460" y="50291"/>
                </a:lnTo>
                <a:lnTo>
                  <a:pt x="284988" y="50291"/>
                </a:lnTo>
                <a:lnTo>
                  <a:pt x="281939" y="83819"/>
                </a:lnTo>
                <a:close/>
              </a:path>
              <a:path w="289559" h="464819">
                <a:moveTo>
                  <a:pt x="7620" y="464820"/>
                </a:moveTo>
                <a:lnTo>
                  <a:pt x="0" y="460248"/>
                </a:lnTo>
                <a:lnTo>
                  <a:pt x="244704" y="61305"/>
                </a:lnTo>
                <a:lnTo>
                  <a:pt x="254055" y="66959"/>
                </a:lnTo>
                <a:lnTo>
                  <a:pt x="7620" y="464820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115343" y="1817635"/>
            <a:ext cx="18769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-</a:t>
            </a: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583226" y="1808180"/>
            <a:ext cx="18769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-</a:t>
            </a: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91543" y="1709122"/>
            <a:ext cx="212464" cy="672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983551" y="1595739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076741" y="2446881"/>
            <a:ext cx="2403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X</a:t>
            </a:r>
            <a:r>
              <a:rPr sz="1588" baseline="-20833" dirty="0">
                <a:solidFill>
                  <a:prstClr val="black"/>
                </a:solidFill>
                <a:cs typeface="Calibri"/>
              </a:rPr>
              <a:t>1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695252" y="2422751"/>
            <a:ext cx="2403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X</a:t>
            </a:r>
            <a:r>
              <a:rPr sz="1588" baseline="-20833" dirty="0">
                <a:solidFill>
                  <a:prstClr val="black"/>
                </a:solidFill>
                <a:cs typeface="Calibri"/>
              </a:rPr>
              <a:t>2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080785" y="4467113"/>
            <a:ext cx="201706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070030" y="4455011"/>
            <a:ext cx="223557" cy="224678"/>
          </a:xfrm>
          <a:custGeom>
            <a:avLst/>
            <a:gdLst/>
            <a:ahLst/>
            <a:cxnLst/>
            <a:rect l="l" t="t" r="r" b="b"/>
            <a:pathLst>
              <a:path w="253365" h="254635">
                <a:moveTo>
                  <a:pt x="140208" y="254508"/>
                </a:moveTo>
                <a:lnTo>
                  <a:pt x="114300" y="254508"/>
                </a:lnTo>
                <a:lnTo>
                  <a:pt x="77724" y="245364"/>
                </a:lnTo>
                <a:lnTo>
                  <a:pt x="36576" y="217932"/>
                </a:lnTo>
                <a:lnTo>
                  <a:pt x="9144" y="178308"/>
                </a:lnTo>
                <a:lnTo>
                  <a:pt x="0" y="141732"/>
                </a:lnTo>
                <a:lnTo>
                  <a:pt x="0" y="115824"/>
                </a:lnTo>
                <a:lnTo>
                  <a:pt x="1524" y="102108"/>
                </a:lnTo>
                <a:lnTo>
                  <a:pt x="4572" y="89916"/>
                </a:lnTo>
                <a:lnTo>
                  <a:pt x="9144" y="79248"/>
                </a:lnTo>
                <a:lnTo>
                  <a:pt x="13716" y="67056"/>
                </a:lnTo>
                <a:lnTo>
                  <a:pt x="21336" y="56388"/>
                </a:lnTo>
                <a:lnTo>
                  <a:pt x="27432" y="47244"/>
                </a:lnTo>
                <a:lnTo>
                  <a:pt x="36576" y="38100"/>
                </a:lnTo>
                <a:lnTo>
                  <a:pt x="76200" y="10668"/>
                </a:lnTo>
                <a:lnTo>
                  <a:pt x="126492" y="0"/>
                </a:lnTo>
                <a:lnTo>
                  <a:pt x="150876" y="3048"/>
                </a:lnTo>
                <a:lnTo>
                  <a:pt x="196595" y="21336"/>
                </a:lnTo>
                <a:lnTo>
                  <a:pt x="202996" y="25908"/>
                </a:lnTo>
                <a:lnTo>
                  <a:pt x="115824" y="25908"/>
                </a:lnTo>
                <a:lnTo>
                  <a:pt x="106680" y="27432"/>
                </a:lnTo>
                <a:lnTo>
                  <a:pt x="70104" y="42672"/>
                </a:lnTo>
                <a:lnTo>
                  <a:pt x="42672" y="70104"/>
                </a:lnTo>
                <a:lnTo>
                  <a:pt x="33528" y="86868"/>
                </a:lnTo>
                <a:lnTo>
                  <a:pt x="28956" y="97536"/>
                </a:lnTo>
                <a:lnTo>
                  <a:pt x="25908" y="115824"/>
                </a:lnTo>
                <a:lnTo>
                  <a:pt x="24384" y="126492"/>
                </a:lnTo>
                <a:lnTo>
                  <a:pt x="25908" y="137160"/>
                </a:lnTo>
                <a:lnTo>
                  <a:pt x="25908" y="147828"/>
                </a:lnTo>
                <a:lnTo>
                  <a:pt x="41148" y="184404"/>
                </a:lnTo>
                <a:lnTo>
                  <a:pt x="68580" y="211836"/>
                </a:lnTo>
                <a:lnTo>
                  <a:pt x="105156" y="227076"/>
                </a:lnTo>
                <a:lnTo>
                  <a:pt x="115824" y="228600"/>
                </a:lnTo>
                <a:lnTo>
                  <a:pt x="203606" y="228600"/>
                </a:lnTo>
                <a:lnTo>
                  <a:pt x="198119" y="233172"/>
                </a:lnTo>
                <a:lnTo>
                  <a:pt x="187452" y="239268"/>
                </a:lnTo>
                <a:lnTo>
                  <a:pt x="176783" y="243840"/>
                </a:lnTo>
                <a:lnTo>
                  <a:pt x="164592" y="248412"/>
                </a:lnTo>
                <a:lnTo>
                  <a:pt x="140208" y="254508"/>
                </a:lnTo>
                <a:close/>
              </a:path>
              <a:path w="253365" h="254635">
                <a:moveTo>
                  <a:pt x="203606" y="228600"/>
                </a:moveTo>
                <a:lnTo>
                  <a:pt x="135636" y="228600"/>
                </a:lnTo>
                <a:lnTo>
                  <a:pt x="146304" y="227076"/>
                </a:lnTo>
                <a:lnTo>
                  <a:pt x="155448" y="225552"/>
                </a:lnTo>
                <a:lnTo>
                  <a:pt x="164592" y="220980"/>
                </a:lnTo>
                <a:lnTo>
                  <a:pt x="173736" y="217932"/>
                </a:lnTo>
                <a:lnTo>
                  <a:pt x="182880" y="211836"/>
                </a:lnTo>
                <a:lnTo>
                  <a:pt x="210312" y="184404"/>
                </a:lnTo>
                <a:lnTo>
                  <a:pt x="225552" y="149352"/>
                </a:lnTo>
                <a:lnTo>
                  <a:pt x="228600" y="128016"/>
                </a:lnTo>
                <a:lnTo>
                  <a:pt x="227076" y="117348"/>
                </a:lnTo>
                <a:lnTo>
                  <a:pt x="225552" y="108204"/>
                </a:lnTo>
                <a:lnTo>
                  <a:pt x="224028" y="97536"/>
                </a:lnTo>
                <a:lnTo>
                  <a:pt x="220980" y="88392"/>
                </a:lnTo>
                <a:lnTo>
                  <a:pt x="216407" y="79248"/>
                </a:lnTo>
                <a:lnTo>
                  <a:pt x="210312" y="71628"/>
                </a:lnTo>
                <a:lnTo>
                  <a:pt x="205740" y="64008"/>
                </a:lnTo>
                <a:lnTo>
                  <a:pt x="175260" y="38100"/>
                </a:lnTo>
                <a:lnTo>
                  <a:pt x="137160" y="25908"/>
                </a:lnTo>
                <a:lnTo>
                  <a:pt x="202996" y="25908"/>
                </a:lnTo>
                <a:lnTo>
                  <a:pt x="231648" y="56388"/>
                </a:lnTo>
                <a:lnTo>
                  <a:pt x="252983" y="114300"/>
                </a:lnTo>
                <a:lnTo>
                  <a:pt x="252983" y="140208"/>
                </a:lnTo>
                <a:lnTo>
                  <a:pt x="231648" y="198120"/>
                </a:lnTo>
                <a:lnTo>
                  <a:pt x="207264" y="225552"/>
                </a:lnTo>
                <a:lnTo>
                  <a:pt x="203606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685903" y="4467113"/>
            <a:ext cx="201706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675148" y="4455011"/>
            <a:ext cx="223557" cy="224678"/>
          </a:xfrm>
          <a:custGeom>
            <a:avLst/>
            <a:gdLst/>
            <a:ahLst/>
            <a:cxnLst/>
            <a:rect l="l" t="t" r="r" b="b"/>
            <a:pathLst>
              <a:path w="253365" h="254635">
                <a:moveTo>
                  <a:pt x="140208" y="254508"/>
                </a:moveTo>
                <a:lnTo>
                  <a:pt x="114300" y="254508"/>
                </a:lnTo>
                <a:lnTo>
                  <a:pt x="77724" y="245364"/>
                </a:lnTo>
                <a:lnTo>
                  <a:pt x="36576" y="217932"/>
                </a:lnTo>
                <a:lnTo>
                  <a:pt x="9144" y="178308"/>
                </a:lnTo>
                <a:lnTo>
                  <a:pt x="0" y="141732"/>
                </a:lnTo>
                <a:lnTo>
                  <a:pt x="0" y="115824"/>
                </a:lnTo>
                <a:lnTo>
                  <a:pt x="1524" y="102108"/>
                </a:lnTo>
                <a:lnTo>
                  <a:pt x="4572" y="89916"/>
                </a:lnTo>
                <a:lnTo>
                  <a:pt x="9144" y="79248"/>
                </a:lnTo>
                <a:lnTo>
                  <a:pt x="13716" y="67056"/>
                </a:lnTo>
                <a:lnTo>
                  <a:pt x="21336" y="56388"/>
                </a:lnTo>
                <a:lnTo>
                  <a:pt x="27432" y="47244"/>
                </a:lnTo>
                <a:lnTo>
                  <a:pt x="36576" y="38100"/>
                </a:lnTo>
                <a:lnTo>
                  <a:pt x="76200" y="10668"/>
                </a:lnTo>
                <a:lnTo>
                  <a:pt x="126492" y="0"/>
                </a:lnTo>
                <a:lnTo>
                  <a:pt x="150876" y="3048"/>
                </a:lnTo>
                <a:lnTo>
                  <a:pt x="196595" y="21336"/>
                </a:lnTo>
                <a:lnTo>
                  <a:pt x="202996" y="25908"/>
                </a:lnTo>
                <a:lnTo>
                  <a:pt x="115824" y="25908"/>
                </a:lnTo>
                <a:lnTo>
                  <a:pt x="106680" y="27432"/>
                </a:lnTo>
                <a:lnTo>
                  <a:pt x="70104" y="42672"/>
                </a:lnTo>
                <a:lnTo>
                  <a:pt x="42672" y="70104"/>
                </a:lnTo>
                <a:lnTo>
                  <a:pt x="33528" y="86868"/>
                </a:lnTo>
                <a:lnTo>
                  <a:pt x="28956" y="97536"/>
                </a:lnTo>
                <a:lnTo>
                  <a:pt x="25908" y="115824"/>
                </a:lnTo>
                <a:lnTo>
                  <a:pt x="24384" y="126492"/>
                </a:lnTo>
                <a:lnTo>
                  <a:pt x="25908" y="137160"/>
                </a:lnTo>
                <a:lnTo>
                  <a:pt x="25908" y="147828"/>
                </a:lnTo>
                <a:lnTo>
                  <a:pt x="41148" y="184404"/>
                </a:lnTo>
                <a:lnTo>
                  <a:pt x="68580" y="211836"/>
                </a:lnTo>
                <a:lnTo>
                  <a:pt x="105156" y="227076"/>
                </a:lnTo>
                <a:lnTo>
                  <a:pt x="115824" y="228600"/>
                </a:lnTo>
                <a:lnTo>
                  <a:pt x="203606" y="228600"/>
                </a:lnTo>
                <a:lnTo>
                  <a:pt x="198119" y="233172"/>
                </a:lnTo>
                <a:lnTo>
                  <a:pt x="187452" y="239268"/>
                </a:lnTo>
                <a:lnTo>
                  <a:pt x="176783" y="243840"/>
                </a:lnTo>
                <a:lnTo>
                  <a:pt x="164592" y="248412"/>
                </a:lnTo>
                <a:lnTo>
                  <a:pt x="140208" y="254508"/>
                </a:lnTo>
                <a:close/>
              </a:path>
              <a:path w="253365" h="254635">
                <a:moveTo>
                  <a:pt x="203606" y="228600"/>
                </a:moveTo>
                <a:lnTo>
                  <a:pt x="135636" y="228600"/>
                </a:lnTo>
                <a:lnTo>
                  <a:pt x="146304" y="227076"/>
                </a:lnTo>
                <a:lnTo>
                  <a:pt x="155448" y="225552"/>
                </a:lnTo>
                <a:lnTo>
                  <a:pt x="164592" y="220980"/>
                </a:lnTo>
                <a:lnTo>
                  <a:pt x="173736" y="217932"/>
                </a:lnTo>
                <a:lnTo>
                  <a:pt x="182880" y="211836"/>
                </a:lnTo>
                <a:lnTo>
                  <a:pt x="210312" y="184404"/>
                </a:lnTo>
                <a:lnTo>
                  <a:pt x="225552" y="149352"/>
                </a:lnTo>
                <a:lnTo>
                  <a:pt x="228600" y="128016"/>
                </a:lnTo>
                <a:lnTo>
                  <a:pt x="227076" y="117348"/>
                </a:lnTo>
                <a:lnTo>
                  <a:pt x="225552" y="108204"/>
                </a:lnTo>
                <a:lnTo>
                  <a:pt x="224028" y="97536"/>
                </a:lnTo>
                <a:lnTo>
                  <a:pt x="220980" y="88392"/>
                </a:lnTo>
                <a:lnTo>
                  <a:pt x="216407" y="79248"/>
                </a:lnTo>
                <a:lnTo>
                  <a:pt x="210312" y="71628"/>
                </a:lnTo>
                <a:lnTo>
                  <a:pt x="205740" y="64008"/>
                </a:lnTo>
                <a:lnTo>
                  <a:pt x="175260" y="38100"/>
                </a:lnTo>
                <a:lnTo>
                  <a:pt x="137160" y="25908"/>
                </a:lnTo>
                <a:lnTo>
                  <a:pt x="202996" y="25908"/>
                </a:lnTo>
                <a:lnTo>
                  <a:pt x="231648" y="56388"/>
                </a:lnTo>
                <a:lnTo>
                  <a:pt x="252983" y="114300"/>
                </a:lnTo>
                <a:lnTo>
                  <a:pt x="252983" y="140208"/>
                </a:lnTo>
                <a:lnTo>
                  <a:pt x="231648" y="198120"/>
                </a:lnTo>
                <a:lnTo>
                  <a:pt x="207264" y="225552"/>
                </a:lnTo>
                <a:lnTo>
                  <a:pt x="203606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332245" y="3856616"/>
            <a:ext cx="201706" cy="201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321488" y="3844515"/>
            <a:ext cx="224678" cy="224678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8016" y="254508"/>
                </a:moveTo>
                <a:lnTo>
                  <a:pt x="89916" y="248412"/>
                </a:lnTo>
                <a:lnTo>
                  <a:pt x="38100" y="217932"/>
                </a:lnTo>
                <a:lnTo>
                  <a:pt x="22860" y="198120"/>
                </a:lnTo>
                <a:lnTo>
                  <a:pt x="15240" y="188976"/>
                </a:lnTo>
                <a:lnTo>
                  <a:pt x="10668" y="176784"/>
                </a:lnTo>
                <a:lnTo>
                  <a:pt x="6096" y="166116"/>
                </a:lnTo>
                <a:lnTo>
                  <a:pt x="3048" y="153924"/>
                </a:lnTo>
                <a:lnTo>
                  <a:pt x="1524" y="140208"/>
                </a:lnTo>
                <a:lnTo>
                  <a:pt x="0" y="128016"/>
                </a:lnTo>
                <a:lnTo>
                  <a:pt x="0" y="114300"/>
                </a:lnTo>
                <a:lnTo>
                  <a:pt x="21336" y="56388"/>
                </a:lnTo>
                <a:lnTo>
                  <a:pt x="54864" y="22860"/>
                </a:lnTo>
                <a:lnTo>
                  <a:pt x="77724" y="10668"/>
                </a:lnTo>
                <a:lnTo>
                  <a:pt x="88392" y="6096"/>
                </a:lnTo>
                <a:lnTo>
                  <a:pt x="100584" y="3048"/>
                </a:lnTo>
                <a:lnTo>
                  <a:pt x="112776" y="1524"/>
                </a:lnTo>
                <a:lnTo>
                  <a:pt x="126492" y="0"/>
                </a:lnTo>
                <a:lnTo>
                  <a:pt x="140208" y="1524"/>
                </a:lnTo>
                <a:lnTo>
                  <a:pt x="152400" y="3048"/>
                </a:lnTo>
                <a:lnTo>
                  <a:pt x="164592" y="6096"/>
                </a:lnTo>
                <a:lnTo>
                  <a:pt x="175260" y="10668"/>
                </a:lnTo>
                <a:lnTo>
                  <a:pt x="187452" y="15240"/>
                </a:lnTo>
                <a:lnTo>
                  <a:pt x="198119" y="21336"/>
                </a:lnTo>
                <a:lnTo>
                  <a:pt x="203606" y="25908"/>
                </a:lnTo>
                <a:lnTo>
                  <a:pt x="117348" y="25908"/>
                </a:lnTo>
                <a:lnTo>
                  <a:pt x="106680" y="27432"/>
                </a:lnTo>
                <a:lnTo>
                  <a:pt x="70104" y="42672"/>
                </a:lnTo>
                <a:lnTo>
                  <a:pt x="42672" y="70104"/>
                </a:lnTo>
                <a:lnTo>
                  <a:pt x="27432" y="106680"/>
                </a:lnTo>
                <a:lnTo>
                  <a:pt x="25908" y="115824"/>
                </a:lnTo>
                <a:lnTo>
                  <a:pt x="25908" y="137160"/>
                </a:lnTo>
                <a:lnTo>
                  <a:pt x="38100" y="175260"/>
                </a:lnTo>
                <a:lnTo>
                  <a:pt x="62484" y="205740"/>
                </a:lnTo>
                <a:lnTo>
                  <a:pt x="96012" y="224028"/>
                </a:lnTo>
                <a:lnTo>
                  <a:pt x="115824" y="228600"/>
                </a:lnTo>
                <a:lnTo>
                  <a:pt x="203454" y="228600"/>
                </a:lnTo>
                <a:lnTo>
                  <a:pt x="198119" y="231648"/>
                </a:lnTo>
                <a:lnTo>
                  <a:pt x="187452" y="239268"/>
                </a:lnTo>
                <a:lnTo>
                  <a:pt x="166116" y="248412"/>
                </a:lnTo>
                <a:lnTo>
                  <a:pt x="153924" y="251460"/>
                </a:lnTo>
                <a:lnTo>
                  <a:pt x="140208" y="252984"/>
                </a:lnTo>
                <a:lnTo>
                  <a:pt x="128016" y="254508"/>
                </a:lnTo>
                <a:close/>
              </a:path>
              <a:path w="254634" h="254635">
                <a:moveTo>
                  <a:pt x="203454" y="228600"/>
                </a:moveTo>
                <a:lnTo>
                  <a:pt x="137160" y="228600"/>
                </a:lnTo>
                <a:lnTo>
                  <a:pt x="146304" y="227076"/>
                </a:lnTo>
                <a:lnTo>
                  <a:pt x="156972" y="224028"/>
                </a:lnTo>
                <a:lnTo>
                  <a:pt x="192024" y="205740"/>
                </a:lnTo>
                <a:lnTo>
                  <a:pt x="210312" y="184404"/>
                </a:lnTo>
                <a:lnTo>
                  <a:pt x="216407" y="176784"/>
                </a:lnTo>
                <a:lnTo>
                  <a:pt x="220980" y="167640"/>
                </a:lnTo>
                <a:lnTo>
                  <a:pt x="224028" y="158496"/>
                </a:lnTo>
                <a:lnTo>
                  <a:pt x="227076" y="147828"/>
                </a:lnTo>
                <a:lnTo>
                  <a:pt x="228600" y="138684"/>
                </a:lnTo>
                <a:lnTo>
                  <a:pt x="228600" y="117348"/>
                </a:lnTo>
                <a:lnTo>
                  <a:pt x="216407" y="79248"/>
                </a:lnTo>
                <a:lnTo>
                  <a:pt x="192024" y="48768"/>
                </a:lnTo>
                <a:lnTo>
                  <a:pt x="158495" y="30480"/>
                </a:lnTo>
                <a:lnTo>
                  <a:pt x="138684" y="25908"/>
                </a:lnTo>
                <a:lnTo>
                  <a:pt x="203606" y="25908"/>
                </a:lnTo>
                <a:lnTo>
                  <a:pt x="231648" y="56388"/>
                </a:lnTo>
                <a:lnTo>
                  <a:pt x="251460" y="100584"/>
                </a:lnTo>
                <a:lnTo>
                  <a:pt x="252983" y="114300"/>
                </a:lnTo>
                <a:lnTo>
                  <a:pt x="254507" y="126492"/>
                </a:lnTo>
                <a:lnTo>
                  <a:pt x="248412" y="164592"/>
                </a:lnTo>
                <a:lnTo>
                  <a:pt x="217931" y="216408"/>
                </a:lnTo>
                <a:lnTo>
                  <a:pt x="208788" y="225552"/>
                </a:lnTo>
                <a:lnTo>
                  <a:pt x="203454" y="2286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433099" y="4058323"/>
            <a:ext cx="356347" cy="411816"/>
          </a:xfrm>
          <a:custGeom>
            <a:avLst/>
            <a:gdLst/>
            <a:ahLst/>
            <a:cxnLst/>
            <a:rect l="l" t="t" r="r" b="b"/>
            <a:pathLst>
              <a:path w="403859" h="466725">
                <a:moveTo>
                  <a:pt x="21335" y="82295"/>
                </a:moveTo>
                <a:lnTo>
                  <a:pt x="0" y="0"/>
                </a:lnTo>
                <a:lnTo>
                  <a:pt x="79247" y="32004"/>
                </a:lnTo>
                <a:lnTo>
                  <a:pt x="65208" y="44195"/>
                </a:lnTo>
                <a:lnTo>
                  <a:pt x="45719" y="44195"/>
                </a:lnTo>
                <a:lnTo>
                  <a:pt x="38100" y="50291"/>
                </a:lnTo>
                <a:lnTo>
                  <a:pt x="46714" y="60256"/>
                </a:lnTo>
                <a:lnTo>
                  <a:pt x="21335" y="82295"/>
                </a:lnTo>
                <a:close/>
              </a:path>
              <a:path w="403859" h="466725">
                <a:moveTo>
                  <a:pt x="46714" y="60256"/>
                </a:moveTo>
                <a:lnTo>
                  <a:pt x="38100" y="50291"/>
                </a:lnTo>
                <a:lnTo>
                  <a:pt x="45719" y="44195"/>
                </a:lnTo>
                <a:lnTo>
                  <a:pt x="54056" y="53880"/>
                </a:lnTo>
                <a:lnTo>
                  <a:pt x="46714" y="60256"/>
                </a:lnTo>
                <a:close/>
              </a:path>
              <a:path w="403859" h="466725">
                <a:moveTo>
                  <a:pt x="54056" y="53880"/>
                </a:moveTo>
                <a:lnTo>
                  <a:pt x="45719" y="44195"/>
                </a:lnTo>
                <a:lnTo>
                  <a:pt x="65208" y="44195"/>
                </a:lnTo>
                <a:lnTo>
                  <a:pt x="54056" y="53880"/>
                </a:lnTo>
                <a:close/>
              </a:path>
              <a:path w="403859" h="466725">
                <a:moveTo>
                  <a:pt x="397763" y="466344"/>
                </a:moveTo>
                <a:lnTo>
                  <a:pt x="46714" y="60256"/>
                </a:lnTo>
                <a:lnTo>
                  <a:pt x="54056" y="53880"/>
                </a:lnTo>
                <a:lnTo>
                  <a:pt x="403859" y="460248"/>
                </a:lnTo>
                <a:lnTo>
                  <a:pt x="397763" y="466344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77605" y="4058324"/>
            <a:ext cx="255494" cy="410135"/>
          </a:xfrm>
          <a:custGeom>
            <a:avLst/>
            <a:gdLst/>
            <a:ahLst/>
            <a:cxnLst/>
            <a:rect l="l" t="t" r="r" b="b"/>
            <a:pathLst>
              <a:path w="289559" h="464820">
                <a:moveTo>
                  <a:pt x="246016" y="61581"/>
                </a:moveTo>
                <a:lnTo>
                  <a:pt x="217932" y="44195"/>
                </a:lnTo>
                <a:lnTo>
                  <a:pt x="289560" y="0"/>
                </a:lnTo>
                <a:lnTo>
                  <a:pt x="284988" y="50291"/>
                </a:lnTo>
                <a:lnTo>
                  <a:pt x="252984" y="50291"/>
                </a:lnTo>
                <a:lnTo>
                  <a:pt x="246016" y="61581"/>
                </a:lnTo>
                <a:close/>
              </a:path>
              <a:path w="289559" h="464820">
                <a:moveTo>
                  <a:pt x="254263" y="66686"/>
                </a:moveTo>
                <a:lnTo>
                  <a:pt x="246016" y="61581"/>
                </a:lnTo>
                <a:lnTo>
                  <a:pt x="252984" y="50291"/>
                </a:lnTo>
                <a:lnTo>
                  <a:pt x="260604" y="56387"/>
                </a:lnTo>
                <a:lnTo>
                  <a:pt x="254263" y="66686"/>
                </a:lnTo>
                <a:close/>
              </a:path>
              <a:path w="289559" h="464820">
                <a:moveTo>
                  <a:pt x="281939" y="83819"/>
                </a:moveTo>
                <a:lnTo>
                  <a:pt x="254263" y="66686"/>
                </a:lnTo>
                <a:lnTo>
                  <a:pt x="260604" y="56387"/>
                </a:lnTo>
                <a:lnTo>
                  <a:pt x="252984" y="50291"/>
                </a:lnTo>
                <a:lnTo>
                  <a:pt x="284988" y="50291"/>
                </a:lnTo>
                <a:lnTo>
                  <a:pt x="281939" y="83819"/>
                </a:lnTo>
                <a:close/>
              </a:path>
              <a:path w="289559" h="464820">
                <a:moveTo>
                  <a:pt x="9144" y="464820"/>
                </a:moveTo>
                <a:lnTo>
                  <a:pt x="0" y="460248"/>
                </a:lnTo>
                <a:lnTo>
                  <a:pt x="246016" y="61581"/>
                </a:lnTo>
                <a:lnTo>
                  <a:pt x="254263" y="66686"/>
                </a:lnTo>
                <a:lnTo>
                  <a:pt x="9144" y="464820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056126" y="4036394"/>
            <a:ext cx="18769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-</a:t>
            </a: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603416" y="4026939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110370" y="3927886"/>
            <a:ext cx="213808" cy="672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913624" y="3814498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096869" y="4665640"/>
            <a:ext cx="2403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X</a:t>
            </a:r>
            <a:r>
              <a:rPr sz="1588" baseline="-20833" dirty="0">
                <a:solidFill>
                  <a:prstClr val="black"/>
                </a:solidFill>
                <a:cs typeface="Calibri"/>
              </a:rPr>
              <a:t>1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715442" y="4641510"/>
            <a:ext cx="2403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X</a:t>
            </a:r>
            <a:r>
              <a:rPr sz="1588" baseline="-20833" dirty="0">
                <a:solidFill>
                  <a:prstClr val="black"/>
                </a:solidFill>
                <a:cs typeface="Calibri"/>
              </a:rPr>
              <a:t>2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371166" y="1350086"/>
            <a:ext cx="1636619" cy="1636059"/>
          </a:xfrm>
          <a:custGeom>
            <a:avLst/>
            <a:gdLst/>
            <a:ahLst/>
            <a:cxnLst/>
            <a:rect l="l" t="t" r="r" b="b"/>
            <a:pathLst>
              <a:path w="1854835" h="1854200">
                <a:moveTo>
                  <a:pt x="0" y="927100"/>
                </a:moveTo>
                <a:lnTo>
                  <a:pt x="0" y="901700"/>
                </a:lnTo>
                <a:lnTo>
                  <a:pt x="4571" y="825500"/>
                </a:lnTo>
                <a:lnTo>
                  <a:pt x="10667" y="774700"/>
                </a:lnTo>
                <a:lnTo>
                  <a:pt x="18287" y="736600"/>
                </a:lnTo>
                <a:lnTo>
                  <a:pt x="28955" y="685800"/>
                </a:lnTo>
                <a:lnTo>
                  <a:pt x="41148" y="647700"/>
                </a:lnTo>
                <a:lnTo>
                  <a:pt x="56387" y="609600"/>
                </a:lnTo>
                <a:lnTo>
                  <a:pt x="73152" y="558800"/>
                </a:lnTo>
                <a:lnTo>
                  <a:pt x="91439" y="520700"/>
                </a:lnTo>
                <a:lnTo>
                  <a:pt x="111252" y="482600"/>
                </a:lnTo>
                <a:lnTo>
                  <a:pt x="134111" y="444500"/>
                </a:lnTo>
                <a:lnTo>
                  <a:pt x="158495" y="406400"/>
                </a:lnTo>
                <a:lnTo>
                  <a:pt x="184404" y="368300"/>
                </a:lnTo>
                <a:lnTo>
                  <a:pt x="211835" y="330200"/>
                </a:lnTo>
                <a:lnTo>
                  <a:pt x="240791" y="304800"/>
                </a:lnTo>
                <a:lnTo>
                  <a:pt x="271271" y="266700"/>
                </a:lnTo>
                <a:lnTo>
                  <a:pt x="303275" y="228600"/>
                </a:lnTo>
                <a:lnTo>
                  <a:pt x="336804" y="203200"/>
                </a:lnTo>
                <a:lnTo>
                  <a:pt x="371855" y="177800"/>
                </a:lnTo>
                <a:lnTo>
                  <a:pt x="408431" y="152400"/>
                </a:lnTo>
                <a:lnTo>
                  <a:pt x="484631" y="101600"/>
                </a:lnTo>
                <a:lnTo>
                  <a:pt x="524255" y="88900"/>
                </a:lnTo>
                <a:lnTo>
                  <a:pt x="565404" y="63500"/>
                </a:lnTo>
                <a:lnTo>
                  <a:pt x="650747" y="38100"/>
                </a:lnTo>
                <a:lnTo>
                  <a:pt x="784859" y="0"/>
                </a:lnTo>
                <a:lnTo>
                  <a:pt x="1068324" y="0"/>
                </a:lnTo>
                <a:lnTo>
                  <a:pt x="1158239" y="25400"/>
                </a:lnTo>
                <a:lnTo>
                  <a:pt x="789431" y="25400"/>
                </a:lnTo>
                <a:lnTo>
                  <a:pt x="745235" y="38100"/>
                </a:lnTo>
                <a:lnTo>
                  <a:pt x="617220" y="76200"/>
                </a:lnTo>
                <a:lnTo>
                  <a:pt x="576071" y="88900"/>
                </a:lnTo>
                <a:lnTo>
                  <a:pt x="536447" y="114300"/>
                </a:lnTo>
                <a:lnTo>
                  <a:pt x="498347" y="127000"/>
                </a:lnTo>
                <a:lnTo>
                  <a:pt x="460247" y="152400"/>
                </a:lnTo>
                <a:lnTo>
                  <a:pt x="423671" y="177800"/>
                </a:lnTo>
                <a:lnTo>
                  <a:pt x="353567" y="228600"/>
                </a:lnTo>
                <a:lnTo>
                  <a:pt x="289559" y="279400"/>
                </a:lnTo>
                <a:lnTo>
                  <a:pt x="231648" y="342900"/>
                </a:lnTo>
                <a:lnTo>
                  <a:pt x="204215" y="381000"/>
                </a:lnTo>
                <a:lnTo>
                  <a:pt x="179831" y="419100"/>
                </a:lnTo>
                <a:lnTo>
                  <a:pt x="134111" y="495300"/>
                </a:lnTo>
                <a:lnTo>
                  <a:pt x="114300" y="533400"/>
                </a:lnTo>
                <a:lnTo>
                  <a:pt x="96011" y="571500"/>
                </a:lnTo>
                <a:lnTo>
                  <a:pt x="65531" y="647700"/>
                </a:lnTo>
                <a:lnTo>
                  <a:pt x="44195" y="736600"/>
                </a:lnTo>
                <a:lnTo>
                  <a:pt x="36575" y="787400"/>
                </a:lnTo>
                <a:lnTo>
                  <a:pt x="27431" y="850900"/>
                </a:lnTo>
                <a:lnTo>
                  <a:pt x="27431" y="876300"/>
                </a:lnTo>
                <a:lnTo>
                  <a:pt x="25907" y="901700"/>
                </a:lnTo>
                <a:lnTo>
                  <a:pt x="25907" y="914400"/>
                </a:lnTo>
                <a:lnTo>
                  <a:pt x="24383" y="914400"/>
                </a:lnTo>
                <a:lnTo>
                  <a:pt x="0" y="927100"/>
                </a:lnTo>
                <a:close/>
              </a:path>
              <a:path w="1854835" h="1854200">
                <a:moveTo>
                  <a:pt x="1114044" y="1828800"/>
                </a:moveTo>
                <a:lnTo>
                  <a:pt x="949451" y="1828800"/>
                </a:lnTo>
                <a:lnTo>
                  <a:pt x="973835" y="1816100"/>
                </a:lnTo>
                <a:lnTo>
                  <a:pt x="1063751" y="1816100"/>
                </a:lnTo>
                <a:lnTo>
                  <a:pt x="1152143" y="1790700"/>
                </a:lnTo>
                <a:lnTo>
                  <a:pt x="1237488" y="1765300"/>
                </a:lnTo>
                <a:lnTo>
                  <a:pt x="1277112" y="1752600"/>
                </a:lnTo>
                <a:lnTo>
                  <a:pt x="1318259" y="1739900"/>
                </a:lnTo>
                <a:lnTo>
                  <a:pt x="1394459" y="1689100"/>
                </a:lnTo>
                <a:lnTo>
                  <a:pt x="1431035" y="1663700"/>
                </a:lnTo>
                <a:lnTo>
                  <a:pt x="1501139" y="1612900"/>
                </a:lnTo>
                <a:lnTo>
                  <a:pt x="1565147" y="1562100"/>
                </a:lnTo>
                <a:lnTo>
                  <a:pt x="1594104" y="1524000"/>
                </a:lnTo>
                <a:lnTo>
                  <a:pt x="1623059" y="1498600"/>
                </a:lnTo>
                <a:lnTo>
                  <a:pt x="1674876" y="1422400"/>
                </a:lnTo>
                <a:lnTo>
                  <a:pt x="1720596" y="1346200"/>
                </a:lnTo>
                <a:lnTo>
                  <a:pt x="1740407" y="1308100"/>
                </a:lnTo>
                <a:lnTo>
                  <a:pt x="1758696" y="1270000"/>
                </a:lnTo>
                <a:lnTo>
                  <a:pt x="1773936" y="1231900"/>
                </a:lnTo>
                <a:lnTo>
                  <a:pt x="1787652" y="1193800"/>
                </a:lnTo>
                <a:lnTo>
                  <a:pt x="1799844" y="1143000"/>
                </a:lnTo>
                <a:lnTo>
                  <a:pt x="1810512" y="1104900"/>
                </a:lnTo>
                <a:lnTo>
                  <a:pt x="1818131" y="1054100"/>
                </a:lnTo>
                <a:lnTo>
                  <a:pt x="1824228" y="1016000"/>
                </a:lnTo>
                <a:lnTo>
                  <a:pt x="1828799" y="939800"/>
                </a:lnTo>
                <a:lnTo>
                  <a:pt x="1828799" y="901700"/>
                </a:lnTo>
                <a:lnTo>
                  <a:pt x="1824228" y="825500"/>
                </a:lnTo>
                <a:lnTo>
                  <a:pt x="1818131" y="787400"/>
                </a:lnTo>
                <a:lnTo>
                  <a:pt x="1810512" y="736600"/>
                </a:lnTo>
                <a:lnTo>
                  <a:pt x="1799844" y="698500"/>
                </a:lnTo>
                <a:lnTo>
                  <a:pt x="1787652" y="647700"/>
                </a:lnTo>
                <a:lnTo>
                  <a:pt x="1773936" y="609600"/>
                </a:lnTo>
                <a:lnTo>
                  <a:pt x="1758696" y="571500"/>
                </a:lnTo>
                <a:lnTo>
                  <a:pt x="1740407" y="533400"/>
                </a:lnTo>
                <a:lnTo>
                  <a:pt x="1720596" y="495300"/>
                </a:lnTo>
                <a:lnTo>
                  <a:pt x="1699260" y="457200"/>
                </a:lnTo>
                <a:lnTo>
                  <a:pt x="1650491" y="381000"/>
                </a:lnTo>
                <a:lnTo>
                  <a:pt x="1623059" y="342900"/>
                </a:lnTo>
                <a:lnTo>
                  <a:pt x="1595628" y="317500"/>
                </a:lnTo>
                <a:lnTo>
                  <a:pt x="1565147" y="279400"/>
                </a:lnTo>
                <a:lnTo>
                  <a:pt x="1501139" y="228600"/>
                </a:lnTo>
                <a:lnTo>
                  <a:pt x="1467612" y="203200"/>
                </a:lnTo>
                <a:lnTo>
                  <a:pt x="1357884" y="127000"/>
                </a:lnTo>
                <a:lnTo>
                  <a:pt x="1318259" y="114300"/>
                </a:lnTo>
                <a:lnTo>
                  <a:pt x="1278635" y="88900"/>
                </a:lnTo>
                <a:lnTo>
                  <a:pt x="1196339" y="63500"/>
                </a:lnTo>
                <a:lnTo>
                  <a:pt x="1152143" y="50800"/>
                </a:lnTo>
                <a:lnTo>
                  <a:pt x="1109471" y="38100"/>
                </a:lnTo>
                <a:lnTo>
                  <a:pt x="1065275" y="25400"/>
                </a:lnTo>
                <a:lnTo>
                  <a:pt x="1158239" y="25400"/>
                </a:lnTo>
                <a:lnTo>
                  <a:pt x="1202435" y="38100"/>
                </a:lnTo>
                <a:lnTo>
                  <a:pt x="1287780" y="63500"/>
                </a:lnTo>
                <a:lnTo>
                  <a:pt x="1328928" y="88900"/>
                </a:lnTo>
                <a:lnTo>
                  <a:pt x="1408176" y="127000"/>
                </a:lnTo>
                <a:lnTo>
                  <a:pt x="1481328" y="177800"/>
                </a:lnTo>
                <a:lnTo>
                  <a:pt x="1516380" y="203200"/>
                </a:lnTo>
                <a:lnTo>
                  <a:pt x="1549908" y="228600"/>
                </a:lnTo>
                <a:lnTo>
                  <a:pt x="1581912" y="266700"/>
                </a:lnTo>
                <a:lnTo>
                  <a:pt x="1613916" y="292100"/>
                </a:lnTo>
                <a:lnTo>
                  <a:pt x="1642872" y="330200"/>
                </a:lnTo>
                <a:lnTo>
                  <a:pt x="1670304" y="368300"/>
                </a:lnTo>
                <a:lnTo>
                  <a:pt x="1696212" y="406400"/>
                </a:lnTo>
                <a:lnTo>
                  <a:pt x="1720596" y="444500"/>
                </a:lnTo>
                <a:lnTo>
                  <a:pt x="1763268" y="520700"/>
                </a:lnTo>
                <a:lnTo>
                  <a:pt x="1781555" y="558800"/>
                </a:lnTo>
                <a:lnTo>
                  <a:pt x="1798320" y="596900"/>
                </a:lnTo>
                <a:lnTo>
                  <a:pt x="1812036" y="647700"/>
                </a:lnTo>
                <a:lnTo>
                  <a:pt x="1825752" y="685800"/>
                </a:lnTo>
                <a:lnTo>
                  <a:pt x="1844039" y="774700"/>
                </a:lnTo>
                <a:lnTo>
                  <a:pt x="1850136" y="825500"/>
                </a:lnTo>
                <a:lnTo>
                  <a:pt x="1853183" y="876300"/>
                </a:lnTo>
                <a:lnTo>
                  <a:pt x="1853183" y="901700"/>
                </a:lnTo>
                <a:lnTo>
                  <a:pt x="1854707" y="914400"/>
                </a:lnTo>
                <a:lnTo>
                  <a:pt x="1854707" y="939800"/>
                </a:lnTo>
                <a:lnTo>
                  <a:pt x="1850136" y="1016000"/>
                </a:lnTo>
                <a:lnTo>
                  <a:pt x="1844039" y="1066800"/>
                </a:lnTo>
                <a:lnTo>
                  <a:pt x="1834896" y="1104900"/>
                </a:lnTo>
                <a:lnTo>
                  <a:pt x="1825752" y="1155700"/>
                </a:lnTo>
                <a:lnTo>
                  <a:pt x="1798320" y="1244600"/>
                </a:lnTo>
                <a:lnTo>
                  <a:pt x="1781555" y="1282700"/>
                </a:lnTo>
                <a:lnTo>
                  <a:pt x="1763268" y="1320800"/>
                </a:lnTo>
                <a:lnTo>
                  <a:pt x="1720596" y="1397000"/>
                </a:lnTo>
                <a:lnTo>
                  <a:pt x="1696212" y="1435100"/>
                </a:lnTo>
                <a:lnTo>
                  <a:pt x="1670304" y="1473200"/>
                </a:lnTo>
                <a:lnTo>
                  <a:pt x="1642872" y="1511300"/>
                </a:lnTo>
                <a:lnTo>
                  <a:pt x="1613916" y="1549400"/>
                </a:lnTo>
                <a:lnTo>
                  <a:pt x="1583435" y="1574800"/>
                </a:lnTo>
                <a:lnTo>
                  <a:pt x="1551431" y="1612900"/>
                </a:lnTo>
                <a:lnTo>
                  <a:pt x="1517904" y="1638300"/>
                </a:lnTo>
                <a:lnTo>
                  <a:pt x="1482851" y="1663700"/>
                </a:lnTo>
                <a:lnTo>
                  <a:pt x="1446276" y="1689100"/>
                </a:lnTo>
                <a:lnTo>
                  <a:pt x="1370076" y="1739900"/>
                </a:lnTo>
                <a:lnTo>
                  <a:pt x="1328928" y="1752600"/>
                </a:lnTo>
                <a:lnTo>
                  <a:pt x="1287780" y="1778000"/>
                </a:lnTo>
                <a:lnTo>
                  <a:pt x="1246631" y="1790700"/>
                </a:lnTo>
                <a:lnTo>
                  <a:pt x="1202435" y="1803400"/>
                </a:lnTo>
                <a:lnTo>
                  <a:pt x="1159763" y="1816100"/>
                </a:lnTo>
                <a:lnTo>
                  <a:pt x="1114044" y="1828800"/>
                </a:lnTo>
                <a:close/>
              </a:path>
              <a:path w="1854835" h="1854200">
                <a:moveTo>
                  <a:pt x="0" y="927100"/>
                </a:moveTo>
                <a:lnTo>
                  <a:pt x="24383" y="914400"/>
                </a:lnTo>
                <a:lnTo>
                  <a:pt x="25907" y="914400"/>
                </a:lnTo>
                <a:lnTo>
                  <a:pt x="0" y="927100"/>
                </a:lnTo>
                <a:close/>
              </a:path>
              <a:path w="1854835" h="1854200">
                <a:moveTo>
                  <a:pt x="1068324" y="1841500"/>
                </a:moveTo>
                <a:lnTo>
                  <a:pt x="786384" y="1841500"/>
                </a:lnTo>
                <a:lnTo>
                  <a:pt x="652271" y="1803400"/>
                </a:lnTo>
                <a:lnTo>
                  <a:pt x="566928" y="1778000"/>
                </a:lnTo>
                <a:lnTo>
                  <a:pt x="525779" y="1752600"/>
                </a:lnTo>
                <a:lnTo>
                  <a:pt x="486155" y="1739900"/>
                </a:lnTo>
                <a:lnTo>
                  <a:pt x="446531" y="1714500"/>
                </a:lnTo>
                <a:lnTo>
                  <a:pt x="408431" y="1689100"/>
                </a:lnTo>
                <a:lnTo>
                  <a:pt x="338327" y="1638300"/>
                </a:lnTo>
                <a:lnTo>
                  <a:pt x="304800" y="1612900"/>
                </a:lnTo>
                <a:lnTo>
                  <a:pt x="271271" y="1574800"/>
                </a:lnTo>
                <a:lnTo>
                  <a:pt x="240791" y="1549400"/>
                </a:lnTo>
                <a:lnTo>
                  <a:pt x="211835" y="1511300"/>
                </a:lnTo>
                <a:lnTo>
                  <a:pt x="184404" y="1473200"/>
                </a:lnTo>
                <a:lnTo>
                  <a:pt x="158495" y="1435100"/>
                </a:lnTo>
                <a:lnTo>
                  <a:pt x="134111" y="1397000"/>
                </a:lnTo>
                <a:lnTo>
                  <a:pt x="91439" y="1320800"/>
                </a:lnTo>
                <a:lnTo>
                  <a:pt x="73152" y="1282700"/>
                </a:lnTo>
                <a:lnTo>
                  <a:pt x="56387" y="1244600"/>
                </a:lnTo>
                <a:lnTo>
                  <a:pt x="41148" y="1193800"/>
                </a:lnTo>
                <a:lnTo>
                  <a:pt x="28955" y="1155700"/>
                </a:lnTo>
                <a:lnTo>
                  <a:pt x="18287" y="1104900"/>
                </a:lnTo>
                <a:lnTo>
                  <a:pt x="10667" y="1066800"/>
                </a:lnTo>
                <a:lnTo>
                  <a:pt x="4571" y="1016000"/>
                </a:lnTo>
                <a:lnTo>
                  <a:pt x="0" y="939800"/>
                </a:lnTo>
                <a:lnTo>
                  <a:pt x="0" y="927100"/>
                </a:lnTo>
                <a:lnTo>
                  <a:pt x="25907" y="914400"/>
                </a:lnTo>
                <a:lnTo>
                  <a:pt x="25907" y="927100"/>
                </a:lnTo>
                <a:lnTo>
                  <a:pt x="3048" y="927100"/>
                </a:lnTo>
                <a:lnTo>
                  <a:pt x="9143" y="939800"/>
                </a:lnTo>
                <a:lnTo>
                  <a:pt x="25907" y="939800"/>
                </a:lnTo>
                <a:lnTo>
                  <a:pt x="25907" y="965200"/>
                </a:lnTo>
                <a:lnTo>
                  <a:pt x="27431" y="990600"/>
                </a:lnTo>
                <a:lnTo>
                  <a:pt x="30479" y="1016000"/>
                </a:lnTo>
                <a:lnTo>
                  <a:pt x="36575" y="1054100"/>
                </a:lnTo>
                <a:lnTo>
                  <a:pt x="44195" y="1104900"/>
                </a:lnTo>
                <a:lnTo>
                  <a:pt x="65531" y="1193800"/>
                </a:lnTo>
                <a:lnTo>
                  <a:pt x="96011" y="1270000"/>
                </a:lnTo>
                <a:lnTo>
                  <a:pt x="114300" y="1308100"/>
                </a:lnTo>
                <a:lnTo>
                  <a:pt x="134111" y="1346200"/>
                </a:lnTo>
                <a:lnTo>
                  <a:pt x="155448" y="1384300"/>
                </a:lnTo>
                <a:lnTo>
                  <a:pt x="204215" y="1460500"/>
                </a:lnTo>
                <a:lnTo>
                  <a:pt x="231648" y="1498600"/>
                </a:lnTo>
                <a:lnTo>
                  <a:pt x="259079" y="1524000"/>
                </a:lnTo>
                <a:lnTo>
                  <a:pt x="289559" y="1562100"/>
                </a:lnTo>
                <a:lnTo>
                  <a:pt x="320040" y="1587500"/>
                </a:lnTo>
                <a:lnTo>
                  <a:pt x="387096" y="1638300"/>
                </a:lnTo>
                <a:lnTo>
                  <a:pt x="422147" y="1663700"/>
                </a:lnTo>
                <a:lnTo>
                  <a:pt x="458724" y="1689100"/>
                </a:lnTo>
                <a:lnTo>
                  <a:pt x="496824" y="1714500"/>
                </a:lnTo>
                <a:lnTo>
                  <a:pt x="536447" y="1739900"/>
                </a:lnTo>
                <a:lnTo>
                  <a:pt x="576071" y="1752600"/>
                </a:lnTo>
                <a:lnTo>
                  <a:pt x="658367" y="1778000"/>
                </a:lnTo>
                <a:lnTo>
                  <a:pt x="701039" y="1790700"/>
                </a:lnTo>
                <a:lnTo>
                  <a:pt x="789431" y="1816100"/>
                </a:lnTo>
                <a:lnTo>
                  <a:pt x="858012" y="1816100"/>
                </a:lnTo>
                <a:lnTo>
                  <a:pt x="880871" y="1828800"/>
                </a:lnTo>
                <a:lnTo>
                  <a:pt x="1114044" y="1828800"/>
                </a:lnTo>
                <a:lnTo>
                  <a:pt x="1068324" y="1841500"/>
                </a:lnTo>
                <a:close/>
              </a:path>
              <a:path w="1854835" h="1854200">
                <a:moveTo>
                  <a:pt x="15239" y="939800"/>
                </a:moveTo>
                <a:lnTo>
                  <a:pt x="9143" y="939800"/>
                </a:lnTo>
                <a:lnTo>
                  <a:pt x="3048" y="927100"/>
                </a:lnTo>
                <a:lnTo>
                  <a:pt x="21335" y="927100"/>
                </a:lnTo>
                <a:lnTo>
                  <a:pt x="15239" y="939800"/>
                </a:lnTo>
                <a:close/>
              </a:path>
              <a:path w="1854835" h="1854200">
                <a:moveTo>
                  <a:pt x="25907" y="939800"/>
                </a:moveTo>
                <a:lnTo>
                  <a:pt x="15239" y="939800"/>
                </a:lnTo>
                <a:lnTo>
                  <a:pt x="21335" y="927100"/>
                </a:lnTo>
                <a:lnTo>
                  <a:pt x="25907" y="927100"/>
                </a:lnTo>
                <a:lnTo>
                  <a:pt x="25907" y="939800"/>
                </a:lnTo>
                <a:close/>
              </a:path>
              <a:path w="1854835" h="1854200">
                <a:moveTo>
                  <a:pt x="950975" y="1854200"/>
                </a:moveTo>
                <a:lnTo>
                  <a:pt x="903731" y="1854200"/>
                </a:lnTo>
                <a:lnTo>
                  <a:pt x="879347" y="1841500"/>
                </a:lnTo>
                <a:lnTo>
                  <a:pt x="975359" y="1841500"/>
                </a:lnTo>
                <a:lnTo>
                  <a:pt x="950975" y="18542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995570" y="2164976"/>
            <a:ext cx="1562659" cy="450476"/>
          </a:xfrm>
          <a:custGeom>
            <a:avLst/>
            <a:gdLst/>
            <a:ahLst/>
            <a:cxnLst/>
            <a:rect l="l" t="t" r="r" b="b"/>
            <a:pathLst>
              <a:path w="1771014" h="510539">
                <a:moveTo>
                  <a:pt x="1697268" y="478504"/>
                </a:moveTo>
                <a:lnTo>
                  <a:pt x="0" y="9144"/>
                </a:lnTo>
                <a:lnTo>
                  <a:pt x="1524" y="0"/>
                </a:lnTo>
                <a:lnTo>
                  <a:pt x="1699783" y="469216"/>
                </a:lnTo>
                <a:lnTo>
                  <a:pt x="1697268" y="478504"/>
                </a:lnTo>
                <a:close/>
              </a:path>
              <a:path w="1771014" h="510539">
                <a:moveTo>
                  <a:pt x="1757377" y="481584"/>
                </a:moveTo>
                <a:lnTo>
                  <a:pt x="1708404" y="481584"/>
                </a:lnTo>
                <a:lnTo>
                  <a:pt x="1711452" y="472439"/>
                </a:lnTo>
                <a:lnTo>
                  <a:pt x="1699783" y="469216"/>
                </a:lnTo>
                <a:lnTo>
                  <a:pt x="1708404" y="437387"/>
                </a:lnTo>
                <a:lnTo>
                  <a:pt x="1757377" y="481584"/>
                </a:lnTo>
                <a:close/>
              </a:path>
              <a:path w="1771014" h="510539">
                <a:moveTo>
                  <a:pt x="1708404" y="481584"/>
                </a:moveTo>
                <a:lnTo>
                  <a:pt x="1697268" y="478504"/>
                </a:lnTo>
                <a:lnTo>
                  <a:pt x="1699783" y="469216"/>
                </a:lnTo>
                <a:lnTo>
                  <a:pt x="1711452" y="472439"/>
                </a:lnTo>
                <a:lnTo>
                  <a:pt x="1708404" y="481584"/>
                </a:lnTo>
                <a:close/>
              </a:path>
              <a:path w="1771014" h="510539">
                <a:moveTo>
                  <a:pt x="1688592" y="510539"/>
                </a:moveTo>
                <a:lnTo>
                  <a:pt x="1697268" y="478504"/>
                </a:lnTo>
                <a:lnTo>
                  <a:pt x="1708404" y="481584"/>
                </a:lnTo>
                <a:lnTo>
                  <a:pt x="1757377" y="481584"/>
                </a:lnTo>
                <a:lnTo>
                  <a:pt x="1770888" y="493776"/>
                </a:lnTo>
                <a:lnTo>
                  <a:pt x="1688592" y="510539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631655" y="1343361"/>
            <a:ext cx="1636619" cy="1636059"/>
          </a:xfrm>
          <a:custGeom>
            <a:avLst/>
            <a:gdLst/>
            <a:ahLst/>
            <a:cxnLst/>
            <a:rect l="l" t="t" r="r" b="b"/>
            <a:pathLst>
              <a:path w="1854834" h="1854200">
                <a:moveTo>
                  <a:pt x="0" y="927100"/>
                </a:moveTo>
                <a:lnTo>
                  <a:pt x="0" y="901700"/>
                </a:lnTo>
                <a:lnTo>
                  <a:pt x="4572" y="825500"/>
                </a:lnTo>
                <a:lnTo>
                  <a:pt x="10668" y="774700"/>
                </a:lnTo>
                <a:lnTo>
                  <a:pt x="18288" y="736600"/>
                </a:lnTo>
                <a:lnTo>
                  <a:pt x="28956" y="685800"/>
                </a:lnTo>
                <a:lnTo>
                  <a:pt x="41148" y="647700"/>
                </a:lnTo>
                <a:lnTo>
                  <a:pt x="56388" y="609600"/>
                </a:lnTo>
                <a:lnTo>
                  <a:pt x="73152" y="558800"/>
                </a:lnTo>
                <a:lnTo>
                  <a:pt x="91440" y="520700"/>
                </a:lnTo>
                <a:lnTo>
                  <a:pt x="111252" y="482600"/>
                </a:lnTo>
                <a:lnTo>
                  <a:pt x="134112" y="444500"/>
                </a:lnTo>
                <a:lnTo>
                  <a:pt x="158496" y="406400"/>
                </a:lnTo>
                <a:lnTo>
                  <a:pt x="184404" y="368300"/>
                </a:lnTo>
                <a:lnTo>
                  <a:pt x="211836" y="330200"/>
                </a:lnTo>
                <a:lnTo>
                  <a:pt x="240792" y="304800"/>
                </a:lnTo>
                <a:lnTo>
                  <a:pt x="271272" y="266700"/>
                </a:lnTo>
                <a:lnTo>
                  <a:pt x="303276" y="228600"/>
                </a:lnTo>
                <a:lnTo>
                  <a:pt x="336804" y="203200"/>
                </a:lnTo>
                <a:lnTo>
                  <a:pt x="371856" y="177800"/>
                </a:lnTo>
                <a:lnTo>
                  <a:pt x="408432" y="152400"/>
                </a:lnTo>
                <a:lnTo>
                  <a:pt x="484632" y="101600"/>
                </a:lnTo>
                <a:lnTo>
                  <a:pt x="524256" y="88900"/>
                </a:lnTo>
                <a:lnTo>
                  <a:pt x="565404" y="63500"/>
                </a:lnTo>
                <a:lnTo>
                  <a:pt x="650748" y="38100"/>
                </a:lnTo>
                <a:lnTo>
                  <a:pt x="784860" y="0"/>
                </a:lnTo>
                <a:lnTo>
                  <a:pt x="1068324" y="0"/>
                </a:lnTo>
                <a:lnTo>
                  <a:pt x="1158240" y="25400"/>
                </a:lnTo>
                <a:lnTo>
                  <a:pt x="789432" y="25400"/>
                </a:lnTo>
                <a:lnTo>
                  <a:pt x="745236" y="38100"/>
                </a:lnTo>
                <a:lnTo>
                  <a:pt x="617220" y="76200"/>
                </a:lnTo>
                <a:lnTo>
                  <a:pt x="576072" y="88900"/>
                </a:lnTo>
                <a:lnTo>
                  <a:pt x="536448" y="114300"/>
                </a:lnTo>
                <a:lnTo>
                  <a:pt x="498348" y="127000"/>
                </a:lnTo>
                <a:lnTo>
                  <a:pt x="460248" y="152400"/>
                </a:lnTo>
                <a:lnTo>
                  <a:pt x="423672" y="177800"/>
                </a:lnTo>
                <a:lnTo>
                  <a:pt x="353568" y="228600"/>
                </a:lnTo>
                <a:lnTo>
                  <a:pt x="289560" y="279400"/>
                </a:lnTo>
                <a:lnTo>
                  <a:pt x="231648" y="342900"/>
                </a:lnTo>
                <a:lnTo>
                  <a:pt x="204216" y="381000"/>
                </a:lnTo>
                <a:lnTo>
                  <a:pt x="179832" y="419100"/>
                </a:lnTo>
                <a:lnTo>
                  <a:pt x="134112" y="495300"/>
                </a:lnTo>
                <a:lnTo>
                  <a:pt x="114300" y="533400"/>
                </a:lnTo>
                <a:lnTo>
                  <a:pt x="96012" y="571500"/>
                </a:lnTo>
                <a:lnTo>
                  <a:pt x="65532" y="647700"/>
                </a:lnTo>
                <a:lnTo>
                  <a:pt x="44196" y="736600"/>
                </a:lnTo>
                <a:lnTo>
                  <a:pt x="36576" y="787400"/>
                </a:lnTo>
                <a:lnTo>
                  <a:pt x="30480" y="825500"/>
                </a:lnTo>
                <a:lnTo>
                  <a:pt x="25908" y="901700"/>
                </a:lnTo>
                <a:lnTo>
                  <a:pt x="25908" y="914400"/>
                </a:lnTo>
                <a:lnTo>
                  <a:pt x="24384" y="914400"/>
                </a:lnTo>
                <a:lnTo>
                  <a:pt x="0" y="927100"/>
                </a:lnTo>
                <a:close/>
              </a:path>
              <a:path w="1854834" h="1854200">
                <a:moveTo>
                  <a:pt x="1114044" y="1828800"/>
                </a:moveTo>
                <a:lnTo>
                  <a:pt x="949452" y="1828800"/>
                </a:lnTo>
                <a:lnTo>
                  <a:pt x="973836" y="1816100"/>
                </a:lnTo>
                <a:lnTo>
                  <a:pt x="1063752" y="1816100"/>
                </a:lnTo>
                <a:lnTo>
                  <a:pt x="1152144" y="1790700"/>
                </a:lnTo>
                <a:lnTo>
                  <a:pt x="1237488" y="1765300"/>
                </a:lnTo>
                <a:lnTo>
                  <a:pt x="1277112" y="1752600"/>
                </a:lnTo>
                <a:lnTo>
                  <a:pt x="1318260" y="1739900"/>
                </a:lnTo>
                <a:lnTo>
                  <a:pt x="1394460" y="1689100"/>
                </a:lnTo>
                <a:lnTo>
                  <a:pt x="1431036" y="1663700"/>
                </a:lnTo>
                <a:lnTo>
                  <a:pt x="1501140" y="1612900"/>
                </a:lnTo>
                <a:lnTo>
                  <a:pt x="1565148" y="1562100"/>
                </a:lnTo>
                <a:lnTo>
                  <a:pt x="1594104" y="1524000"/>
                </a:lnTo>
                <a:lnTo>
                  <a:pt x="1623060" y="1498600"/>
                </a:lnTo>
                <a:lnTo>
                  <a:pt x="1674876" y="1422400"/>
                </a:lnTo>
                <a:lnTo>
                  <a:pt x="1720596" y="1346200"/>
                </a:lnTo>
                <a:lnTo>
                  <a:pt x="1740408" y="1308100"/>
                </a:lnTo>
                <a:lnTo>
                  <a:pt x="1758696" y="1270000"/>
                </a:lnTo>
                <a:lnTo>
                  <a:pt x="1773936" y="1231900"/>
                </a:lnTo>
                <a:lnTo>
                  <a:pt x="1787652" y="1193800"/>
                </a:lnTo>
                <a:lnTo>
                  <a:pt x="1799844" y="1143000"/>
                </a:lnTo>
                <a:lnTo>
                  <a:pt x="1810512" y="1104900"/>
                </a:lnTo>
                <a:lnTo>
                  <a:pt x="1818132" y="1054100"/>
                </a:lnTo>
                <a:lnTo>
                  <a:pt x="1824228" y="1016000"/>
                </a:lnTo>
                <a:lnTo>
                  <a:pt x="1828800" y="939800"/>
                </a:lnTo>
                <a:lnTo>
                  <a:pt x="1828800" y="901700"/>
                </a:lnTo>
                <a:lnTo>
                  <a:pt x="1824228" y="825500"/>
                </a:lnTo>
                <a:lnTo>
                  <a:pt x="1818132" y="787400"/>
                </a:lnTo>
                <a:lnTo>
                  <a:pt x="1810512" y="736600"/>
                </a:lnTo>
                <a:lnTo>
                  <a:pt x="1789176" y="647700"/>
                </a:lnTo>
                <a:lnTo>
                  <a:pt x="1758696" y="571500"/>
                </a:lnTo>
                <a:lnTo>
                  <a:pt x="1740408" y="533400"/>
                </a:lnTo>
                <a:lnTo>
                  <a:pt x="1720596" y="495300"/>
                </a:lnTo>
                <a:lnTo>
                  <a:pt x="1699260" y="457200"/>
                </a:lnTo>
                <a:lnTo>
                  <a:pt x="1650492" y="381000"/>
                </a:lnTo>
                <a:lnTo>
                  <a:pt x="1623060" y="342900"/>
                </a:lnTo>
                <a:lnTo>
                  <a:pt x="1595628" y="317500"/>
                </a:lnTo>
                <a:lnTo>
                  <a:pt x="1565148" y="279400"/>
                </a:lnTo>
                <a:lnTo>
                  <a:pt x="1501140" y="228600"/>
                </a:lnTo>
                <a:lnTo>
                  <a:pt x="1467612" y="203200"/>
                </a:lnTo>
                <a:lnTo>
                  <a:pt x="1357884" y="127000"/>
                </a:lnTo>
                <a:lnTo>
                  <a:pt x="1318260" y="114300"/>
                </a:lnTo>
                <a:lnTo>
                  <a:pt x="1278636" y="88900"/>
                </a:lnTo>
                <a:lnTo>
                  <a:pt x="1196340" y="63500"/>
                </a:lnTo>
                <a:lnTo>
                  <a:pt x="1153668" y="50800"/>
                </a:lnTo>
                <a:lnTo>
                  <a:pt x="1065276" y="25400"/>
                </a:lnTo>
                <a:lnTo>
                  <a:pt x="1158240" y="25400"/>
                </a:lnTo>
                <a:lnTo>
                  <a:pt x="1202436" y="38100"/>
                </a:lnTo>
                <a:lnTo>
                  <a:pt x="1287780" y="63500"/>
                </a:lnTo>
                <a:lnTo>
                  <a:pt x="1328928" y="88900"/>
                </a:lnTo>
                <a:lnTo>
                  <a:pt x="1408176" y="127000"/>
                </a:lnTo>
                <a:lnTo>
                  <a:pt x="1481328" y="177800"/>
                </a:lnTo>
                <a:lnTo>
                  <a:pt x="1516380" y="203200"/>
                </a:lnTo>
                <a:lnTo>
                  <a:pt x="1549908" y="228600"/>
                </a:lnTo>
                <a:lnTo>
                  <a:pt x="1581912" y="266700"/>
                </a:lnTo>
                <a:lnTo>
                  <a:pt x="1613916" y="292100"/>
                </a:lnTo>
                <a:lnTo>
                  <a:pt x="1642872" y="330200"/>
                </a:lnTo>
                <a:lnTo>
                  <a:pt x="1670304" y="368300"/>
                </a:lnTo>
                <a:lnTo>
                  <a:pt x="1696212" y="406400"/>
                </a:lnTo>
                <a:lnTo>
                  <a:pt x="1720596" y="444500"/>
                </a:lnTo>
                <a:lnTo>
                  <a:pt x="1763268" y="520700"/>
                </a:lnTo>
                <a:lnTo>
                  <a:pt x="1781556" y="558800"/>
                </a:lnTo>
                <a:lnTo>
                  <a:pt x="1798320" y="596900"/>
                </a:lnTo>
                <a:lnTo>
                  <a:pt x="1812036" y="647700"/>
                </a:lnTo>
                <a:lnTo>
                  <a:pt x="1825752" y="685800"/>
                </a:lnTo>
                <a:lnTo>
                  <a:pt x="1844040" y="774700"/>
                </a:lnTo>
                <a:lnTo>
                  <a:pt x="1850136" y="825500"/>
                </a:lnTo>
                <a:lnTo>
                  <a:pt x="1853184" y="876300"/>
                </a:lnTo>
                <a:lnTo>
                  <a:pt x="1853184" y="901700"/>
                </a:lnTo>
                <a:lnTo>
                  <a:pt x="1854708" y="914400"/>
                </a:lnTo>
                <a:lnTo>
                  <a:pt x="1854708" y="939800"/>
                </a:lnTo>
                <a:lnTo>
                  <a:pt x="1850136" y="1016000"/>
                </a:lnTo>
                <a:lnTo>
                  <a:pt x="1844040" y="1066800"/>
                </a:lnTo>
                <a:lnTo>
                  <a:pt x="1834896" y="1104900"/>
                </a:lnTo>
                <a:lnTo>
                  <a:pt x="1825752" y="1155700"/>
                </a:lnTo>
                <a:lnTo>
                  <a:pt x="1798320" y="1244600"/>
                </a:lnTo>
                <a:lnTo>
                  <a:pt x="1781556" y="1282700"/>
                </a:lnTo>
                <a:lnTo>
                  <a:pt x="1763268" y="1320800"/>
                </a:lnTo>
                <a:lnTo>
                  <a:pt x="1720596" y="1397000"/>
                </a:lnTo>
                <a:lnTo>
                  <a:pt x="1696212" y="1435100"/>
                </a:lnTo>
                <a:lnTo>
                  <a:pt x="1670304" y="1473200"/>
                </a:lnTo>
                <a:lnTo>
                  <a:pt x="1642872" y="1511300"/>
                </a:lnTo>
                <a:lnTo>
                  <a:pt x="1613916" y="1549400"/>
                </a:lnTo>
                <a:lnTo>
                  <a:pt x="1583436" y="1574800"/>
                </a:lnTo>
                <a:lnTo>
                  <a:pt x="1551432" y="1612900"/>
                </a:lnTo>
                <a:lnTo>
                  <a:pt x="1517904" y="1638300"/>
                </a:lnTo>
                <a:lnTo>
                  <a:pt x="1482852" y="1663700"/>
                </a:lnTo>
                <a:lnTo>
                  <a:pt x="1446276" y="1689100"/>
                </a:lnTo>
                <a:lnTo>
                  <a:pt x="1370076" y="1739900"/>
                </a:lnTo>
                <a:lnTo>
                  <a:pt x="1328928" y="1752600"/>
                </a:lnTo>
                <a:lnTo>
                  <a:pt x="1287780" y="1778000"/>
                </a:lnTo>
                <a:lnTo>
                  <a:pt x="1246632" y="1790700"/>
                </a:lnTo>
                <a:lnTo>
                  <a:pt x="1202436" y="1803400"/>
                </a:lnTo>
                <a:lnTo>
                  <a:pt x="1159764" y="1816100"/>
                </a:lnTo>
                <a:lnTo>
                  <a:pt x="1114044" y="1828800"/>
                </a:lnTo>
                <a:close/>
              </a:path>
              <a:path w="1854834" h="1854200">
                <a:moveTo>
                  <a:pt x="1068324" y="1841500"/>
                </a:moveTo>
                <a:lnTo>
                  <a:pt x="786384" y="1841500"/>
                </a:lnTo>
                <a:lnTo>
                  <a:pt x="652272" y="1803400"/>
                </a:lnTo>
                <a:lnTo>
                  <a:pt x="566928" y="1778000"/>
                </a:lnTo>
                <a:lnTo>
                  <a:pt x="525780" y="1752600"/>
                </a:lnTo>
                <a:lnTo>
                  <a:pt x="486156" y="1739900"/>
                </a:lnTo>
                <a:lnTo>
                  <a:pt x="446532" y="1714500"/>
                </a:lnTo>
                <a:lnTo>
                  <a:pt x="373380" y="1663700"/>
                </a:lnTo>
                <a:lnTo>
                  <a:pt x="338328" y="1638300"/>
                </a:lnTo>
                <a:lnTo>
                  <a:pt x="304800" y="1612900"/>
                </a:lnTo>
                <a:lnTo>
                  <a:pt x="271272" y="1574800"/>
                </a:lnTo>
                <a:lnTo>
                  <a:pt x="240792" y="1549400"/>
                </a:lnTo>
                <a:lnTo>
                  <a:pt x="211836" y="1511300"/>
                </a:lnTo>
                <a:lnTo>
                  <a:pt x="184404" y="1473200"/>
                </a:lnTo>
                <a:lnTo>
                  <a:pt x="158496" y="1435100"/>
                </a:lnTo>
                <a:lnTo>
                  <a:pt x="134112" y="1397000"/>
                </a:lnTo>
                <a:lnTo>
                  <a:pt x="91440" y="1320800"/>
                </a:lnTo>
                <a:lnTo>
                  <a:pt x="73152" y="1282700"/>
                </a:lnTo>
                <a:lnTo>
                  <a:pt x="56388" y="1244600"/>
                </a:lnTo>
                <a:lnTo>
                  <a:pt x="42672" y="1193800"/>
                </a:lnTo>
                <a:lnTo>
                  <a:pt x="28956" y="1155700"/>
                </a:lnTo>
                <a:lnTo>
                  <a:pt x="18288" y="1104900"/>
                </a:lnTo>
                <a:lnTo>
                  <a:pt x="10668" y="1066800"/>
                </a:lnTo>
                <a:lnTo>
                  <a:pt x="4572" y="1016000"/>
                </a:lnTo>
                <a:lnTo>
                  <a:pt x="0" y="939800"/>
                </a:lnTo>
                <a:lnTo>
                  <a:pt x="0" y="927100"/>
                </a:lnTo>
                <a:lnTo>
                  <a:pt x="24384" y="914400"/>
                </a:lnTo>
                <a:lnTo>
                  <a:pt x="25908" y="914400"/>
                </a:lnTo>
                <a:lnTo>
                  <a:pt x="1524" y="927100"/>
                </a:lnTo>
                <a:lnTo>
                  <a:pt x="3048" y="927100"/>
                </a:lnTo>
                <a:lnTo>
                  <a:pt x="9144" y="939800"/>
                </a:lnTo>
                <a:lnTo>
                  <a:pt x="25908" y="939800"/>
                </a:lnTo>
                <a:lnTo>
                  <a:pt x="27432" y="965200"/>
                </a:lnTo>
                <a:lnTo>
                  <a:pt x="27432" y="990600"/>
                </a:lnTo>
                <a:lnTo>
                  <a:pt x="30480" y="1016000"/>
                </a:lnTo>
                <a:lnTo>
                  <a:pt x="36576" y="1054100"/>
                </a:lnTo>
                <a:lnTo>
                  <a:pt x="44196" y="1104900"/>
                </a:lnTo>
                <a:lnTo>
                  <a:pt x="65532" y="1193800"/>
                </a:lnTo>
                <a:lnTo>
                  <a:pt x="96012" y="1270000"/>
                </a:lnTo>
                <a:lnTo>
                  <a:pt x="114300" y="1308100"/>
                </a:lnTo>
                <a:lnTo>
                  <a:pt x="134112" y="1346200"/>
                </a:lnTo>
                <a:lnTo>
                  <a:pt x="155448" y="1384300"/>
                </a:lnTo>
                <a:lnTo>
                  <a:pt x="204216" y="1460500"/>
                </a:lnTo>
                <a:lnTo>
                  <a:pt x="231648" y="1498600"/>
                </a:lnTo>
                <a:lnTo>
                  <a:pt x="259080" y="1524000"/>
                </a:lnTo>
                <a:lnTo>
                  <a:pt x="289560" y="1562100"/>
                </a:lnTo>
                <a:lnTo>
                  <a:pt x="320040" y="1587500"/>
                </a:lnTo>
                <a:lnTo>
                  <a:pt x="387096" y="1638300"/>
                </a:lnTo>
                <a:lnTo>
                  <a:pt x="423672" y="1663700"/>
                </a:lnTo>
                <a:lnTo>
                  <a:pt x="458724" y="1689100"/>
                </a:lnTo>
                <a:lnTo>
                  <a:pt x="496824" y="1714500"/>
                </a:lnTo>
                <a:lnTo>
                  <a:pt x="536448" y="1739900"/>
                </a:lnTo>
                <a:lnTo>
                  <a:pt x="576072" y="1752600"/>
                </a:lnTo>
                <a:lnTo>
                  <a:pt x="658368" y="1778000"/>
                </a:lnTo>
                <a:lnTo>
                  <a:pt x="701040" y="1790700"/>
                </a:lnTo>
                <a:lnTo>
                  <a:pt x="789432" y="1816100"/>
                </a:lnTo>
                <a:lnTo>
                  <a:pt x="858012" y="1816100"/>
                </a:lnTo>
                <a:lnTo>
                  <a:pt x="880872" y="1828800"/>
                </a:lnTo>
                <a:lnTo>
                  <a:pt x="1114044" y="1828800"/>
                </a:lnTo>
                <a:lnTo>
                  <a:pt x="1068324" y="1841500"/>
                </a:lnTo>
                <a:close/>
              </a:path>
              <a:path w="1854834" h="1854200">
                <a:moveTo>
                  <a:pt x="25908" y="939800"/>
                </a:moveTo>
                <a:lnTo>
                  <a:pt x="15240" y="939800"/>
                </a:lnTo>
                <a:lnTo>
                  <a:pt x="21336" y="927100"/>
                </a:lnTo>
                <a:lnTo>
                  <a:pt x="1524" y="927100"/>
                </a:lnTo>
                <a:lnTo>
                  <a:pt x="25908" y="914400"/>
                </a:lnTo>
                <a:lnTo>
                  <a:pt x="25908" y="939800"/>
                </a:lnTo>
                <a:close/>
              </a:path>
              <a:path w="1854834" h="1854200">
                <a:moveTo>
                  <a:pt x="15240" y="939800"/>
                </a:moveTo>
                <a:lnTo>
                  <a:pt x="9144" y="939800"/>
                </a:lnTo>
                <a:lnTo>
                  <a:pt x="3048" y="927100"/>
                </a:lnTo>
                <a:lnTo>
                  <a:pt x="21336" y="927100"/>
                </a:lnTo>
                <a:lnTo>
                  <a:pt x="15240" y="939800"/>
                </a:lnTo>
                <a:close/>
              </a:path>
              <a:path w="1854834" h="1854200">
                <a:moveTo>
                  <a:pt x="950976" y="1854200"/>
                </a:moveTo>
                <a:lnTo>
                  <a:pt x="903732" y="1854200"/>
                </a:lnTo>
                <a:lnTo>
                  <a:pt x="879348" y="1841500"/>
                </a:lnTo>
                <a:lnTo>
                  <a:pt x="975360" y="1841500"/>
                </a:lnTo>
                <a:lnTo>
                  <a:pt x="950976" y="18542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2368475" y="3492202"/>
            <a:ext cx="1635498" cy="1636059"/>
          </a:xfrm>
          <a:custGeom>
            <a:avLst/>
            <a:gdLst/>
            <a:ahLst/>
            <a:cxnLst/>
            <a:rect l="l" t="t" r="r" b="b"/>
            <a:pathLst>
              <a:path w="1853564" h="1854200">
                <a:moveTo>
                  <a:pt x="0" y="927100"/>
                </a:moveTo>
                <a:lnTo>
                  <a:pt x="0" y="901700"/>
                </a:lnTo>
                <a:lnTo>
                  <a:pt x="4571" y="825500"/>
                </a:lnTo>
                <a:lnTo>
                  <a:pt x="10667" y="774700"/>
                </a:lnTo>
                <a:lnTo>
                  <a:pt x="18287" y="736600"/>
                </a:lnTo>
                <a:lnTo>
                  <a:pt x="28955" y="685800"/>
                </a:lnTo>
                <a:lnTo>
                  <a:pt x="41148" y="647700"/>
                </a:lnTo>
                <a:lnTo>
                  <a:pt x="56387" y="609600"/>
                </a:lnTo>
                <a:lnTo>
                  <a:pt x="73152" y="558800"/>
                </a:lnTo>
                <a:lnTo>
                  <a:pt x="91439" y="520700"/>
                </a:lnTo>
                <a:lnTo>
                  <a:pt x="111252" y="482600"/>
                </a:lnTo>
                <a:lnTo>
                  <a:pt x="134111" y="444500"/>
                </a:lnTo>
                <a:lnTo>
                  <a:pt x="158496" y="406400"/>
                </a:lnTo>
                <a:lnTo>
                  <a:pt x="184403" y="368300"/>
                </a:lnTo>
                <a:lnTo>
                  <a:pt x="211835" y="330200"/>
                </a:lnTo>
                <a:lnTo>
                  <a:pt x="240791" y="304800"/>
                </a:lnTo>
                <a:lnTo>
                  <a:pt x="271271" y="266700"/>
                </a:lnTo>
                <a:lnTo>
                  <a:pt x="303275" y="228600"/>
                </a:lnTo>
                <a:lnTo>
                  <a:pt x="336803" y="203200"/>
                </a:lnTo>
                <a:lnTo>
                  <a:pt x="371855" y="177800"/>
                </a:lnTo>
                <a:lnTo>
                  <a:pt x="445007" y="127000"/>
                </a:lnTo>
                <a:lnTo>
                  <a:pt x="524256" y="88900"/>
                </a:lnTo>
                <a:lnTo>
                  <a:pt x="565403" y="63500"/>
                </a:lnTo>
                <a:lnTo>
                  <a:pt x="650748" y="38100"/>
                </a:lnTo>
                <a:lnTo>
                  <a:pt x="784860" y="0"/>
                </a:lnTo>
                <a:lnTo>
                  <a:pt x="1068323" y="0"/>
                </a:lnTo>
                <a:lnTo>
                  <a:pt x="1158240" y="25400"/>
                </a:lnTo>
                <a:lnTo>
                  <a:pt x="789432" y="25400"/>
                </a:lnTo>
                <a:lnTo>
                  <a:pt x="701040" y="50800"/>
                </a:lnTo>
                <a:lnTo>
                  <a:pt x="658368" y="63500"/>
                </a:lnTo>
                <a:lnTo>
                  <a:pt x="576072" y="88900"/>
                </a:lnTo>
                <a:lnTo>
                  <a:pt x="536448" y="114300"/>
                </a:lnTo>
                <a:lnTo>
                  <a:pt x="496823" y="127000"/>
                </a:lnTo>
                <a:lnTo>
                  <a:pt x="387096" y="203200"/>
                </a:lnTo>
                <a:lnTo>
                  <a:pt x="353567" y="228600"/>
                </a:lnTo>
                <a:lnTo>
                  <a:pt x="289559" y="279400"/>
                </a:lnTo>
                <a:lnTo>
                  <a:pt x="259079" y="317500"/>
                </a:lnTo>
                <a:lnTo>
                  <a:pt x="204215" y="381000"/>
                </a:lnTo>
                <a:lnTo>
                  <a:pt x="155448" y="457200"/>
                </a:lnTo>
                <a:lnTo>
                  <a:pt x="134111" y="495300"/>
                </a:lnTo>
                <a:lnTo>
                  <a:pt x="114300" y="533400"/>
                </a:lnTo>
                <a:lnTo>
                  <a:pt x="96011" y="571500"/>
                </a:lnTo>
                <a:lnTo>
                  <a:pt x="65531" y="647700"/>
                </a:lnTo>
                <a:lnTo>
                  <a:pt x="53339" y="698500"/>
                </a:lnTo>
                <a:lnTo>
                  <a:pt x="35052" y="787400"/>
                </a:lnTo>
                <a:lnTo>
                  <a:pt x="27431" y="850900"/>
                </a:lnTo>
                <a:lnTo>
                  <a:pt x="25907" y="876300"/>
                </a:lnTo>
                <a:lnTo>
                  <a:pt x="25907" y="901700"/>
                </a:lnTo>
                <a:lnTo>
                  <a:pt x="16763" y="901700"/>
                </a:lnTo>
                <a:lnTo>
                  <a:pt x="4571" y="914400"/>
                </a:lnTo>
                <a:lnTo>
                  <a:pt x="24383" y="914400"/>
                </a:lnTo>
                <a:lnTo>
                  <a:pt x="0" y="927100"/>
                </a:lnTo>
                <a:close/>
              </a:path>
              <a:path w="1853564" h="1854200">
                <a:moveTo>
                  <a:pt x="1114044" y="1828800"/>
                </a:moveTo>
                <a:lnTo>
                  <a:pt x="949452" y="1828800"/>
                </a:lnTo>
                <a:lnTo>
                  <a:pt x="1018032" y="1816100"/>
                </a:lnTo>
                <a:lnTo>
                  <a:pt x="1063752" y="1816100"/>
                </a:lnTo>
                <a:lnTo>
                  <a:pt x="1152144" y="1790700"/>
                </a:lnTo>
                <a:lnTo>
                  <a:pt x="1194815" y="1778000"/>
                </a:lnTo>
                <a:lnTo>
                  <a:pt x="1277111" y="1752600"/>
                </a:lnTo>
                <a:lnTo>
                  <a:pt x="1316736" y="1739900"/>
                </a:lnTo>
                <a:lnTo>
                  <a:pt x="1356360" y="1714500"/>
                </a:lnTo>
                <a:lnTo>
                  <a:pt x="1394460" y="1689100"/>
                </a:lnTo>
                <a:lnTo>
                  <a:pt x="1431036" y="1663700"/>
                </a:lnTo>
                <a:lnTo>
                  <a:pt x="1466087" y="1638300"/>
                </a:lnTo>
                <a:lnTo>
                  <a:pt x="1533144" y="1587500"/>
                </a:lnTo>
                <a:lnTo>
                  <a:pt x="1563624" y="1562100"/>
                </a:lnTo>
                <a:lnTo>
                  <a:pt x="1594103" y="1524000"/>
                </a:lnTo>
                <a:lnTo>
                  <a:pt x="1623060" y="1498600"/>
                </a:lnTo>
                <a:lnTo>
                  <a:pt x="1674876" y="1422400"/>
                </a:lnTo>
                <a:lnTo>
                  <a:pt x="1697736" y="1384300"/>
                </a:lnTo>
                <a:lnTo>
                  <a:pt x="1719071" y="1346200"/>
                </a:lnTo>
                <a:lnTo>
                  <a:pt x="1738884" y="1308100"/>
                </a:lnTo>
                <a:lnTo>
                  <a:pt x="1757171" y="1270000"/>
                </a:lnTo>
                <a:lnTo>
                  <a:pt x="1773936" y="1231900"/>
                </a:lnTo>
                <a:lnTo>
                  <a:pt x="1787652" y="1193800"/>
                </a:lnTo>
                <a:lnTo>
                  <a:pt x="1799844" y="1143000"/>
                </a:lnTo>
                <a:lnTo>
                  <a:pt x="1810512" y="1104900"/>
                </a:lnTo>
                <a:lnTo>
                  <a:pt x="1818131" y="1054100"/>
                </a:lnTo>
                <a:lnTo>
                  <a:pt x="1824228" y="1016000"/>
                </a:lnTo>
                <a:lnTo>
                  <a:pt x="1828800" y="939800"/>
                </a:lnTo>
                <a:lnTo>
                  <a:pt x="1828800" y="901700"/>
                </a:lnTo>
                <a:lnTo>
                  <a:pt x="1824228" y="825500"/>
                </a:lnTo>
                <a:lnTo>
                  <a:pt x="1818131" y="787400"/>
                </a:lnTo>
                <a:lnTo>
                  <a:pt x="1810512" y="736600"/>
                </a:lnTo>
                <a:lnTo>
                  <a:pt x="1799844" y="698500"/>
                </a:lnTo>
                <a:lnTo>
                  <a:pt x="1787652" y="647700"/>
                </a:lnTo>
                <a:lnTo>
                  <a:pt x="1773936" y="609600"/>
                </a:lnTo>
                <a:lnTo>
                  <a:pt x="1740408" y="533400"/>
                </a:lnTo>
                <a:lnTo>
                  <a:pt x="1720595" y="495300"/>
                </a:lnTo>
                <a:lnTo>
                  <a:pt x="1674876" y="419100"/>
                </a:lnTo>
                <a:lnTo>
                  <a:pt x="1623060" y="342900"/>
                </a:lnTo>
                <a:lnTo>
                  <a:pt x="1565148" y="279400"/>
                </a:lnTo>
                <a:lnTo>
                  <a:pt x="1501140" y="228600"/>
                </a:lnTo>
                <a:lnTo>
                  <a:pt x="1431036" y="177800"/>
                </a:lnTo>
                <a:lnTo>
                  <a:pt x="1394460" y="152400"/>
                </a:lnTo>
                <a:lnTo>
                  <a:pt x="1356360" y="127000"/>
                </a:lnTo>
                <a:lnTo>
                  <a:pt x="1318260" y="114300"/>
                </a:lnTo>
                <a:lnTo>
                  <a:pt x="1278636" y="88900"/>
                </a:lnTo>
                <a:lnTo>
                  <a:pt x="1237487" y="76200"/>
                </a:lnTo>
                <a:lnTo>
                  <a:pt x="1109472" y="38100"/>
                </a:lnTo>
                <a:lnTo>
                  <a:pt x="1065276" y="25400"/>
                </a:lnTo>
                <a:lnTo>
                  <a:pt x="1158240" y="25400"/>
                </a:lnTo>
                <a:lnTo>
                  <a:pt x="1202436" y="38100"/>
                </a:lnTo>
                <a:lnTo>
                  <a:pt x="1287779" y="63500"/>
                </a:lnTo>
                <a:lnTo>
                  <a:pt x="1328928" y="88900"/>
                </a:lnTo>
                <a:lnTo>
                  <a:pt x="1368552" y="101600"/>
                </a:lnTo>
                <a:lnTo>
                  <a:pt x="1444752" y="152400"/>
                </a:lnTo>
                <a:lnTo>
                  <a:pt x="1481328" y="177800"/>
                </a:lnTo>
                <a:lnTo>
                  <a:pt x="1516379" y="203200"/>
                </a:lnTo>
                <a:lnTo>
                  <a:pt x="1549907" y="228600"/>
                </a:lnTo>
                <a:lnTo>
                  <a:pt x="1581911" y="266700"/>
                </a:lnTo>
                <a:lnTo>
                  <a:pt x="1612391" y="292100"/>
                </a:lnTo>
                <a:lnTo>
                  <a:pt x="1641347" y="330200"/>
                </a:lnTo>
                <a:lnTo>
                  <a:pt x="1668779" y="368300"/>
                </a:lnTo>
                <a:lnTo>
                  <a:pt x="1694687" y="406400"/>
                </a:lnTo>
                <a:lnTo>
                  <a:pt x="1719071" y="444500"/>
                </a:lnTo>
                <a:lnTo>
                  <a:pt x="1741931" y="482600"/>
                </a:lnTo>
                <a:lnTo>
                  <a:pt x="1781555" y="558800"/>
                </a:lnTo>
                <a:lnTo>
                  <a:pt x="1812036" y="647700"/>
                </a:lnTo>
                <a:lnTo>
                  <a:pt x="1824228" y="685800"/>
                </a:lnTo>
                <a:lnTo>
                  <a:pt x="1834895" y="736600"/>
                </a:lnTo>
                <a:lnTo>
                  <a:pt x="1842516" y="774700"/>
                </a:lnTo>
                <a:lnTo>
                  <a:pt x="1851660" y="850900"/>
                </a:lnTo>
                <a:lnTo>
                  <a:pt x="1853184" y="876300"/>
                </a:lnTo>
                <a:lnTo>
                  <a:pt x="1853184" y="965200"/>
                </a:lnTo>
                <a:lnTo>
                  <a:pt x="1851660" y="990600"/>
                </a:lnTo>
                <a:lnTo>
                  <a:pt x="1848612" y="1016000"/>
                </a:lnTo>
                <a:lnTo>
                  <a:pt x="1844039" y="1066800"/>
                </a:lnTo>
                <a:lnTo>
                  <a:pt x="1834895" y="1104900"/>
                </a:lnTo>
                <a:lnTo>
                  <a:pt x="1824228" y="1155700"/>
                </a:lnTo>
                <a:lnTo>
                  <a:pt x="1812036" y="1193800"/>
                </a:lnTo>
                <a:lnTo>
                  <a:pt x="1798320" y="1244600"/>
                </a:lnTo>
                <a:lnTo>
                  <a:pt x="1781555" y="1282700"/>
                </a:lnTo>
                <a:lnTo>
                  <a:pt x="1763268" y="1320800"/>
                </a:lnTo>
                <a:lnTo>
                  <a:pt x="1720595" y="1397000"/>
                </a:lnTo>
                <a:lnTo>
                  <a:pt x="1696212" y="1435100"/>
                </a:lnTo>
                <a:lnTo>
                  <a:pt x="1670303" y="1473200"/>
                </a:lnTo>
                <a:lnTo>
                  <a:pt x="1642871" y="1511300"/>
                </a:lnTo>
                <a:lnTo>
                  <a:pt x="1613916" y="1549400"/>
                </a:lnTo>
                <a:lnTo>
                  <a:pt x="1549907" y="1612900"/>
                </a:lnTo>
                <a:lnTo>
                  <a:pt x="1516379" y="1638300"/>
                </a:lnTo>
                <a:lnTo>
                  <a:pt x="1481328" y="1663700"/>
                </a:lnTo>
                <a:lnTo>
                  <a:pt x="1408176" y="1714500"/>
                </a:lnTo>
                <a:lnTo>
                  <a:pt x="1328928" y="1752600"/>
                </a:lnTo>
                <a:lnTo>
                  <a:pt x="1287779" y="1778000"/>
                </a:lnTo>
                <a:lnTo>
                  <a:pt x="1202436" y="1803400"/>
                </a:lnTo>
                <a:lnTo>
                  <a:pt x="1114044" y="1828800"/>
                </a:lnTo>
                <a:close/>
              </a:path>
              <a:path w="1853564" h="1854200">
                <a:moveTo>
                  <a:pt x="22859" y="914400"/>
                </a:moveTo>
                <a:lnTo>
                  <a:pt x="4571" y="914400"/>
                </a:lnTo>
                <a:lnTo>
                  <a:pt x="16763" y="901700"/>
                </a:lnTo>
                <a:lnTo>
                  <a:pt x="22859" y="914400"/>
                </a:lnTo>
                <a:close/>
              </a:path>
              <a:path w="1853564" h="1854200">
                <a:moveTo>
                  <a:pt x="25907" y="927100"/>
                </a:moveTo>
                <a:lnTo>
                  <a:pt x="25145" y="927100"/>
                </a:lnTo>
                <a:lnTo>
                  <a:pt x="24383" y="914400"/>
                </a:lnTo>
                <a:lnTo>
                  <a:pt x="22859" y="914400"/>
                </a:lnTo>
                <a:lnTo>
                  <a:pt x="16763" y="901700"/>
                </a:lnTo>
                <a:lnTo>
                  <a:pt x="25907" y="901700"/>
                </a:lnTo>
                <a:lnTo>
                  <a:pt x="25907" y="927100"/>
                </a:lnTo>
                <a:close/>
              </a:path>
              <a:path w="1853564" h="1854200">
                <a:moveTo>
                  <a:pt x="1068323" y="1841500"/>
                </a:moveTo>
                <a:lnTo>
                  <a:pt x="786383" y="1841500"/>
                </a:lnTo>
                <a:lnTo>
                  <a:pt x="694944" y="1816100"/>
                </a:lnTo>
                <a:lnTo>
                  <a:pt x="652272" y="1803400"/>
                </a:lnTo>
                <a:lnTo>
                  <a:pt x="608076" y="1790700"/>
                </a:lnTo>
                <a:lnTo>
                  <a:pt x="566927" y="1778000"/>
                </a:lnTo>
                <a:lnTo>
                  <a:pt x="525779" y="1752600"/>
                </a:lnTo>
                <a:lnTo>
                  <a:pt x="484631" y="1739900"/>
                </a:lnTo>
                <a:lnTo>
                  <a:pt x="408431" y="1689100"/>
                </a:lnTo>
                <a:lnTo>
                  <a:pt x="371855" y="1663700"/>
                </a:lnTo>
                <a:lnTo>
                  <a:pt x="336803" y="1638300"/>
                </a:lnTo>
                <a:lnTo>
                  <a:pt x="303275" y="1612900"/>
                </a:lnTo>
                <a:lnTo>
                  <a:pt x="271271" y="1574800"/>
                </a:lnTo>
                <a:lnTo>
                  <a:pt x="240791" y="1549400"/>
                </a:lnTo>
                <a:lnTo>
                  <a:pt x="211835" y="1511300"/>
                </a:lnTo>
                <a:lnTo>
                  <a:pt x="184403" y="1473200"/>
                </a:lnTo>
                <a:lnTo>
                  <a:pt x="158496" y="1435100"/>
                </a:lnTo>
                <a:lnTo>
                  <a:pt x="134111" y="1397000"/>
                </a:lnTo>
                <a:lnTo>
                  <a:pt x="111252" y="1358900"/>
                </a:lnTo>
                <a:lnTo>
                  <a:pt x="91439" y="1320800"/>
                </a:lnTo>
                <a:lnTo>
                  <a:pt x="73152" y="1282700"/>
                </a:lnTo>
                <a:lnTo>
                  <a:pt x="56387" y="1244600"/>
                </a:lnTo>
                <a:lnTo>
                  <a:pt x="41148" y="1193800"/>
                </a:lnTo>
                <a:lnTo>
                  <a:pt x="28955" y="1155700"/>
                </a:lnTo>
                <a:lnTo>
                  <a:pt x="18287" y="1104900"/>
                </a:lnTo>
                <a:lnTo>
                  <a:pt x="10667" y="1066800"/>
                </a:lnTo>
                <a:lnTo>
                  <a:pt x="4571" y="1016000"/>
                </a:lnTo>
                <a:lnTo>
                  <a:pt x="0" y="939800"/>
                </a:lnTo>
                <a:lnTo>
                  <a:pt x="0" y="927100"/>
                </a:lnTo>
                <a:lnTo>
                  <a:pt x="24383" y="914400"/>
                </a:lnTo>
                <a:lnTo>
                  <a:pt x="25145" y="927100"/>
                </a:lnTo>
                <a:lnTo>
                  <a:pt x="3048" y="927100"/>
                </a:lnTo>
                <a:lnTo>
                  <a:pt x="7619" y="939800"/>
                </a:lnTo>
                <a:lnTo>
                  <a:pt x="25907" y="939800"/>
                </a:lnTo>
                <a:lnTo>
                  <a:pt x="25907" y="965200"/>
                </a:lnTo>
                <a:lnTo>
                  <a:pt x="27431" y="990600"/>
                </a:lnTo>
                <a:lnTo>
                  <a:pt x="35052" y="1054100"/>
                </a:lnTo>
                <a:lnTo>
                  <a:pt x="42671" y="1104900"/>
                </a:lnTo>
                <a:lnTo>
                  <a:pt x="53339" y="1143000"/>
                </a:lnTo>
                <a:lnTo>
                  <a:pt x="65531" y="1193800"/>
                </a:lnTo>
                <a:lnTo>
                  <a:pt x="79248" y="1231900"/>
                </a:lnTo>
                <a:lnTo>
                  <a:pt x="96011" y="1270000"/>
                </a:lnTo>
                <a:lnTo>
                  <a:pt x="114300" y="1308100"/>
                </a:lnTo>
                <a:lnTo>
                  <a:pt x="134111" y="1346200"/>
                </a:lnTo>
                <a:lnTo>
                  <a:pt x="155448" y="1384300"/>
                </a:lnTo>
                <a:lnTo>
                  <a:pt x="178307" y="1422400"/>
                </a:lnTo>
                <a:lnTo>
                  <a:pt x="230123" y="1498600"/>
                </a:lnTo>
                <a:lnTo>
                  <a:pt x="259079" y="1524000"/>
                </a:lnTo>
                <a:lnTo>
                  <a:pt x="289559" y="1562100"/>
                </a:lnTo>
                <a:lnTo>
                  <a:pt x="320040" y="1587500"/>
                </a:lnTo>
                <a:lnTo>
                  <a:pt x="387096" y="1638300"/>
                </a:lnTo>
                <a:lnTo>
                  <a:pt x="422148" y="1663700"/>
                </a:lnTo>
                <a:lnTo>
                  <a:pt x="458723" y="1689100"/>
                </a:lnTo>
                <a:lnTo>
                  <a:pt x="534923" y="1739900"/>
                </a:lnTo>
                <a:lnTo>
                  <a:pt x="658368" y="1778000"/>
                </a:lnTo>
                <a:lnTo>
                  <a:pt x="701040" y="1790700"/>
                </a:lnTo>
                <a:lnTo>
                  <a:pt x="789432" y="1816100"/>
                </a:lnTo>
                <a:lnTo>
                  <a:pt x="835152" y="1816100"/>
                </a:lnTo>
                <a:lnTo>
                  <a:pt x="903732" y="1828800"/>
                </a:lnTo>
                <a:lnTo>
                  <a:pt x="1114044" y="1828800"/>
                </a:lnTo>
                <a:lnTo>
                  <a:pt x="1068323" y="1841500"/>
                </a:lnTo>
                <a:close/>
              </a:path>
              <a:path w="1853564" h="1854200">
                <a:moveTo>
                  <a:pt x="13715" y="939800"/>
                </a:moveTo>
                <a:lnTo>
                  <a:pt x="7619" y="939800"/>
                </a:lnTo>
                <a:lnTo>
                  <a:pt x="3048" y="927100"/>
                </a:lnTo>
                <a:lnTo>
                  <a:pt x="19811" y="927100"/>
                </a:lnTo>
                <a:lnTo>
                  <a:pt x="13715" y="939800"/>
                </a:lnTo>
                <a:close/>
              </a:path>
              <a:path w="1853564" h="1854200">
                <a:moveTo>
                  <a:pt x="25907" y="939800"/>
                </a:moveTo>
                <a:lnTo>
                  <a:pt x="13715" y="939800"/>
                </a:lnTo>
                <a:lnTo>
                  <a:pt x="19811" y="927100"/>
                </a:lnTo>
                <a:lnTo>
                  <a:pt x="25145" y="927100"/>
                </a:lnTo>
                <a:lnTo>
                  <a:pt x="25907" y="939800"/>
                </a:lnTo>
                <a:close/>
              </a:path>
              <a:path w="1853564" h="1854200">
                <a:moveTo>
                  <a:pt x="926591" y="1854200"/>
                </a:moveTo>
                <a:lnTo>
                  <a:pt x="903732" y="1854200"/>
                </a:lnTo>
                <a:lnTo>
                  <a:pt x="854964" y="1841500"/>
                </a:lnTo>
                <a:lnTo>
                  <a:pt x="950976" y="1841500"/>
                </a:lnTo>
                <a:lnTo>
                  <a:pt x="926591" y="18542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7628965" y="3485479"/>
            <a:ext cx="1635498" cy="1636059"/>
          </a:xfrm>
          <a:custGeom>
            <a:avLst/>
            <a:gdLst/>
            <a:ahLst/>
            <a:cxnLst/>
            <a:rect l="l" t="t" r="r" b="b"/>
            <a:pathLst>
              <a:path w="1853565" h="1854200">
                <a:moveTo>
                  <a:pt x="0" y="927100"/>
                </a:moveTo>
                <a:lnTo>
                  <a:pt x="0" y="901700"/>
                </a:lnTo>
                <a:lnTo>
                  <a:pt x="4571" y="825500"/>
                </a:lnTo>
                <a:lnTo>
                  <a:pt x="10667" y="774700"/>
                </a:lnTo>
                <a:lnTo>
                  <a:pt x="18287" y="736600"/>
                </a:lnTo>
                <a:lnTo>
                  <a:pt x="28955" y="685800"/>
                </a:lnTo>
                <a:lnTo>
                  <a:pt x="41147" y="647700"/>
                </a:lnTo>
                <a:lnTo>
                  <a:pt x="56387" y="609600"/>
                </a:lnTo>
                <a:lnTo>
                  <a:pt x="73151" y="558800"/>
                </a:lnTo>
                <a:lnTo>
                  <a:pt x="91439" y="520700"/>
                </a:lnTo>
                <a:lnTo>
                  <a:pt x="111251" y="482600"/>
                </a:lnTo>
                <a:lnTo>
                  <a:pt x="134111" y="444500"/>
                </a:lnTo>
                <a:lnTo>
                  <a:pt x="158495" y="406400"/>
                </a:lnTo>
                <a:lnTo>
                  <a:pt x="184403" y="368300"/>
                </a:lnTo>
                <a:lnTo>
                  <a:pt x="211835" y="330200"/>
                </a:lnTo>
                <a:lnTo>
                  <a:pt x="240791" y="304800"/>
                </a:lnTo>
                <a:lnTo>
                  <a:pt x="271271" y="266700"/>
                </a:lnTo>
                <a:lnTo>
                  <a:pt x="303275" y="228600"/>
                </a:lnTo>
                <a:lnTo>
                  <a:pt x="336803" y="203200"/>
                </a:lnTo>
                <a:lnTo>
                  <a:pt x="371855" y="177800"/>
                </a:lnTo>
                <a:lnTo>
                  <a:pt x="408432" y="152400"/>
                </a:lnTo>
                <a:lnTo>
                  <a:pt x="484632" y="101600"/>
                </a:lnTo>
                <a:lnTo>
                  <a:pt x="524255" y="88900"/>
                </a:lnTo>
                <a:lnTo>
                  <a:pt x="565403" y="63500"/>
                </a:lnTo>
                <a:lnTo>
                  <a:pt x="650747" y="38100"/>
                </a:lnTo>
                <a:lnTo>
                  <a:pt x="784859" y="0"/>
                </a:lnTo>
                <a:lnTo>
                  <a:pt x="1068323" y="0"/>
                </a:lnTo>
                <a:lnTo>
                  <a:pt x="1158239" y="25400"/>
                </a:lnTo>
                <a:lnTo>
                  <a:pt x="789432" y="25400"/>
                </a:lnTo>
                <a:lnTo>
                  <a:pt x="701039" y="50800"/>
                </a:lnTo>
                <a:lnTo>
                  <a:pt x="658367" y="63500"/>
                </a:lnTo>
                <a:lnTo>
                  <a:pt x="576071" y="88900"/>
                </a:lnTo>
                <a:lnTo>
                  <a:pt x="536447" y="114300"/>
                </a:lnTo>
                <a:lnTo>
                  <a:pt x="496823" y="127000"/>
                </a:lnTo>
                <a:lnTo>
                  <a:pt x="387095" y="203200"/>
                </a:lnTo>
                <a:lnTo>
                  <a:pt x="353567" y="228600"/>
                </a:lnTo>
                <a:lnTo>
                  <a:pt x="289559" y="279400"/>
                </a:lnTo>
                <a:lnTo>
                  <a:pt x="259079" y="317500"/>
                </a:lnTo>
                <a:lnTo>
                  <a:pt x="204216" y="381000"/>
                </a:lnTo>
                <a:lnTo>
                  <a:pt x="155447" y="457200"/>
                </a:lnTo>
                <a:lnTo>
                  <a:pt x="134111" y="495300"/>
                </a:lnTo>
                <a:lnTo>
                  <a:pt x="114300" y="533400"/>
                </a:lnTo>
                <a:lnTo>
                  <a:pt x="96011" y="571500"/>
                </a:lnTo>
                <a:lnTo>
                  <a:pt x="65532" y="647700"/>
                </a:lnTo>
                <a:lnTo>
                  <a:pt x="53339" y="698500"/>
                </a:lnTo>
                <a:lnTo>
                  <a:pt x="35051" y="787400"/>
                </a:lnTo>
                <a:lnTo>
                  <a:pt x="27432" y="850900"/>
                </a:lnTo>
                <a:lnTo>
                  <a:pt x="25907" y="876300"/>
                </a:lnTo>
                <a:lnTo>
                  <a:pt x="25907" y="901700"/>
                </a:lnTo>
                <a:lnTo>
                  <a:pt x="16763" y="901700"/>
                </a:lnTo>
                <a:lnTo>
                  <a:pt x="4571" y="914400"/>
                </a:lnTo>
                <a:lnTo>
                  <a:pt x="24383" y="914400"/>
                </a:lnTo>
                <a:lnTo>
                  <a:pt x="0" y="927100"/>
                </a:lnTo>
                <a:close/>
              </a:path>
              <a:path w="1853565" h="1854200">
                <a:moveTo>
                  <a:pt x="1158239" y="1816100"/>
                </a:moveTo>
                <a:lnTo>
                  <a:pt x="1063751" y="1816100"/>
                </a:lnTo>
                <a:lnTo>
                  <a:pt x="1152143" y="1790700"/>
                </a:lnTo>
                <a:lnTo>
                  <a:pt x="1194816" y="1778000"/>
                </a:lnTo>
                <a:lnTo>
                  <a:pt x="1277111" y="1752600"/>
                </a:lnTo>
                <a:lnTo>
                  <a:pt x="1316735" y="1739900"/>
                </a:lnTo>
                <a:lnTo>
                  <a:pt x="1356359" y="1714500"/>
                </a:lnTo>
                <a:lnTo>
                  <a:pt x="1394459" y="1689100"/>
                </a:lnTo>
                <a:lnTo>
                  <a:pt x="1431035" y="1663700"/>
                </a:lnTo>
                <a:lnTo>
                  <a:pt x="1466087" y="1638300"/>
                </a:lnTo>
                <a:lnTo>
                  <a:pt x="1533143" y="1587500"/>
                </a:lnTo>
                <a:lnTo>
                  <a:pt x="1563623" y="1562100"/>
                </a:lnTo>
                <a:lnTo>
                  <a:pt x="1594103" y="1524000"/>
                </a:lnTo>
                <a:lnTo>
                  <a:pt x="1623059" y="1498600"/>
                </a:lnTo>
                <a:lnTo>
                  <a:pt x="1674875" y="1422400"/>
                </a:lnTo>
                <a:lnTo>
                  <a:pt x="1697735" y="1384300"/>
                </a:lnTo>
                <a:lnTo>
                  <a:pt x="1719071" y="1346200"/>
                </a:lnTo>
                <a:lnTo>
                  <a:pt x="1738884" y="1308100"/>
                </a:lnTo>
                <a:lnTo>
                  <a:pt x="1757171" y="1270000"/>
                </a:lnTo>
                <a:lnTo>
                  <a:pt x="1773935" y="1231900"/>
                </a:lnTo>
                <a:lnTo>
                  <a:pt x="1787651" y="1193800"/>
                </a:lnTo>
                <a:lnTo>
                  <a:pt x="1799843" y="1143000"/>
                </a:lnTo>
                <a:lnTo>
                  <a:pt x="1810511" y="1104900"/>
                </a:lnTo>
                <a:lnTo>
                  <a:pt x="1818132" y="1054100"/>
                </a:lnTo>
                <a:lnTo>
                  <a:pt x="1824227" y="1016000"/>
                </a:lnTo>
                <a:lnTo>
                  <a:pt x="1828800" y="939800"/>
                </a:lnTo>
                <a:lnTo>
                  <a:pt x="1828800" y="901700"/>
                </a:lnTo>
                <a:lnTo>
                  <a:pt x="1824227" y="825500"/>
                </a:lnTo>
                <a:lnTo>
                  <a:pt x="1818132" y="787400"/>
                </a:lnTo>
                <a:lnTo>
                  <a:pt x="1810511" y="736600"/>
                </a:lnTo>
                <a:lnTo>
                  <a:pt x="1799843" y="698500"/>
                </a:lnTo>
                <a:lnTo>
                  <a:pt x="1787651" y="647700"/>
                </a:lnTo>
                <a:lnTo>
                  <a:pt x="1773935" y="609600"/>
                </a:lnTo>
                <a:lnTo>
                  <a:pt x="1740407" y="533400"/>
                </a:lnTo>
                <a:lnTo>
                  <a:pt x="1720595" y="495300"/>
                </a:lnTo>
                <a:lnTo>
                  <a:pt x="1674875" y="419100"/>
                </a:lnTo>
                <a:lnTo>
                  <a:pt x="1623059" y="342900"/>
                </a:lnTo>
                <a:lnTo>
                  <a:pt x="1565147" y="279400"/>
                </a:lnTo>
                <a:lnTo>
                  <a:pt x="1501139" y="228600"/>
                </a:lnTo>
                <a:lnTo>
                  <a:pt x="1431035" y="177800"/>
                </a:lnTo>
                <a:lnTo>
                  <a:pt x="1394459" y="152400"/>
                </a:lnTo>
                <a:lnTo>
                  <a:pt x="1356359" y="127000"/>
                </a:lnTo>
                <a:lnTo>
                  <a:pt x="1318259" y="114300"/>
                </a:lnTo>
                <a:lnTo>
                  <a:pt x="1278635" y="88900"/>
                </a:lnTo>
                <a:lnTo>
                  <a:pt x="1237487" y="76200"/>
                </a:lnTo>
                <a:lnTo>
                  <a:pt x="1109471" y="38100"/>
                </a:lnTo>
                <a:lnTo>
                  <a:pt x="1065275" y="25400"/>
                </a:lnTo>
                <a:lnTo>
                  <a:pt x="1158239" y="25400"/>
                </a:lnTo>
                <a:lnTo>
                  <a:pt x="1202435" y="38100"/>
                </a:lnTo>
                <a:lnTo>
                  <a:pt x="1287779" y="63500"/>
                </a:lnTo>
                <a:lnTo>
                  <a:pt x="1328927" y="88900"/>
                </a:lnTo>
                <a:lnTo>
                  <a:pt x="1368551" y="101600"/>
                </a:lnTo>
                <a:lnTo>
                  <a:pt x="1408175" y="127000"/>
                </a:lnTo>
                <a:lnTo>
                  <a:pt x="1481327" y="177800"/>
                </a:lnTo>
                <a:lnTo>
                  <a:pt x="1516379" y="203200"/>
                </a:lnTo>
                <a:lnTo>
                  <a:pt x="1549907" y="228600"/>
                </a:lnTo>
                <a:lnTo>
                  <a:pt x="1581911" y="266700"/>
                </a:lnTo>
                <a:lnTo>
                  <a:pt x="1612391" y="292100"/>
                </a:lnTo>
                <a:lnTo>
                  <a:pt x="1670303" y="368300"/>
                </a:lnTo>
                <a:lnTo>
                  <a:pt x="1696211" y="406400"/>
                </a:lnTo>
                <a:lnTo>
                  <a:pt x="1741932" y="482600"/>
                </a:lnTo>
                <a:lnTo>
                  <a:pt x="1781555" y="558800"/>
                </a:lnTo>
                <a:lnTo>
                  <a:pt x="1798319" y="596900"/>
                </a:lnTo>
                <a:lnTo>
                  <a:pt x="1812035" y="647700"/>
                </a:lnTo>
                <a:lnTo>
                  <a:pt x="1824227" y="685800"/>
                </a:lnTo>
                <a:lnTo>
                  <a:pt x="1834895" y="736600"/>
                </a:lnTo>
                <a:lnTo>
                  <a:pt x="1842516" y="774700"/>
                </a:lnTo>
                <a:lnTo>
                  <a:pt x="1851659" y="850900"/>
                </a:lnTo>
                <a:lnTo>
                  <a:pt x="1853184" y="876300"/>
                </a:lnTo>
                <a:lnTo>
                  <a:pt x="1853184" y="965200"/>
                </a:lnTo>
                <a:lnTo>
                  <a:pt x="1851659" y="990600"/>
                </a:lnTo>
                <a:lnTo>
                  <a:pt x="1848611" y="1016000"/>
                </a:lnTo>
                <a:lnTo>
                  <a:pt x="1844039" y="1066800"/>
                </a:lnTo>
                <a:lnTo>
                  <a:pt x="1834895" y="1104900"/>
                </a:lnTo>
                <a:lnTo>
                  <a:pt x="1824227" y="1155700"/>
                </a:lnTo>
                <a:lnTo>
                  <a:pt x="1812035" y="1193800"/>
                </a:lnTo>
                <a:lnTo>
                  <a:pt x="1798319" y="1244600"/>
                </a:lnTo>
                <a:lnTo>
                  <a:pt x="1781555" y="1282700"/>
                </a:lnTo>
                <a:lnTo>
                  <a:pt x="1763268" y="1320800"/>
                </a:lnTo>
                <a:lnTo>
                  <a:pt x="1720595" y="1397000"/>
                </a:lnTo>
                <a:lnTo>
                  <a:pt x="1696211" y="1435100"/>
                </a:lnTo>
                <a:lnTo>
                  <a:pt x="1670303" y="1473200"/>
                </a:lnTo>
                <a:lnTo>
                  <a:pt x="1642871" y="1511300"/>
                </a:lnTo>
                <a:lnTo>
                  <a:pt x="1613916" y="1549400"/>
                </a:lnTo>
                <a:lnTo>
                  <a:pt x="1583435" y="1574800"/>
                </a:lnTo>
                <a:lnTo>
                  <a:pt x="1549907" y="1612900"/>
                </a:lnTo>
                <a:lnTo>
                  <a:pt x="1516379" y="1638300"/>
                </a:lnTo>
                <a:lnTo>
                  <a:pt x="1446275" y="1689100"/>
                </a:lnTo>
                <a:lnTo>
                  <a:pt x="1408175" y="1714500"/>
                </a:lnTo>
                <a:lnTo>
                  <a:pt x="1328927" y="1752600"/>
                </a:lnTo>
                <a:lnTo>
                  <a:pt x="1287779" y="1778000"/>
                </a:lnTo>
                <a:lnTo>
                  <a:pt x="1202435" y="1803400"/>
                </a:lnTo>
                <a:lnTo>
                  <a:pt x="1158239" y="1816100"/>
                </a:lnTo>
                <a:close/>
              </a:path>
              <a:path w="1853565" h="1854200">
                <a:moveTo>
                  <a:pt x="22859" y="914400"/>
                </a:moveTo>
                <a:lnTo>
                  <a:pt x="4571" y="914400"/>
                </a:lnTo>
                <a:lnTo>
                  <a:pt x="16763" y="901700"/>
                </a:lnTo>
                <a:lnTo>
                  <a:pt x="22859" y="914400"/>
                </a:lnTo>
                <a:close/>
              </a:path>
              <a:path w="1853565" h="1854200">
                <a:moveTo>
                  <a:pt x="25907" y="927100"/>
                </a:moveTo>
                <a:lnTo>
                  <a:pt x="25145" y="927100"/>
                </a:lnTo>
                <a:lnTo>
                  <a:pt x="24383" y="914400"/>
                </a:lnTo>
                <a:lnTo>
                  <a:pt x="22859" y="914400"/>
                </a:lnTo>
                <a:lnTo>
                  <a:pt x="16763" y="901700"/>
                </a:lnTo>
                <a:lnTo>
                  <a:pt x="25907" y="901700"/>
                </a:lnTo>
                <a:lnTo>
                  <a:pt x="25907" y="927100"/>
                </a:lnTo>
                <a:close/>
              </a:path>
              <a:path w="1853565" h="1854200">
                <a:moveTo>
                  <a:pt x="1068323" y="1841500"/>
                </a:moveTo>
                <a:lnTo>
                  <a:pt x="786384" y="1841500"/>
                </a:lnTo>
                <a:lnTo>
                  <a:pt x="694943" y="1816100"/>
                </a:lnTo>
                <a:lnTo>
                  <a:pt x="652271" y="1803400"/>
                </a:lnTo>
                <a:lnTo>
                  <a:pt x="608075" y="1790700"/>
                </a:lnTo>
                <a:lnTo>
                  <a:pt x="566927" y="1778000"/>
                </a:lnTo>
                <a:lnTo>
                  <a:pt x="525779" y="1752600"/>
                </a:lnTo>
                <a:lnTo>
                  <a:pt x="484632" y="1739900"/>
                </a:lnTo>
                <a:lnTo>
                  <a:pt x="408432" y="1689100"/>
                </a:lnTo>
                <a:lnTo>
                  <a:pt x="371855" y="1663700"/>
                </a:lnTo>
                <a:lnTo>
                  <a:pt x="336803" y="1638300"/>
                </a:lnTo>
                <a:lnTo>
                  <a:pt x="303275" y="1612900"/>
                </a:lnTo>
                <a:lnTo>
                  <a:pt x="271271" y="1574800"/>
                </a:lnTo>
                <a:lnTo>
                  <a:pt x="240791" y="1549400"/>
                </a:lnTo>
                <a:lnTo>
                  <a:pt x="211835" y="1511300"/>
                </a:lnTo>
                <a:lnTo>
                  <a:pt x="184403" y="1473200"/>
                </a:lnTo>
                <a:lnTo>
                  <a:pt x="158495" y="1435100"/>
                </a:lnTo>
                <a:lnTo>
                  <a:pt x="134111" y="1397000"/>
                </a:lnTo>
                <a:lnTo>
                  <a:pt x="111251" y="1358900"/>
                </a:lnTo>
                <a:lnTo>
                  <a:pt x="91439" y="1320800"/>
                </a:lnTo>
                <a:lnTo>
                  <a:pt x="73151" y="1282700"/>
                </a:lnTo>
                <a:lnTo>
                  <a:pt x="56387" y="1244600"/>
                </a:lnTo>
                <a:lnTo>
                  <a:pt x="41147" y="1193800"/>
                </a:lnTo>
                <a:lnTo>
                  <a:pt x="28955" y="1155700"/>
                </a:lnTo>
                <a:lnTo>
                  <a:pt x="18287" y="1104900"/>
                </a:lnTo>
                <a:lnTo>
                  <a:pt x="10667" y="1066800"/>
                </a:lnTo>
                <a:lnTo>
                  <a:pt x="4571" y="1016000"/>
                </a:lnTo>
                <a:lnTo>
                  <a:pt x="0" y="939800"/>
                </a:lnTo>
                <a:lnTo>
                  <a:pt x="0" y="927100"/>
                </a:lnTo>
                <a:lnTo>
                  <a:pt x="24383" y="914400"/>
                </a:lnTo>
                <a:lnTo>
                  <a:pt x="25145" y="927100"/>
                </a:lnTo>
                <a:lnTo>
                  <a:pt x="3047" y="927100"/>
                </a:lnTo>
                <a:lnTo>
                  <a:pt x="7619" y="939800"/>
                </a:lnTo>
                <a:lnTo>
                  <a:pt x="25907" y="939800"/>
                </a:lnTo>
                <a:lnTo>
                  <a:pt x="25907" y="965200"/>
                </a:lnTo>
                <a:lnTo>
                  <a:pt x="27432" y="990600"/>
                </a:lnTo>
                <a:lnTo>
                  <a:pt x="35051" y="1054100"/>
                </a:lnTo>
                <a:lnTo>
                  <a:pt x="42671" y="1104900"/>
                </a:lnTo>
                <a:lnTo>
                  <a:pt x="53339" y="1143000"/>
                </a:lnTo>
                <a:lnTo>
                  <a:pt x="65532" y="1193800"/>
                </a:lnTo>
                <a:lnTo>
                  <a:pt x="79247" y="1231900"/>
                </a:lnTo>
                <a:lnTo>
                  <a:pt x="96011" y="1270000"/>
                </a:lnTo>
                <a:lnTo>
                  <a:pt x="114300" y="1308100"/>
                </a:lnTo>
                <a:lnTo>
                  <a:pt x="134111" y="1346200"/>
                </a:lnTo>
                <a:lnTo>
                  <a:pt x="155447" y="1384300"/>
                </a:lnTo>
                <a:lnTo>
                  <a:pt x="204216" y="1460500"/>
                </a:lnTo>
                <a:lnTo>
                  <a:pt x="231647" y="1498600"/>
                </a:lnTo>
                <a:lnTo>
                  <a:pt x="259079" y="1524000"/>
                </a:lnTo>
                <a:lnTo>
                  <a:pt x="289559" y="1562100"/>
                </a:lnTo>
                <a:lnTo>
                  <a:pt x="320039" y="1587500"/>
                </a:lnTo>
                <a:lnTo>
                  <a:pt x="387095" y="1638300"/>
                </a:lnTo>
                <a:lnTo>
                  <a:pt x="422147" y="1663700"/>
                </a:lnTo>
                <a:lnTo>
                  <a:pt x="458723" y="1689100"/>
                </a:lnTo>
                <a:lnTo>
                  <a:pt x="496823" y="1714500"/>
                </a:lnTo>
                <a:lnTo>
                  <a:pt x="536447" y="1739900"/>
                </a:lnTo>
                <a:lnTo>
                  <a:pt x="576071" y="1752600"/>
                </a:lnTo>
                <a:lnTo>
                  <a:pt x="658367" y="1778000"/>
                </a:lnTo>
                <a:lnTo>
                  <a:pt x="701039" y="1790700"/>
                </a:lnTo>
                <a:lnTo>
                  <a:pt x="789432" y="1816100"/>
                </a:lnTo>
                <a:lnTo>
                  <a:pt x="1158239" y="1816100"/>
                </a:lnTo>
                <a:lnTo>
                  <a:pt x="1068323" y="1841500"/>
                </a:lnTo>
                <a:close/>
              </a:path>
              <a:path w="1853565" h="1854200">
                <a:moveTo>
                  <a:pt x="15239" y="939800"/>
                </a:moveTo>
                <a:lnTo>
                  <a:pt x="7619" y="939800"/>
                </a:lnTo>
                <a:lnTo>
                  <a:pt x="3047" y="927100"/>
                </a:lnTo>
                <a:lnTo>
                  <a:pt x="21335" y="927100"/>
                </a:lnTo>
                <a:lnTo>
                  <a:pt x="15239" y="939800"/>
                </a:lnTo>
                <a:close/>
              </a:path>
              <a:path w="1853565" h="1854200">
                <a:moveTo>
                  <a:pt x="25907" y="939800"/>
                </a:moveTo>
                <a:lnTo>
                  <a:pt x="15239" y="939800"/>
                </a:lnTo>
                <a:lnTo>
                  <a:pt x="21335" y="927100"/>
                </a:lnTo>
                <a:lnTo>
                  <a:pt x="25145" y="927100"/>
                </a:lnTo>
                <a:lnTo>
                  <a:pt x="25907" y="939800"/>
                </a:lnTo>
                <a:close/>
              </a:path>
              <a:path w="1853565" h="1854200">
                <a:moveTo>
                  <a:pt x="926591" y="1854200"/>
                </a:moveTo>
                <a:lnTo>
                  <a:pt x="903732" y="1854200"/>
                </a:lnTo>
                <a:lnTo>
                  <a:pt x="854963" y="1841500"/>
                </a:lnTo>
                <a:lnTo>
                  <a:pt x="950975" y="1841500"/>
                </a:lnTo>
                <a:lnTo>
                  <a:pt x="926591" y="18542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991535" y="3598433"/>
            <a:ext cx="1334060" cy="715496"/>
          </a:xfrm>
          <a:custGeom>
            <a:avLst/>
            <a:gdLst/>
            <a:ahLst/>
            <a:cxnLst/>
            <a:rect l="l" t="t" r="r" b="b"/>
            <a:pathLst>
              <a:path w="1511935" h="810895">
                <a:moveTo>
                  <a:pt x="1442954" y="31757"/>
                </a:moveTo>
                <a:lnTo>
                  <a:pt x="1426464" y="1524"/>
                </a:lnTo>
                <a:lnTo>
                  <a:pt x="1511808" y="0"/>
                </a:lnTo>
                <a:lnTo>
                  <a:pt x="1493384" y="25908"/>
                </a:lnTo>
                <a:lnTo>
                  <a:pt x="1453896" y="25908"/>
                </a:lnTo>
                <a:lnTo>
                  <a:pt x="1442954" y="31757"/>
                </a:lnTo>
                <a:close/>
              </a:path>
              <a:path w="1511935" h="810895">
                <a:moveTo>
                  <a:pt x="1447204" y="39549"/>
                </a:moveTo>
                <a:lnTo>
                  <a:pt x="1442954" y="31757"/>
                </a:lnTo>
                <a:lnTo>
                  <a:pt x="1453896" y="25908"/>
                </a:lnTo>
                <a:lnTo>
                  <a:pt x="1458468" y="33528"/>
                </a:lnTo>
                <a:lnTo>
                  <a:pt x="1447204" y="39549"/>
                </a:lnTo>
                <a:close/>
              </a:path>
              <a:path w="1511935" h="810895">
                <a:moveTo>
                  <a:pt x="1463039" y="68580"/>
                </a:moveTo>
                <a:lnTo>
                  <a:pt x="1447204" y="39549"/>
                </a:lnTo>
                <a:lnTo>
                  <a:pt x="1458468" y="33528"/>
                </a:lnTo>
                <a:lnTo>
                  <a:pt x="1453896" y="25908"/>
                </a:lnTo>
                <a:lnTo>
                  <a:pt x="1493384" y="25908"/>
                </a:lnTo>
                <a:lnTo>
                  <a:pt x="1463039" y="68580"/>
                </a:lnTo>
                <a:close/>
              </a:path>
              <a:path w="1511935" h="810895">
                <a:moveTo>
                  <a:pt x="4572" y="810768"/>
                </a:moveTo>
                <a:lnTo>
                  <a:pt x="0" y="803148"/>
                </a:lnTo>
                <a:lnTo>
                  <a:pt x="1442954" y="31757"/>
                </a:lnTo>
                <a:lnTo>
                  <a:pt x="1447204" y="39549"/>
                </a:lnTo>
                <a:lnTo>
                  <a:pt x="4572" y="810768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72879" y="3532544"/>
            <a:ext cx="1203512" cy="204507"/>
          </a:xfrm>
          <a:custGeom>
            <a:avLst/>
            <a:gdLst/>
            <a:ahLst/>
            <a:cxnLst/>
            <a:rect l="l" t="t" r="r" b="b"/>
            <a:pathLst>
              <a:path w="1363979" h="231775">
                <a:moveTo>
                  <a:pt x="70104" y="76200"/>
                </a:moveTo>
                <a:lnTo>
                  <a:pt x="0" y="27431"/>
                </a:lnTo>
                <a:lnTo>
                  <a:pt x="80771" y="0"/>
                </a:lnTo>
                <a:lnTo>
                  <a:pt x="76504" y="30479"/>
                </a:lnTo>
                <a:lnTo>
                  <a:pt x="64008" y="30479"/>
                </a:lnTo>
                <a:lnTo>
                  <a:pt x="62483" y="41148"/>
                </a:lnTo>
                <a:lnTo>
                  <a:pt x="74759" y="42944"/>
                </a:lnTo>
                <a:lnTo>
                  <a:pt x="70104" y="76200"/>
                </a:lnTo>
                <a:close/>
              </a:path>
              <a:path w="1363979" h="231775">
                <a:moveTo>
                  <a:pt x="74759" y="42944"/>
                </a:moveTo>
                <a:lnTo>
                  <a:pt x="62483" y="41148"/>
                </a:lnTo>
                <a:lnTo>
                  <a:pt x="64008" y="30479"/>
                </a:lnTo>
                <a:lnTo>
                  <a:pt x="76251" y="32288"/>
                </a:lnTo>
                <a:lnTo>
                  <a:pt x="74759" y="42944"/>
                </a:lnTo>
                <a:close/>
              </a:path>
              <a:path w="1363979" h="231775">
                <a:moveTo>
                  <a:pt x="76251" y="32288"/>
                </a:moveTo>
                <a:lnTo>
                  <a:pt x="64008" y="30479"/>
                </a:lnTo>
                <a:lnTo>
                  <a:pt x="76504" y="30479"/>
                </a:lnTo>
                <a:lnTo>
                  <a:pt x="76251" y="32288"/>
                </a:lnTo>
                <a:close/>
              </a:path>
              <a:path w="1363979" h="231775">
                <a:moveTo>
                  <a:pt x="1363980" y="231648"/>
                </a:moveTo>
                <a:lnTo>
                  <a:pt x="74759" y="42944"/>
                </a:lnTo>
                <a:lnTo>
                  <a:pt x="76251" y="32288"/>
                </a:lnTo>
                <a:lnTo>
                  <a:pt x="1363980" y="222504"/>
                </a:lnTo>
                <a:lnTo>
                  <a:pt x="1363980" y="231648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580096" y="2158252"/>
            <a:ext cx="1065119" cy="486896"/>
          </a:xfrm>
          <a:custGeom>
            <a:avLst/>
            <a:gdLst/>
            <a:ahLst/>
            <a:cxnLst/>
            <a:rect l="l" t="t" r="r" b="b"/>
            <a:pathLst>
              <a:path w="1207134" h="551814">
                <a:moveTo>
                  <a:pt x="72234" y="522191"/>
                </a:moveTo>
                <a:lnTo>
                  <a:pt x="68090" y="512868"/>
                </a:lnTo>
                <a:lnTo>
                  <a:pt x="1202436" y="0"/>
                </a:lnTo>
                <a:lnTo>
                  <a:pt x="1207008" y="7620"/>
                </a:lnTo>
                <a:lnTo>
                  <a:pt x="72234" y="522191"/>
                </a:lnTo>
                <a:close/>
              </a:path>
              <a:path w="1207134" h="551814">
                <a:moveTo>
                  <a:pt x="85343" y="551687"/>
                </a:moveTo>
                <a:lnTo>
                  <a:pt x="0" y="548639"/>
                </a:lnTo>
                <a:lnTo>
                  <a:pt x="54863" y="483108"/>
                </a:lnTo>
                <a:lnTo>
                  <a:pt x="68090" y="512868"/>
                </a:lnTo>
                <a:lnTo>
                  <a:pt x="56387" y="518160"/>
                </a:lnTo>
                <a:lnTo>
                  <a:pt x="60960" y="527304"/>
                </a:lnTo>
                <a:lnTo>
                  <a:pt x="74506" y="527304"/>
                </a:lnTo>
                <a:lnTo>
                  <a:pt x="85343" y="551687"/>
                </a:lnTo>
                <a:close/>
              </a:path>
              <a:path w="1207134" h="551814">
                <a:moveTo>
                  <a:pt x="60960" y="527304"/>
                </a:moveTo>
                <a:lnTo>
                  <a:pt x="56387" y="518160"/>
                </a:lnTo>
                <a:lnTo>
                  <a:pt x="68090" y="512868"/>
                </a:lnTo>
                <a:lnTo>
                  <a:pt x="72234" y="522191"/>
                </a:lnTo>
                <a:lnTo>
                  <a:pt x="60960" y="527304"/>
                </a:lnTo>
                <a:close/>
              </a:path>
              <a:path w="1207134" h="551814">
                <a:moveTo>
                  <a:pt x="74506" y="527304"/>
                </a:moveTo>
                <a:lnTo>
                  <a:pt x="60960" y="527304"/>
                </a:lnTo>
                <a:lnTo>
                  <a:pt x="72234" y="522191"/>
                </a:lnTo>
                <a:lnTo>
                  <a:pt x="74506" y="527304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823435" y="5413368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234470" y="5192753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164995" y="5192753"/>
            <a:ext cx="187699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70601">
              <a:lnSpc>
                <a:spcPts val="1791"/>
              </a:lnSpc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  <a:p>
            <a:pPr marL="11206">
              <a:lnSpc>
                <a:spcPts val="1791"/>
              </a:lnSpc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-</a:t>
            </a: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588595" y="5547806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6571614" y="5461726"/>
            <a:ext cx="18769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-</a:t>
            </a: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077894" y="5192753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907757" y="5471181"/>
            <a:ext cx="18769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-</a:t>
            </a: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378435" y="5461726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5493160" y="4587637"/>
            <a:ext cx="18769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cs typeface="Calibri"/>
              </a:rPr>
              <a:t>-</a:t>
            </a:r>
            <a:r>
              <a:rPr sz="1588" dirty="0">
                <a:solidFill>
                  <a:prstClr val="black"/>
                </a:solidFill>
                <a:cs typeface="Calibri"/>
              </a:rPr>
              <a:t>4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092408" y="4856610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697523" y="4867346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5949404" y="4918521"/>
            <a:ext cx="425824" cy="811539"/>
          </a:xfrm>
          <a:prstGeom prst="rect">
            <a:avLst/>
          </a:prstGeom>
        </p:spPr>
        <p:txBody>
          <a:bodyPr vert="horz" wrap="square" lIns="0" tIns="26894" rIns="0" bIns="0" rtlCol="0">
            <a:spAutoFit/>
          </a:bodyPr>
          <a:lstStyle/>
          <a:p>
            <a:pPr marL="229733">
              <a:spcBef>
                <a:spcPts val="212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  <a:p>
            <a:pPr marL="229733">
              <a:spcBef>
                <a:spcPts val="12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  <a:p>
            <a:pPr marL="33619">
              <a:spcBef>
                <a:spcPts val="287"/>
              </a:spcBef>
            </a:pPr>
            <a:r>
              <a:rPr sz="2382" baseline="-18518" dirty="0">
                <a:solidFill>
                  <a:prstClr val="black"/>
                </a:solidFill>
                <a:cs typeface="Calibri"/>
              </a:rPr>
              <a:t>1</a:t>
            </a:r>
            <a:r>
              <a:rPr sz="2382" spc="443" baseline="-18518" dirty="0">
                <a:solidFill>
                  <a:prstClr val="black"/>
                </a:solidFill>
                <a:cs typeface="Calibri"/>
              </a:rPr>
              <a:t> </a:t>
            </a:r>
            <a:r>
              <a:rPr sz="1588" dirty="0">
                <a:solidFill>
                  <a:prstClr val="black"/>
                </a:solidFill>
                <a:cs typeface="Calibri"/>
              </a:rPr>
              <a:t>-1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638783" y="4789342"/>
            <a:ext cx="124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cs typeface="Calibri"/>
              </a:rPr>
              <a:t>1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62000" y="5490432"/>
            <a:ext cx="3505200" cy="757968"/>
          </a:xfrm>
          <a:custGeom>
            <a:avLst/>
            <a:gdLst/>
            <a:ahLst/>
            <a:cxnLst/>
            <a:rect l="l" t="t" r="r" b="b"/>
            <a:pathLst>
              <a:path w="3670300" h="646429">
                <a:moveTo>
                  <a:pt x="0" y="0"/>
                </a:moveTo>
                <a:lnTo>
                  <a:pt x="3669792" y="0"/>
                </a:lnTo>
                <a:lnTo>
                  <a:pt x="3669792" y="646176"/>
                </a:lnTo>
                <a:lnTo>
                  <a:pt x="0" y="646176"/>
                </a:lnTo>
                <a:lnTo>
                  <a:pt x="0" y="0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762000" y="5486400"/>
            <a:ext cx="3505199" cy="762000"/>
          </a:xfrm>
          <a:custGeom>
            <a:avLst/>
            <a:gdLst/>
            <a:ahLst/>
            <a:cxnLst/>
            <a:rect l="l" t="t" r="r" b="b"/>
            <a:pathLst>
              <a:path w="3674745" h="650875">
                <a:moveTo>
                  <a:pt x="0" y="9143"/>
                </a:moveTo>
                <a:lnTo>
                  <a:pt x="0" y="0"/>
                </a:lnTo>
                <a:lnTo>
                  <a:pt x="3672839" y="0"/>
                </a:lnTo>
                <a:lnTo>
                  <a:pt x="3674363" y="1523"/>
                </a:lnTo>
                <a:lnTo>
                  <a:pt x="3674363" y="4571"/>
                </a:lnTo>
                <a:lnTo>
                  <a:pt x="6095" y="4571"/>
                </a:lnTo>
                <a:lnTo>
                  <a:pt x="0" y="9143"/>
                </a:lnTo>
                <a:close/>
              </a:path>
              <a:path w="3674745" h="650875">
                <a:moveTo>
                  <a:pt x="6095" y="650747"/>
                </a:moveTo>
                <a:lnTo>
                  <a:pt x="0" y="646176"/>
                </a:lnTo>
                <a:lnTo>
                  <a:pt x="0" y="9143"/>
                </a:lnTo>
                <a:lnTo>
                  <a:pt x="6095" y="4571"/>
                </a:lnTo>
                <a:lnTo>
                  <a:pt x="6095" y="650747"/>
                </a:lnTo>
                <a:close/>
              </a:path>
              <a:path w="3674745" h="650875">
                <a:moveTo>
                  <a:pt x="3665220" y="9143"/>
                </a:moveTo>
                <a:lnTo>
                  <a:pt x="6095" y="9143"/>
                </a:lnTo>
                <a:lnTo>
                  <a:pt x="6095" y="4571"/>
                </a:lnTo>
                <a:lnTo>
                  <a:pt x="3665220" y="4571"/>
                </a:lnTo>
                <a:lnTo>
                  <a:pt x="3665220" y="9143"/>
                </a:lnTo>
                <a:close/>
              </a:path>
              <a:path w="3674745" h="650875">
                <a:moveTo>
                  <a:pt x="3665220" y="650747"/>
                </a:moveTo>
                <a:lnTo>
                  <a:pt x="3665220" y="4571"/>
                </a:lnTo>
                <a:lnTo>
                  <a:pt x="3669792" y="9143"/>
                </a:lnTo>
                <a:lnTo>
                  <a:pt x="3674363" y="9143"/>
                </a:lnTo>
                <a:lnTo>
                  <a:pt x="3674363" y="646175"/>
                </a:lnTo>
                <a:lnTo>
                  <a:pt x="3669792" y="646176"/>
                </a:lnTo>
                <a:lnTo>
                  <a:pt x="3665220" y="650747"/>
                </a:lnTo>
                <a:close/>
              </a:path>
              <a:path w="3674745" h="650875">
                <a:moveTo>
                  <a:pt x="3674363" y="9143"/>
                </a:moveTo>
                <a:lnTo>
                  <a:pt x="3669792" y="9143"/>
                </a:lnTo>
                <a:lnTo>
                  <a:pt x="3665220" y="4571"/>
                </a:lnTo>
                <a:lnTo>
                  <a:pt x="3674363" y="4571"/>
                </a:lnTo>
                <a:lnTo>
                  <a:pt x="3674363" y="9143"/>
                </a:lnTo>
                <a:close/>
              </a:path>
              <a:path w="3674745" h="650875">
                <a:moveTo>
                  <a:pt x="3665220" y="650747"/>
                </a:moveTo>
                <a:lnTo>
                  <a:pt x="6095" y="650747"/>
                </a:lnTo>
                <a:lnTo>
                  <a:pt x="6095" y="646175"/>
                </a:lnTo>
                <a:lnTo>
                  <a:pt x="3665220" y="646175"/>
                </a:lnTo>
                <a:lnTo>
                  <a:pt x="3665220" y="650747"/>
                </a:lnTo>
                <a:close/>
              </a:path>
              <a:path w="3674745" h="650875">
                <a:moveTo>
                  <a:pt x="3674363" y="650747"/>
                </a:moveTo>
                <a:lnTo>
                  <a:pt x="3665220" y="650747"/>
                </a:lnTo>
                <a:lnTo>
                  <a:pt x="3669792" y="646175"/>
                </a:lnTo>
                <a:lnTo>
                  <a:pt x="3674363" y="646175"/>
                </a:lnTo>
                <a:lnTo>
                  <a:pt x="3674363" y="650747"/>
                </a:lnTo>
                <a:close/>
              </a:path>
              <a:path w="3674745" h="650875">
                <a:moveTo>
                  <a:pt x="3674363" y="650748"/>
                </a:moveTo>
                <a:lnTo>
                  <a:pt x="0" y="650748"/>
                </a:lnTo>
                <a:lnTo>
                  <a:pt x="0" y="646176"/>
                </a:lnTo>
                <a:lnTo>
                  <a:pt x="6095" y="650747"/>
                </a:lnTo>
                <a:lnTo>
                  <a:pt x="3674363" y="650747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762000" y="5506099"/>
            <a:ext cx="3238500" cy="2883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80126">
              <a:spcBef>
                <a:spcPts val="88"/>
              </a:spcBef>
            </a:pP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Assuming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simple</a:t>
            </a:r>
            <a:r>
              <a:rPr spc="-13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9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perceptrons: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2053366" y="5813162"/>
            <a:ext cx="127747" cy="184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2290035" y="5868293"/>
            <a:ext cx="140773" cy="95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2496027" y="5866950"/>
            <a:ext cx="101441" cy="968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2776567" y="5841400"/>
            <a:ext cx="14007" cy="56590"/>
          </a:xfrm>
          <a:custGeom>
            <a:avLst/>
            <a:gdLst/>
            <a:ahLst/>
            <a:cxnLst/>
            <a:rect l="l" t="t" r="r" b="b"/>
            <a:pathLst>
              <a:path w="15875" h="64134">
                <a:moveTo>
                  <a:pt x="15811" y="64008"/>
                </a:moveTo>
                <a:lnTo>
                  <a:pt x="0" y="64008"/>
                </a:lnTo>
                <a:lnTo>
                  <a:pt x="0" y="0"/>
                </a:lnTo>
                <a:lnTo>
                  <a:pt x="15811" y="0"/>
                </a:lnTo>
                <a:lnTo>
                  <a:pt x="15811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2722862" y="5904601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4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2776567" y="5911324"/>
            <a:ext cx="14007" cy="56590"/>
          </a:xfrm>
          <a:custGeom>
            <a:avLst/>
            <a:gdLst/>
            <a:ahLst/>
            <a:cxnLst/>
            <a:rect l="l" t="t" r="r" b="b"/>
            <a:pathLst>
              <a:path w="15875" h="64134">
                <a:moveTo>
                  <a:pt x="15811" y="64008"/>
                </a:moveTo>
                <a:lnTo>
                  <a:pt x="0" y="64008"/>
                </a:lnTo>
                <a:lnTo>
                  <a:pt x="0" y="0"/>
                </a:lnTo>
                <a:lnTo>
                  <a:pt x="15811" y="0"/>
                </a:lnTo>
                <a:lnTo>
                  <a:pt x="15811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2912213" y="5821231"/>
            <a:ext cx="89338" cy="1425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142410" y="5836191"/>
            <a:ext cx="121780" cy="1369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347024" y="5826609"/>
            <a:ext cx="131730" cy="16270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533467" y="5821231"/>
            <a:ext cx="336176" cy="142875"/>
          </a:xfrm>
          <a:custGeom>
            <a:avLst/>
            <a:gdLst/>
            <a:ahLst/>
            <a:cxnLst/>
            <a:rect l="l" t="t" r="r" b="b"/>
            <a:pathLst>
              <a:path w="381000" h="161925">
                <a:moveTo>
                  <a:pt x="33908" y="161543"/>
                </a:moveTo>
                <a:lnTo>
                  <a:pt x="2214" y="140112"/>
                </a:lnTo>
                <a:lnTo>
                  <a:pt x="0" y="124396"/>
                </a:lnTo>
                <a:lnTo>
                  <a:pt x="267" y="118428"/>
                </a:lnTo>
                <a:lnTo>
                  <a:pt x="13247" y="80186"/>
                </a:lnTo>
                <a:lnTo>
                  <a:pt x="44358" y="55244"/>
                </a:lnTo>
                <a:lnTo>
                  <a:pt x="64008" y="51816"/>
                </a:lnTo>
                <a:lnTo>
                  <a:pt x="73056" y="51910"/>
                </a:lnTo>
                <a:lnTo>
                  <a:pt x="79819" y="53720"/>
                </a:lnTo>
                <a:lnTo>
                  <a:pt x="88868" y="60864"/>
                </a:lnTo>
                <a:lnTo>
                  <a:pt x="60007" y="60959"/>
                </a:lnTo>
                <a:lnTo>
                  <a:pt x="52577" y="61054"/>
                </a:lnTo>
                <a:lnTo>
                  <a:pt x="25433" y="93215"/>
                </a:lnTo>
                <a:lnTo>
                  <a:pt x="22288" y="102107"/>
                </a:lnTo>
                <a:lnTo>
                  <a:pt x="73016" y="102107"/>
                </a:lnTo>
                <a:lnTo>
                  <a:pt x="63299" y="106121"/>
                </a:lnTo>
                <a:lnTo>
                  <a:pt x="51173" y="109025"/>
                </a:lnTo>
                <a:lnTo>
                  <a:pt x="36867" y="110732"/>
                </a:lnTo>
                <a:lnTo>
                  <a:pt x="20383" y="111251"/>
                </a:lnTo>
                <a:lnTo>
                  <a:pt x="19526" y="115823"/>
                </a:lnTo>
                <a:lnTo>
                  <a:pt x="19050" y="120586"/>
                </a:lnTo>
                <a:lnTo>
                  <a:pt x="19050" y="133540"/>
                </a:lnTo>
                <a:lnTo>
                  <a:pt x="20574" y="139255"/>
                </a:lnTo>
                <a:lnTo>
                  <a:pt x="23621" y="142684"/>
                </a:lnTo>
                <a:lnTo>
                  <a:pt x="26669" y="146208"/>
                </a:lnTo>
                <a:lnTo>
                  <a:pt x="31718" y="147922"/>
                </a:lnTo>
                <a:lnTo>
                  <a:pt x="70570" y="147922"/>
                </a:lnTo>
                <a:lnTo>
                  <a:pt x="65354" y="151981"/>
                </a:lnTo>
                <a:lnTo>
                  <a:pt x="59816" y="155448"/>
                </a:lnTo>
                <a:lnTo>
                  <a:pt x="54027" y="158168"/>
                </a:lnTo>
                <a:lnTo>
                  <a:pt x="47791" y="160067"/>
                </a:lnTo>
                <a:lnTo>
                  <a:pt x="41091" y="161180"/>
                </a:lnTo>
                <a:lnTo>
                  <a:pt x="33908" y="161543"/>
                </a:lnTo>
                <a:close/>
              </a:path>
              <a:path w="381000" h="161925">
                <a:moveTo>
                  <a:pt x="73016" y="102107"/>
                </a:moveTo>
                <a:lnTo>
                  <a:pt x="22288" y="102107"/>
                </a:lnTo>
                <a:lnTo>
                  <a:pt x="29877" y="101945"/>
                </a:lnTo>
                <a:lnTo>
                  <a:pt x="36921" y="101453"/>
                </a:lnTo>
                <a:lnTo>
                  <a:pt x="66675" y="90963"/>
                </a:lnTo>
                <a:lnTo>
                  <a:pt x="70675" y="87153"/>
                </a:lnTo>
                <a:lnTo>
                  <a:pt x="72675" y="81819"/>
                </a:lnTo>
                <a:lnTo>
                  <a:pt x="72675" y="70770"/>
                </a:lnTo>
                <a:lnTo>
                  <a:pt x="60007" y="60959"/>
                </a:lnTo>
                <a:lnTo>
                  <a:pt x="88905" y="60959"/>
                </a:lnTo>
                <a:lnTo>
                  <a:pt x="91058" y="66484"/>
                </a:lnTo>
                <a:lnTo>
                  <a:pt x="90987" y="74580"/>
                </a:lnTo>
                <a:lnTo>
                  <a:pt x="89950" y="82831"/>
                </a:lnTo>
                <a:lnTo>
                  <a:pt x="86617" y="90439"/>
                </a:lnTo>
                <a:lnTo>
                  <a:pt x="81053" y="96833"/>
                </a:lnTo>
                <a:lnTo>
                  <a:pt x="73247" y="102012"/>
                </a:lnTo>
                <a:lnTo>
                  <a:pt x="73016" y="102107"/>
                </a:lnTo>
                <a:close/>
              </a:path>
              <a:path w="381000" h="161925">
                <a:moveTo>
                  <a:pt x="70570" y="147922"/>
                </a:moveTo>
                <a:lnTo>
                  <a:pt x="45434" y="147922"/>
                </a:lnTo>
                <a:lnTo>
                  <a:pt x="51720" y="146494"/>
                </a:lnTo>
                <a:lnTo>
                  <a:pt x="57245" y="143446"/>
                </a:lnTo>
                <a:lnTo>
                  <a:pt x="62769" y="140493"/>
                </a:lnTo>
                <a:lnTo>
                  <a:pt x="68675" y="135826"/>
                </a:lnTo>
                <a:lnTo>
                  <a:pt x="74771" y="129539"/>
                </a:lnTo>
                <a:lnTo>
                  <a:pt x="81629" y="136778"/>
                </a:lnTo>
                <a:lnTo>
                  <a:pt x="76221" y="142684"/>
                </a:lnTo>
                <a:lnTo>
                  <a:pt x="70830" y="147720"/>
                </a:lnTo>
                <a:lnTo>
                  <a:pt x="70570" y="147922"/>
                </a:lnTo>
                <a:close/>
              </a:path>
              <a:path w="381000" h="161925">
                <a:moveTo>
                  <a:pt x="45434" y="147922"/>
                </a:moveTo>
                <a:lnTo>
                  <a:pt x="31718" y="147922"/>
                </a:lnTo>
                <a:lnTo>
                  <a:pt x="38576" y="147827"/>
                </a:lnTo>
                <a:lnTo>
                  <a:pt x="45434" y="147922"/>
                </a:lnTo>
                <a:close/>
              </a:path>
              <a:path w="381000" h="161925">
                <a:moveTo>
                  <a:pt x="138112" y="161543"/>
                </a:moveTo>
                <a:lnTo>
                  <a:pt x="127634" y="161543"/>
                </a:lnTo>
                <a:lnTo>
                  <a:pt x="123729" y="159924"/>
                </a:lnTo>
                <a:lnTo>
                  <a:pt x="117919" y="152971"/>
                </a:lnTo>
                <a:lnTo>
                  <a:pt x="116522" y="148780"/>
                </a:lnTo>
                <a:lnTo>
                  <a:pt x="116493" y="137254"/>
                </a:lnTo>
                <a:lnTo>
                  <a:pt x="117443" y="130778"/>
                </a:lnTo>
                <a:lnTo>
                  <a:pt x="119538" y="121253"/>
                </a:lnTo>
                <a:lnTo>
                  <a:pt x="139541" y="32194"/>
                </a:lnTo>
                <a:lnTo>
                  <a:pt x="140493" y="28384"/>
                </a:lnTo>
                <a:lnTo>
                  <a:pt x="141065" y="25240"/>
                </a:lnTo>
                <a:lnTo>
                  <a:pt x="141827" y="20573"/>
                </a:lnTo>
                <a:lnTo>
                  <a:pt x="142017" y="18383"/>
                </a:lnTo>
                <a:lnTo>
                  <a:pt x="142017" y="14192"/>
                </a:lnTo>
                <a:lnTo>
                  <a:pt x="141636" y="12477"/>
                </a:lnTo>
                <a:lnTo>
                  <a:pt x="140779" y="11334"/>
                </a:lnTo>
                <a:lnTo>
                  <a:pt x="140017" y="10191"/>
                </a:lnTo>
                <a:lnTo>
                  <a:pt x="129063" y="7619"/>
                </a:lnTo>
                <a:lnTo>
                  <a:pt x="130397" y="1523"/>
                </a:lnTo>
                <a:lnTo>
                  <a:pt x="158495" y="0"/>
                </a:lnTo>
                <a:lnTo>
                  <a:pt x="165068" y="0"/>
                </a:lnTo>
                <a:lnTo>
                  <a:pt x="137636" y="124205"/>
                </a:lnTo>
                <a:lnTo>
                  <a:pt x="136016" y="131730"/>
                </a:lnTo>
                <a:lnTo>
                  <a:pt x="135159" y="137254"/>
                </a:lnTo>
                <a:lnTo>
                  <a:pt x="135159" y="143922"/>
                </a:lnTo>
                <a:lnTo>
                  <a:pt x="135731" y="146113"/>
                </a:lnTo>
                <a:lnTo>
                  <a:pt x="137636" y="148780"/>
                </a:lnTo>
                <a:lnTo>
                  <a:pt x="139160" y="149447"/>
                </a:lnTo>
                <a:lnTo>
                  <a:pt x="158300" y="149447"/>
                </a:lnTo>
                <a:lnTo>
                  <a:pt x="152304" y="154781"/>
                </a:lnTo>
                <a:lnTo>
                  <a:pt x="147732" y="157447"/>
                </a:lnTo>
                <a:lnTo>
                  <a:pt x="143160" y="160210"/>
                </a:lnTo>
                <a:lnTo>
                  <a:pt x="138112" y="161543"/>
                </a:lnTo>
                <a:close/>
              </a:path>
              <a:path w="381000" h="161925">
                <a:moveTo>
                  <a:pt x="158300" y="149447"/>
                </a:moveTo>
                <a:lnTo>
                  <a:pt x="143541" y="149447"/>
                </a:lnTo>
                <a:lnTo>
                  <a:pt x="145923" y="148494"/>
                </a:lnTo>
                <a:lnTo>
                  <a:pt x="148399" y="146589"/>
                </a:lnTo>
                <a:lnTo>
                  <a:pt x="150875" y="144779"/>
                </a:lnTo>
                <a:lnTo>
                  <a:pt x="154495" y="141160"/>
                </a:lnTo>
                <a:lnTo>
                  <a:pt x="159067" y="135635"/>
                </a:lnTo>
                <a:lnTo>
                  <a:pt x="165449" y="141922"/>
                </a:lnTo>
                <a:lnTo>
                  <a:pt x="158300" y="149447"/>
                </a:lnTo>
                <a:close/>
              </a:path>
              <a:path w="381000" h="161925">
                <a:moveTo>
                  <a:pt x="143541" y="149447"/>
                </a:moveTo>
                <a:lnTo>
                  <a:pt x="139160" y="149447"/>
                </a:lnTo>
                <a:lnTo>
                  <a:pt x="141255" y="149351"/>
                </a:lnTo>
                <a:lnTo>
                  <a:pt x="143541" y="149447"/>
                </a:lnTo>
                <a:close/>
              </a:path>
              <a:path w="381000" h="161925">
                <a:moveTo>
                  <a:pt x="247935" y="152495"/>
                </a:moveTo>
                <a:lnTo>
                  <a:pt x="223170" y="152495"/>
                </a:lnTo>
                <a:lnTo>
                  <a:pt x="228695" y="150971"/>
                </a:lnTo>
                <a:lnTo>
                  <a:pt x="232820" y="147732"/>
                </a:lnTo>
                <a:lnTo>
                  <a:pt x="236696" y="144779"/>
                </a:lnTo>
                <a:lnTo>
                  <a:pt x="238601" y="140398"/>
                </a:lnTo>
                <a:lnTo>
                  <a:pt x="238551" y="131064"/>
                </a:lnTo>
                <a:lnTo>
                  <a:pt x="213645" y="107632"/>
                </a:lnTo>
                <a:lnTo>
                  <a:pt x="209073" y="104488"/>
                </a:lnTo>
                <a:lnTo>
                  <a:pt x="205835" y="101631"/>
                </a:lnTo>
                <a:lnTo>
                  <a:pt x="202596" y="98869"/>
                </a:lnTo>
                <a:lnTo>
                  <a:pt x="200215" y="95821"/>
                </a:lnTo>
                <a:lnTo>
                  <a:pt x="198596" y="92487"/>
                </a:lnTo>
                <a:lnTo>
                  <a:pt x="196976" y="89249"/>
                </a:lnTo>
                <a:lnTo>
                  <a:pt x="196119" y="85343"/>
                </a:lnTo>
                <a:lnTo>
                  <a:pt x="196119" y="75247"/>
                </a:lnTo>
                <a:lnTo>
                  <a:pt x="197739" y="70103"/>
                </a:lnTo>
                <a:lnTo>
                  <a:pt x="234981" y="51816"/>
                </a:lnTo>
                <a:lnTo>
                  <a:pt x="241934" y="51910"/>
                </a:lnTo>
                <a:lnTo>
                  <a:pt x="270891" y="57340"/>
                </a:lnTo>
                <a:lnTo>
                  <a:pt x="270111" y="60959"/>
                </a:lnTo>
                <a:lnTo>
                  <a:pt x="233552" y="60959"/>
                </a:lnTo>
                <a:lnTo>
                  <a:pt x="227742" y="61054"/>
                </a:lnTo>
                <a:lnTo>
                  <a:pt x="222980" y="62579"/>
                </a:lnTo>
                <a:lnTo>
                  <a:pt x="219248" y="65626"/>
                </a:lnTo>
                <a:lnTo>
                  <a:pt x="215741" y="68579"/>
                </a:lnTo>
                <a:lnTo>
                  <a:pt x="213836" y="72389"/>
                </a:lnTo>
                <a:lnTo>
                  <a:pt x="213836" y="79819"/>
                </a:lnTo>
                <a:lnTo>
                  <a:pt x="214312" y="82200"/>
                </a:lnTo>
                <a:lnTo>
                  <a:pt x="215265" y="84200"/>
                </a:lnTo>
                <a:lnTo>
                  <a:pt x="216217" y="86296"/>
                </a:lnTo>
                <a:lnTo>
                  <a:pt x="218027" y="88487"/>
                </a:lnTo>
                <a:lnTo>
                  <a:pt x="220884" y="90868"/>
                </a:lnTo>
                <a:lnTo>
                  <a:pt x="223742" y="93344"/>
                </a:lnTo>
                <a:lnTo>
                  <a:pt x="228123" y="96202"/>
                </a:lnTo>
                <a:lnTo>
                  <a:pt x="234029" y="99631"/>
                </a:lnTo>
                <a:lnTo>
                  <a:pt x="238791" y="102489"/>
                </a:lnTo>
                <a:lnTo>
                  <a:pt x="256698" y="137445"/>
                </a:lnTo>
                <a:lnTo>
                  <a:pt x="254984" y="143065"/>
                </a:lnTo>
                <a:lnTo>
                  <a:pt x="251389" y="147827"/>
                </a:lnTo>
                <a:lnTo>
                  <a:pt x="247935" y="152495"/>
                </a:lnTo>
                <a:close/>
              </a:path>
              <a:path w="381000" h="161925">
                <a:moveTo>
                  <a:pt x="265842" y="80771"/>
                </a:moveTo>
                <a:lnTo>
                  <a:pt x="256793" y="80771"/>
                </a:lnTo>
                <a:lnTo>
                  <a:pt x="256032" y="74390"/>
                </a:lnTo>
                <a:lnTo>
                  <a:pt x="253841" y="69532"/>
                </a:lnTo>
                <a:lnTo>
                  <a:pt x="249712" y="65532"/>
                </a:lnTo>
                <a:lnTo>
                  <a:pt x="246792" y="62769"/>
                </a:lnTo>
                <a:lnTo>
                  <a:pt x="241173" y="61054"/>
                </a:lnTo>
                <a:lnTo>
                  <a:pt x="233552" y="60959"/>
                </a:lnTo>
                <a:lnTo>
                  <a:pt x="270111" y="60959"/>
                </a:lnTo>
                <a:lnTo>
                  <a:pt x="265842" y="80771"/>
                </a:lnTo>
                <a:close/>
              </a:path>
              <a:path w="381000" h="161925">
                <a:moveTo>
                  <a:pt x="224123" y="161543"/>
                </a:moveTo>
                <a:lnTo>
                  <a:pt x="210216" y="161543"/>
                </a:lnTo>
                <a:lnTo>
                  <a:pt x="204120" y="161162"/>
                </a:lnTo>
                <a:lnTo>
                  <a:pt x="198119" y="160210"/>
                </a:lnTo>
                <a:lnTo>
                  <a:pt x="192214" y="159353"/>
                </a:lnTo>
                <a:lnTo>
                  <a:pt x="185546" y="157733"/>
                </a:lnTo>
                <a:lnTo>
                  <a:pt x="178212" y="155448"/>
                </a:lnTo>
                <a:lnTo>
                  <a:pt x="183546" y="131064"/>
                </a:lnTo>
                <a:lnTo>
                  <a:pt x="192309" y="131064"/>
                </a:lnTo>
                <a:lnTo>
                  <a:pt x="192690" y="138207"/>
                </a:lnTo>
                <a:lnTo>
                  <a:pt x="194691" y="143541"/>
                </a:lnTo>
                <a:lnTo>
                  <a:pt x="199187" y="147827"/>
                </a:lnTo>
                <a:lnTo>
                  <a:pt x="202120" y="150685"/>
                </a:lnTo>
                <a:lnTo>
                  <a:pt x="208025" y="152495"/>
                </a:lnTo>
                <a:lnTo>
                  <a:pt x="247935" y="152495"/>
                </a:lnTo>
                <a:lnTo>
                  <a:pt x="243173" y="155924"/>
                </a:lnTo>
                <a:lnTo>
                  <a:pt x="230981" y="160496"/>
                </a:lnTo>
                <a:lnTo>
                  <a:pt x="224123" y="161543"/>
                </a:lnTo>
                <a:close/>
              </a:path>
              <a:path w="381000" h="161925">
                <a:moveTo>
                  <a:pt x="223170" y="152495"/>
                </a:moveTo>
                <a:lnTo>
                  <a:pt x="208025" y="152495"/>
                </a:lnTo>
                <a:lnTo>
                  <a:pt x="216026" y="152400"/>
                </a:lnTo>
                <a:lnTo>
                  <a:pt x="223170" y="152495"/>
                </a:lnTo>
                <a:close/>
              </a:path>
              <a:path w="381000" h="161925">
                <a:moveTo>
                  <a:pt x="323468" y="161543"/>
                </a:moveTo>
                <a:lnTo>
                  <a:pt x="291774" y="140112"/>
                </a:lnTo>
                <a:lnTo>
                  <a:pt x="289559" y="124396"/>
                </a:lnTo>
                <a:lnTo>
                  <a:pt x="289827" y="118428"/>
                </a:lnTo>
                <a:lnTo>
                  <a:pt x="302807" y="80186"/>
                </a:lnTo>
                <a:lnTo>
                  <a:pt x="333918" y="55244"/>
                </a:lnTo>
                <a:lnTo>
                  <a:pt x="353567" y="51816"/>
                </a:lnTo>
                <a:lnTo>
                  <a:pt x="362616" y="51910"/>
                </a:lnTo>
                <a:lnTo>
                  <a:pt x="369379" y="53720"/>
                </a:lnTo>
                <a:lnTo>
                  <a:pt x="378428" y="60864"/>
                </a:lnTo>
                <a:lnTo>
                  <a:pt x="349567" y="60959"/>
                </a:lnTo>
                <a:lnTo>
                  <a:pt x="342137" y="61054"/>
                </a:lnTo>
                <a:lnTo>
                  <a:pt x="314993" y="93215"/>
                </a:lnTo>
                <a:lnTo>
                  <a:pt x="311848" y="102107"/>
                </a:lnTo>
                <a:lnTo>
                  <a:pt x="362576" y="102107"/>
                </a:lnTo>
                <a:lnTo>
                  <a:pt x="352859" y="106121"/>
                </a:lnTo>
                <a:lnTo>
                  <a:pt x="340733" y="109025"/>
                </a:lnTo>
                <a:lnTo>
                  <a:pt x="326427" y="110732"/>
                </a:lnTo>
                <a:lnTo>
                  <a:pt x="309943" y="111251"/>
                </a:lnTo>
                <a:lnTo>
                  <a:pt x="309086" y="115823"/>
                </a:lnTo>
                <a:lnTo>
                  <a:pt x="308609" y="120586"/>
                </a:lnTo>
                <a:lnTo>
                  <a:pt x="308609" y="133540"/>
                </a:lnTo>
                <a:lnTo>
                  <a:pt x="310133" y="139255"/>
                </a:lnTo>
                <a:lnTo>
                  <a:pt x="313182" y="142684"/>
                </a:lnTo>
                <a:lnTo>
                  <a:pt x="316229" y="146208"/>
                </a:lnTo>
                <a:lnTo>
                  <a:pt x="321278" y="147922"/>
                </a:lnTo>
                <a:lnTo>
                  <a:pt x="360130" y="147922"/>
                </a:lnTo>
                <a:lnTo>
                  <a:pt x="354914" y="151981"/>
                </a:lnTo>
                <a:lnTo>
                  <a:pt x="349376" y="155448"/>
                </a:lnTo>
                <a:lnTo>
                  <a:pt x="343587" y="158168"/>
                </a:lnTo>
                <a:lnTo>
                  <a:pt x="337351" y="160067"/>
                </a:lnTo>
                <a:lnTo>
                  <a:pt x="330651" y="161180"/>
                </a:lnTo>
                <a:lnTo>
                  <a:pt x="323468" y="161543"/>
                </a:lnTo>
                <a:close/>
              </a:path>
              <a:path w="381000" h="161925">
                <a:moveTo>
                  <a:pt x="362576" y="102107"/>
                </a:moveTo>
                <a:lnTo>
                  <a:pt x="311848" y="102107"/>
                </a:lnTo>
                <a:lnTo>
                  <a:pt x="319437" y="101945"/>
                </a:lnTo>
                <a:lnTo>
                  <a:pt x="326481" y="101453"/>
                </a:lnTo>
                <a:lnTo>
                  <a:pt x="356234" y="90963"/>
                </a:lnTo>
                <a:lnTo>
                  <a:pt x="360235" y="87153"/>
                </a:lnTo>
                <a:lnTo>
                  <a:pt x="362235" y="81819"/>
                </a:lnTo>
                <a:lnTo>
                  <a:pt x="362235" y="70770"/>
                </a:lnTo>
                <a:lnTo>
                  <a:pt x="349567" y="60959"/>
                </a:lnTo>
                <a:lnTo>
                  <a:pt x="378465" y="60959"/>
                </a:lnTo>
                <a:lnTo>
                  <a:pt x="380618" y="66484"/>
                </a:lnTo>
                <a:lnTo>
                  <a:pt x="380547" y="74580"/>
                </a:lnTo>
                <a:lnTo>
                  <a:pt x="379510" y="82831"/>
                </a:lnTo>
                <a:lnTo>
                  <a:pt x="376177" y="90439"/>
                </a:lnTo>
                <a:lnTo>
                  <a:pt x="370613" y="96833"/>
                </a:lnTo>
                <a:lnTo>
                  <a:pt x="362807" y="102012"/>
                </a:lnTo>
                <a:lnTo>
                  <a:pt x="362576" y="102107"/>
                </a:lnTo>
                <a:close/>
              </a:path>
              <a:path w="381000" h="161925">
                <a:moveTo>
                  <a:pt x="360130" y="147922"/>
                </a:moveTo>
                <a:lnTo>
                  <a:pt x="334994" y="147922"/>
                </a:lnTo>
                <a:lnTo>
                  <a:pt x="341280" y="146494"/>
                </a:lnTo>
                <a:lnTo>
                  <a:pt x="346805" y="143446"/>
                </a:lnTo>
                <a:lnTo>
                  <a:pt x="352329" y="140493"/>
                </a:lnTo>
                <a:lnTo>
                  <a:pt x="358235" y="135826"/>
                </a:lnTo>
                <a:lnTo>
                  <a:pt x="364331" y="129539"/>
                </a:lnTo>
                <a:lnTo>
                  <a:pt x="371189" y="136778"/>
                </a:lnTo>
                <a:lnTo>
                  <a:pt x="365781" y="142684"/>
                </a:lnTo>
                <a:lnTo>
                  <a:pt x="360390" y="147720"/>
                </a:lnTo>
                <a:lnTo>
                  <a:pt x="360130" y="147922"/>
                </a:lnTo>
                <a:close/>
              </a:path>
              <a:path w="381000" h="161925">
                <a:moveTo>
                  <a:pt x="334994" y="147922"/>
                </a:moveTo>
                <a:lnTo>
                  <a:pt x="321278" y="147922"/>
                </a:lnTo>
                <a:lnTo>
                  <a:pt x="328136" y="147827"/>
                </a:lnTo>
                <a:lnTo>
                  <a:pt x="334994" y="1479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940039" y="5826608"/>
            <a:ext cx="86006" cy="1371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838200" y="5799868"/>
            <a:ext cx="1225944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597"/>
              </a:lnSpc>
            </a:pPr>
            <a:r>
              <a:rPr sz="1600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 </a:t>
            </a:r>
            <a:r>
              <a:rPr sz="16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</a:t>
            </a:r>
            <a:r>
              <a:rPr sz="1600" spc="-49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</a:t>
            </a:r>
          </a:p>
        </p:txBody>
      </p:sp>
      <p:sp>
        <p:nvSpPr>
          <p:cNvPr id="135" name="object 135"/>
          <p:cNvSpPr txBox="1"/>
          <p:nvPr/>
        </p:nvSpPr>
        <p:spPr>
          <a:xfrm>
            <a:off x="6403527" y="6192309"/>
            <a:ext cx="158003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266"/>
              </a:lnSpc>
            </a:pPr>
            <a:r>
              <a:rPr sz="1235" dirty="0">
                <a:solidFill>
                  <a:prstClr val="black"/>
                </a:solidFill>
                <a:cs typeface="Calibri"/>
              </a:rPr>
              <a:t>X</a:t>
            </a:r>
            <a:r>
              <a:rPr sz="1191" spc="19" baseline="-21604" dirty="0">
                <a:solidFill>
                  <a:prstClr val="black"/>
                </a:solidFill>
                <a:cs typeface="Calibri"/>
              </a:rPr>
              <a:t>2</a:t>
            </a:r>
            <a:endParaRPr sz="1191" baseline="-21604">
              <a:solidFill>
                <a:prstClr val="black"/>
              </a:solidFill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5784959" y="6215115"/>
            <a:ext cx="158003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266"/>
              </a:lnSpc>
            </a:pPr>
            <a:r>
              <a:rPr sz="1235" dirty="0">
                <a:solidFill>
                  <a:prstClr val="black"/>
                </a:solidFill>
                <a:cs typeface="Calibri"/>
              </a:rPr>
              <a:t>X</a:t>
            </a:r>
            <a:r>
              <a:rPr sz="1191" spc="19" baseline="-21604" dirty="0">
                <a:solidFill>
                  <a:prstClr val="black"/>
                </a:solidFill>
                <a:cs typeface="Calibri"/>
              </a:rPr>
              <a:t>1</a:t>
            </a:r>
            <a:endParaRPr sz="1191" baseline="-21604">
              <a:solidFill>
                <a:prstClr val="black"/>
              </a:solidFill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2181987" y="5885769"/>
            <a:ext cx="7451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227"/>
              </a:lnSpc>
            </a:pPr>
            <a:r>
              <a:rPr sz="1200" spc="62" dirty="0">
                <a:solidFill>
                  <a:prstClr val="black"/>
                </a:solidFill>
                <a:latin typeface="Bookman Old Style"/>
                <a:cs typeface="Bookman Old Style"/>
              </a:rPr>
              <a:t>i</a:t>
            </a:r>
            <a:endParaRPr sz="120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415998" y="5877688"/>
            <a:ext cx="2465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227"/>
              </a:lnSpc>
              <a:tabLst>
                <a:tab pos="183226" algn="l"/>
              </a:tabLst>
            </a:pPr>
            <a:r>
              <a:rPr sz="1200" spc="62" dirty="0">
                <a:solidFill>
                  <a:prstClr val="black"/>
                </a:solidFill>
                <a:latin typeface="Bookman Old Style"/>
                <a:cs typeface="Bookman Old Style"/>
              </a:rPr>
              <a:t>i	i</a:t>
            </a:r>
            <a:endParaRPr sz="120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2994236" y="5877688"/>
            <a:ext cx="7451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227"/>
              </a:lnSpc>
            </a:pPr>
            <a:r>
              <a:rPr sz="1200" spc="62" dirty="0">
                <a:solidFill>
                  <a:prstClr val="black"/>
                </a:solidFill>
                <a:latin typeface="Bookman Old Style"/>
                <a:cs typeface="Bookman Old Style"/>
              </a:rPr>
              <a:t>i</a:t>
            </a:r>
            <a:endParaRPr sz="120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0200" y="281940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 +1</a:t>
            </a:r>
            <a:endParaRPr lang="en-IN" sz="1600" b="1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30" dirty="0" smtClean="0"/>
              <a:t>Nonlinear Decision Boundary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Effect of number of hidden nodes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44522" y="6324600"/>
            <a:ext cx="845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68">
              <a:spcBef>
                <a:spcPts val="188"/>
              </a:spcBef>
            </a:pPr>
            <a:r>
              <a:rPr lang="en-IN" sz="1400" spc="-14" baseline="37037" dirty="0">
                <a:latin typeface="Arial"/>
                <a:cs typeface="Arial"/>
              </a:rPr>
              <a:t>1</a:t>
            </a:r>
            <a:r>
              <a:rPr lang="en-IN" sz="1400" spc="-10" dirty="0">
                <a:latin typeface="Arial"/>
                <a:cs typeface="Arial"/>
              </a:rPr>
              <a:t>https://github.com/</a:t>
            </a:r>
            <a:r>
              <a:rPr lang="en-IN" sz="1400" spc="-10" dirty="0" err="1">
                <a:latin typeface="Arial"/>
                <a:cs typeface="Arial"/>
              </a:rPr>
              <a:t>dennybritz</a:t>
            </a:r>
            <a:r>
              <a:rPr lang="en-IN" sz="1400" spc="-10" dirty="0">
                <a:latin typeface="Arial"/>
                <a:cs typeface="Arial"/>
              </a:rPr>
              <a:t>/</a:t>
            </a:r>
            <a:r>
              <a:rPr lang="en-IN" sz="1400" spc="-10" dirty="0" err="1">
                <a:latin typeface="Arial"/>
                <a:cs typeface="Arial"/>
              </a:rPr>
              <a:t>nn</a:t>
            </a:r>
            <a:r>
              <a:rPr lang="en-IN" sz="1400" spc="-10" dirty="0">
                <a:latin typeface="Arial"/>
                <a:cs typeface="Arial"/>
              </a:rPr>
              <a:t>-from-scratch/blob/master/</a:t>
            </a:r>
            <a:r>
              <a:rPr lang="en-IN" sz="1400" spc="-10" dirty="0" err="1">
                <a:latin typeface="Arial"/>
                <a:cs typeface="Arial"/>
              </a:rPr>
              <a:t>nn</a:t>
            </a:r>
            <a:r>
              <a:rPr lang="en-IN" sz="1400" spc="-10" dirty="0">
                <a:latin typeface="Arial"/>
                <a:cs typeface="Arial"/>
              </a:rPr>
              <a:t>-from-</a:t>
            </a:r>
            <a:r>
              <a:rPr lang="en-IN" sz="1400" spc="-10" dirty="0" err="1">
                <a:latin typeface="Arial"/>
                <a:cs typeface="Arial"/>
              </a:rPr>
              <a:t>scratch.ipynb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244522" y="2419716"/>
            <a:ext cx="3072056" cy="2533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7"/>
          <p:cNvSpPr/>
          <p:nvPr/>
        </p:nvSpPr>
        <p:spPr>
          <a:xfrm>
            <a:off x="3636201" y="2419716"/>
            <a:ext cx="3725797" cy="2835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8"/>
          <p:cNvSpPr/>
          <p:nvPr/>
        </p:nvSpPr>
        <p:spPr>
          <a:xfrm>
            <a:off x="7697543" y="1143001"/>
            <a:ext cx="3828660" cy="5331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212568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5" dirty="0"/>
              <a:t>Linear </a:t>
            </a:r>
            <a:r>
              <a:rPr lang="en-IN" spc="10" dirty="0"/>
              <a:t>Activation </a:t>
            </a:r>
            <a:r>
              <a:rPr lang="en-IN" spc="10" dirty="0" smtClean="0"/>
              <a:t>is </a:t>
            </a:r>
            <a:r>
              <a:rPr lang="en-IN" spc="15" dirty="0"/>
              <a:t>Not </a:t>
            </a:r>
            <a:r>
              <a:rPr lang="en-IN" spc="20" dirty="0"/>
              <a:t>Much</a:t>
            </a:r>
            <a:r>
              <a:rPr lang="en-IN" spc="-45" dirty="0"/>
              <a:t> </a:t>
            </a:r>
            <a:r>
              <a:rPr lang="en-IN" spc="10" dirty="0"/>
              <a:t>Interesting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59321"/>
            <a:ext cx="11196956" cy="395287"/>
          </a:xfrm>
        </p:spPr>
        <p:txBody>
          <a:bodyPr/>
          <a:lstStyle/>
          <a:p>
            <a:r>
              <a:rPr lang="en-IN" spc="-20" dirty="0">
                <a:latin typeface="Arial"/>
                <a:cs typeface="Arial"/>
              </a:rPr>
              <a:t>NN </a:t>
            </a:r>
            <a:r>
              <a:rPr lang="en-IN" spc="-10" dirty="0">
                <a:latin typeface="Arial"/>
                <a:cs typeface="Arial"/>
              </a:rPr>
              <a:t>with </a:t>
            </a:r>
            <a:r>
              <a:rPr lang="en-IN" spc="-10" dirty="0" err="1">
                <a:latin typeface="Arial"/>
                <a:cs typeface="Arial"/>
              </a:rPr>
              <a:t>perceptrons</a:t>
            </a:r>
            <a:r>
              <a:rPr lang="en-IN" spc="-10" dirty="0">
                <a:latin typeface="Arial"/>
                <a:cs typeface="Arial"/>
              </a:rPr>
              <a:t> </a:t>
            </a:r>
            <a:r>
              <a:rPr lang="en-IN" spc="-40" dirty="0">
                <a:latin typeface="Arial"/>
                <a:cs typeface="Arial"/>
              </a:rPr>
              <a:t>have </a:t>
            </a:r>
            <a:r>
              <a:rPr lang="en-IN" spc="-10" dirty="0">
                <a:latin typeface="Arial"/>
                <a:cs typeface="Arial"/>
              </a:rPr>
              <a:t>limited </a:t>
            </a:r>
            <a:r>
              <a:rPr lang="en-IN" spc="-30" dirty="0">
                <a:latin typeface="Arial"/>
                <a:cs typeface="Arial"/>
              </a:rPr>
              <a:t>capability, </a:t>
            </a:r>
            <a:r>
              <a:rPr lang="en-IN" spc="-50" dirty="0">
                <a:latin typeface="Arial"/>
                <a:cs typeface="Arial"/>
              </a:rPr>
              <a:t>even </a:t>
            </a:r>
            <a:r>
              <a:rPr lang="en-IN" spc="-10" dirty="0">
                <a:latin typeface="Arial"/>
                <a:cs typeface="Arial"/>
              </a:rPr>
              <a:t>with </a:t>
            </a:r>
            <a:r>
              <a:rPr lang="en-IN" spc="-30" dirty="0">
                <a:latin typeface="Arial"/>
                <a:cs typeface="Arial"/>
              </a:rPr>
              <a:t>many</a:t>
            </a:r>
            <a:r>
              <a:rPr lang="en-IN" spc="50" dirty="0">
                <a:latin typeface="Arial"/>
                <a:cs typeface="Arial"/>
              </a:rPr>
              <a:t> </a:t>
            </a:r>
            <a:r>
              <a:rPr lang="en-IN" spc="-30" dirty="0">
                <a:latin typeface="Arial"/>
                <a:cs typeface="Arial"/>
              </a:rPr>
              <a:t>layers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6" name="object 13"/>
          <p:cNvSpPr/>
          <p:nvPr/>
        </p:nvSpPr>
        <p:spPr>
          <a:xfrm>
            <a:off x="3429000" y="1338043"/>
            <a:ext cx="695867" cy="2783467"/>
          </a:xfrm>
          <a:custGeom>
            <a:avLst/>
            <a:gdLst/>
            <a:ahLst/>
            <a:cxnLst/>
            <a:rect l="l" t="t" r="r" b="b"/>
            <a:pathLst>
              <a:path w="351155" h="1404620">
                <a:moveTo>
                  <a:pt x="0" y="1404004"/>
                </a:moveTo>
                <a:lnTo>
                  <a:pt x="0" y="0"/>
                </a:lnTo>
                <a:lnTo>
                  <a:pt x="351000" y="0"/>
                </a:lnTo>
                <a:lnTo>
                  <a:pt x="351000" y="1404004"/>
                </a:lnTo>
                <a:lnTo>
                  <a:pt x="0" y="1404004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14"/>
          <p:cNvSpPr txBox="1"/>
          <p:nvPr/>
        </p:nvSpPr>
        <p:spPr>
          <a:xfrm>
            <a:off x="3599537" y="1679186"/>
            <a:ext cx="2227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+1</a:t>
            </a:r>
            <a:endParaRPr sz="1189">
              <a:latin typeface="Arial"/>
              <a:cs typeface="Arial"/>
            </a:endParaRPr>
          </a:p>
        </p:txBody>
      </p:sp>
      <p:sp>
        <p:nvSpPr>
          <p:cNvPr id="8" name="object 15"/>
          <p:cNvSpPr txBox="1"/>
          <p:nvPr/>
        </p:nvSpPr>
        <p:spPr>
          <a:xfrm>
            <a:off x="3613580" y="2574500"/>
            <a:ext cx="19630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2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9" name="object 16"/>
          <p:cNvSpPr txBox="1"/>
          <p:nvPr/>
        </p:nvSpPr>
        <p:spPr>
          <a:xfrm>
            <a:off x="3613580" y="3501903"/>
            <a:ext cx="19630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2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10" name="object 17"/>
          <p:cNvSpPr/>
          <p:nvPr/>
        </p:nvSpPr>
        <p:spPr>
          <a:xfrm>
            <a:off x="5840279" y="1338043"/>
            <a:ext cx="695867" cy="2783467"/>
          </a:xfrm>
          <a:custGeom>
            <a:avLst/>
            <a:gdLst/>
            <a:ahLst/>
            <a:cxnLst/>
            <a:rect l="l" t="t" r="r" b="b"/>
            <a:pathLst>
              <a:path w="351155" h="1404620">
                <a:moveTo>
                  <a:pt x="0" y="1404004"/>
                </a:moveTo>
                <a:lnTo>
                  <a:pt x="0" y="0"/>
                </a:lnTo>
                <a:lnTo>
                  <a:pt x="351000" y="0"/>
                </a:lnTo>
                <a:lnTo>
                  <a:pt x="351000" y="1404004"/>
                </a:lnTo>
                <a:lnTo>
                  <a:pt x="0" y="1404004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8"/>
          <p:cNvSpPr/>
          <p:nvPr/>
        </p:nvSpPr>
        <p:spPr>
          <a:xfrm>
            <a:off x="5979392" y="2497313"/>
            <a:ext cx="463706" cy="463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19"/>
          <p:cNvSpPr txBox="1"/>
          <p:nvPr/>
        </p:nvSpPr>
        <p:spPr>
          <a:xfrm>
            <a:off x="6667164" y="2589987"/>
            <a:ext cx="120801" cy="17662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991" spc="-1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991">
              <a:latin typeface="Arial"/>
              <a:cs typeface="Arial"/>
            </a:endParaRPr>
          </a:p>
        </p:txBody>
      </p:sp>
      <p:sp>
        <p:nvSpPr>
          <p:cNvPr id="13" name="object 20"/>
          <p:cNvSpPr txBox="1"/>
          <p:nvPr/>
        </p:nvSpPr>
        <p:spPr>
          <a:xfrm>
            <a:off x="6558544" y="2510501"/>
            <a:ext cx="35611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189" i="1" spc="-25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86" i="1" spc="-14" baseline="27777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486" i="1" spc="-176" baseline="2777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189">
              <a:latin typeface="Arial"/>
              <a:cs typeface="Arial"/>
            </a:endParaRPr>
          </a:p>
        </p:txBody>
      </p:sp>
      <p:sp>
        <p:nvSpPr>
          <p:cNvPr id="14" name="object 21"/>
          <p:cNvSpPr/>
          <p:nvPr/>
        </p:nvSpPr>
        <p:spPr>
          <a:xfrm>
            <a:off x="5979392" y="3424730"/>
            <a:ext cx="463706" cy="463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22"/>
          <p:cNvSpPr txBox="1"/>
          <p:nvPr/>
        </p:nvSpPr>
        <p:spPr>
          <a:xfrm>
            <a:off x="6667164" y="3517389"/>
            <a:ext cx="120801" cy="17662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991" spc="-1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991">
              <a:latin typeface="Arial"/>
              <a:cs typeface="Arial"/>
            </a:endParaRPr>
          </a:p>
        </p:txBody>
      </p:sp>
      <p:sp>
        <p:nvSpPr>
          <p:cNvPr id="16" name="object 23"/>
          <p:cNvSpPr txBox="1"/>
          <p:nvPr/>
        </p:nvSpPr>
        <p:spPr>
          <a:xfrm>
            <a:off x="6558544" y="3437904"/>
            <a:ext cx="35611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189" i="1" spc="-25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86" i="1" spc="-14" baseline="27777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486" i="1" spc="-176" baseline="2777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189">
              <a:latin typeface="Arial"/>
              <a:cs typeface="Arial"/>
            </a:endParaRPr>
          </a:p>
        </p:txBody>
      </p:sp>
      <p:sp>
        <p:nvSpPr>
          <p:cNvPr id="17" name="object 24"/>
          <p:cNvSpPr/>
          <p:nvPr/>
        </p:nvSpPr>
        <p:spPr>
          <a:xfrm>
            <a:off x="3892705" y="1801752"/>
            <a:ext cx="2076275" cy="879586"/>
          </a:xfrm>
          <a:custGeom>
            <a:avLst/>
            <a:gdLst/>
            <a:ahLst/>
            <a:cxnLst/>
            <a:rect l="l" t="t" r="r" b="b"/>
            <a:pathLst>
              <a:path w="1047750" h="443865">
                <a:moveTo>
                  <a:pt x="0" y="0"/>
                </a:moveTo>
                <a:lnTo>
                  <a:pt x="27431" y="29714"/>
                </a:lnTo>
                <a:lnTo>
                  <a:pt x="92649" y="98737"/>
                </a:lnTo>
                <a:lnTo>
                  <a:pt x="170043" y="176892"/>
                </a:lnTo>
                <a:lnTo>
                  <a:pt x="234000" y="234000"/>
                </a:lnTo>
                <a:lnTo>
                  <a:pt x="272362" y="262064"/>
                </a:lnTo>
                <a:lnTo>
                  <a:pt x="311693" y="287808"/>
                </a:lnTo>
                <a:lnTo>
                  <a:pt x="355243" y="311219"/>
                </a:lnTo>
                <a:lnTo>
                  <a:pt x="406262" y="332287"/>
                </a:lnTo>
                <a:lnTo>
                  <a:pt x="468001" y="351001"/>
                </a:lnTo>
                <a:lnTo>
                  <a:pt x="550764" y="368076"/>
                </a:lnTo>
                <a:lnTo>
                  <a:pt x="607257" y="377940"/>
                </a:lnTo>
                <a:lnTo>
                  <a:pt x="669959" y="388225"/>
                </a:lnTo>
                <a:lnTo>
                  <a:pt x="735970" y="398580"/>
                </a:lnTo>
                <a:lnTo>
                  <a:pt x="802393" y="408659"/>
                </a:lnTo>
                <a:lnTo>
                  <a:pt x="866329" y="418113"/>
                </a:lnTo>
                <a:lnTo>
                  <a:pt x="924877" y="426593"/>
                </a:lnTo>
                <a:lnTo>
                  <a:pt x="975141" y="433751"/>
                </a:lnTo>
                <a:lnTo>
                  <a:pt x="1014220" y="439239"/>
                </a:lnTo>
                <a:lnTo>
                  <a:pt x="1039217" y="442709"/>
                </a:lnTo>
                <a:lnTo>
                  <a:pt x="1047231" y="443811"/>
                </a:lnTo>
              </a:path>
            </a:pathLst>
          </a:custGeom>
          <a:ln w="506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25"/>
          <p:cNvSpPr/>
          <p:nvPr/>
        </p:nvSpPr>
        <p:spPr>
          <a:xfrm>
            <a:off x="5932684" y="2637376"/>
            <a:ext cx="42784" cy="80534"/>
          </a:xfrm>
          <a:custGeom>
            <a:avLst/>
            <a:gdLst/>
            <a:ahLst/>
            <a:cxnLst/>
            <a:rect l="l" t="t" r="r" b="b"/>
            <a:pathLst>
              <a:path w="21589" h="40640">
                <a:moveTo>
                  <a:pt x="5482" y="0"/>
                </a:moveTo>
                <a:lnTo>
                  <a:pt x="7585" y="6537"/>
                </a:lnTo>
                <a:lnTo>
                  <a:pt x="12260" y="13546"/>
                </a:lnTo>
                <a:lnTo>
                  <a:pt x="17565" y="19443"/>
                </a:lnTo>
                <a:lnTo>
                  <a:pt x="21561" y="22644"/>
                </a:lnTo>
                <a:lnTo>
                  <a:pt x="16853" y="24657"/>
                </a:lnTo>
                <a:lnTo>
                  <a:pt x="10161" y="28916"/>
                </a:lnTo>
                <a:lnTo>
                  <a:pt x="3778" y="34415"/>
                </a:lnTo>
                <a:lnTo>
                  <a:pt x="0" y="40149"/>
                </a:lnTo>
              </a:path>
            </a:pathLst>
          </a:custGeom>
          <a:ln w="4052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26"/>
          <p:cNvSpPr/>
          <p:nvPr/>
        </p:nvSpPr>
        <p:spPr>
          <a:xfrm>
            <a:off x="3892705" y="2729168"/>
            <a:ext cx="2076275" cy="0"/>
          </a:xfrm>
          <a:custGeom>
            <a:avLst/>
            <a:gdLst/>
            <a:ahLst/>
            <a:cxnLst/>
            <a:rect l="l" t="t" r="r" b="b"/>
            <a:pathLst>
              <a:path w="1047750">
                <a:moveTo>
                  <a:pt x="0" y="0"/>
                </a:moveTo>
                <a:lnTo>
                  <a:pt x="0" y="0"/>
                </a:lnTo>
                <a:lnTo>
                  <a:pt x="1039179" y="0"/>
                </a:lnTo>
                <a:lnTo>
                  <a:pt x="1047182" y="0"/>
                </a:lnTo>
              </a:path>
            </a:pathLst>
          </a:custGeom>
          <a:ln w="506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7"/>
          <p:cNvSpPr/>
          <p:nvPr/>
        </p:nvSpPr>
        <p:spPr>
          <a:xfrm>
            <a:off x="5937770" y="2689052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40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28"/>
          <p:cNvSpPr/>
          <p:nvPr/>
        </p:nvSpPr>
        <p:spPr>
          <a:xfrm>
            <a:off x="3892705" y="2777103"/>
            <a:ext cx="2076275" cy="879586"/>
          </a:xfrm>
          <a:custGeom>
            <a:avLst/>
            <a:gdLst/>
            <a:ahLst/>
            <a:cxnLst/>
            <a:rect l="l" t="t" r="r" b="b"/>
            <a:pathLst>
              <a:path w="1047750" h="443864">
                <a:moveTo>
                  <a:pt x="0" y="443812"/>
                </a:moveTo>
                <a:lnTo>
                  <a:pt x="27431" y="414097"/>
                </a:lnTo>
                <a:lnTo>
                  <a:pt x="92649" y="345074"/>
                </a:lnTo>
                <a:lnTo>
                  <a:pt x="170043" y="266919"/>
                </a:lnTo>
                <a:lnTo>
                  <a:pt x="234000" y="209811"/>
                </a:lnTo>
                <a:lnTo>
                  <a:pt x="272362" y="181747"/>
                </a:lnTo>
                <a:lnTo>
                  <a:pt x="311693" y="156003"/>
                </a:lnTo>
                <a:lnTo>
                  <a:pt x="355243" y="132592"/>
                </a:lnTo>
                <a:lnTo>
                  <a:pt x="406262" y="111524"/>
                </a:lnTo>
                <a:lnTo>
                  <a:pt x="468001" y="92810"/>
                </a:lnTo>
                <a:lnTo>
                  <a:pt x="550764" y="75735"/>
                </a:lnTo>
                <a:lnTo>
                  <a:pt x="607257" y="65871"/>
                </a:lnTo>
                <a:lnTo>
                  <a:pt x="669959" y="55586"/>
                </a:lnTo>
                <a:lnTo>
                  <a:pt x="735970" y="45231"/>
                </a:lnTo>
                <a:lnTo>
                  <a:pt x="802393" y="35152"/>
                </a:lnTo>
                <a:lnTo>
                  <a:pt x="866329" y="25698"/>
                </a:lnTo>
                <a:lnTo>
                  <a:pt x="924877" y="17218"/>
                </a:lnTo>
                <a:lnTo>
                  <a:pt x="975141" y="10060"/>
                </a:lnTo>
                <a:lnTo>
                  <a:pt x="1014220" y="4572"/>
                </a:lnTo>
                <a:lnTo>
                  <a:pt x="1039217" y="1102"/>
                </a:lnTo>
                <a:lnTo>
                  <a:pt x="1047231" y="0"/>
                </a:lnTo>
              </a:path>
            </a:pathLst>
          </a:custGeom>
          <a:ln w="506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2" name="object 29"/>
          <p:cNvSpPr/>
          <p:nvPr/>
        </p:nvSpPr>
        <p:spPr>
          <a:xfrm>
            <a:off x="5932684" y="2741395"/>
            <a:ext cx="42784" cy="80534"/>
          </a:xfrm>
          <a:custGeom>
            <a:avLst/>
            <a:gdLst/>
            <a:ahLst/>
            <a:cxnLst/>
            <a:rect l="l" t="t" r="r" b="b"/>
            <a:pathLst>
              <a:path w="21589" h="40640">
                <a:moveTo>
                  <a:pt x="0" y="0"/>
                </a:moveTo>
                <a:lnTo>
                  <a:pt x="3778" y="5734"/>
                </a:lnTo>
                <a:lnTo>
                  <a:pt x="10161" y="11233"/>
                </a:lnTo>
                <a:lnTo>
                  <a:pt x="16853" y="15491"/>
                </a:lnTo>
                <a:lnTo>
                  <a:pt x="21561" y="17504"/>
                </a:lnTo>
                <a:lnTo>
                  <a:pt x="17565" y="20706"/>
                </a:lnTo>
                <a:lnTo>
                  <a:pt x="12260" y="26603"/>
                </a:lnTo>
                <a:lnTo>
                  <a:pt x="7585" y="33612"/>
                </a:lnTo>
                <a:lnTo>
                  <a:pt x="5482" y="40149"/>
                </a:lnTo>
              </a:path>
            </a:pathLst>
          </a:custGeom>
          <a:ln w="4052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object 30"/>
          <p:cNvSpPr/>
          <p:nvPr/>
        </p:nvSpPr>
        <p:spPr>
          <a:xfrm>
            <a:off x="3892705" y="1801752"/>
            <a:ext cx="2076275" cy="1805730"/>
          </a:xfrm>
          <a:custGeom>
            <a:avLst/>
            <a:gdLst/>
            <a:ahLst/>
            <a:cxnLst/>
            <a:rect l="l" t="t" r="r" b="b"/>
            <a:pathLst>
              <a:path w="1047750" h="911225">
                <a:moveTo>
                  <a:pt x="0" y="0"/>
                </a:moveTo>
                <a:lnTo>
                  <a:pt x="27431" y="59428"/>
                </a:lnTo>
                <a:lnTo>
                  <a:pt x="92649" y="197475"/>
                </a:lnTo>
                <a:lnTo>
                  <a:pt x="170043" y="353784"/>
                </a:lnTo>
                <a:lnTo>
                  <a:pt x="234000" y="468001"/>
                </a:lnTo>
                <a:lnTo>
                  <a:pt x="261445" y="508394"/>
                </a:lnTo>
                <a:lnTo>
                  <a:pt x="288910" y="546196"/>
                </a:lnTo>
                <a:lnTo>
                  <a:pt x="317580" y="581568"/>
                </a:lnTo>
                <a:lnTo>
                  <a:pt x="348640" y="614673"/>
                </a:lnTo>
                <a:lnTo>
                  <a:pt x="383274" y="645672"/>
                </a:lnTo>
                <a:lnTo>
                  <a:pt x="422666" y="674728"/>
                </a:lnTo>
                <a:lnTo>
                  <a:pt x="468001" y="702002"/>
                </a:lnTo>
                <a:lnTo>
                  <a:pt x="503379" y="719103"/>
                </a:lnTo>
                <a:lnTo>
                  <a:pt x="550765" y="739013"/>
                </a:lnTo>
                <a:lnTo>
                  <a:pt x="607260" y="760905"/>
                </a:lnTo>
                <a:lnTo>
                  <a:pt x="669966" y="783953"/>
                </a:lnTo>
                <a:lnTo>
                  <a:pt x="735986" y="807332"/>
                </a:lnTo>
                <a:lnTo>
                  <a:pt x="802420" y="830214"/>
                </a:lnTo>
                <a:lnTo>
                  <a:pt x="866371" y="851776"/>
                </a:lnTo>
                <a:lnTo>
                  <a:pt x="924940" y="871189"/>
                </a:lnTo>
                <a:lnTo>
                  <a:pt x="975231" y="887629"/>
                </a:lnTo>
                <a:lnTo>
                  <a:pt x="1014343" y="900268"/>
                </a:lnTo>
                <a:lnTo>
                  <a:pt x="1039380" y="908283"/>
                </a:lnTo>
                <a:lnTo>
                  <a:pt x="1047443" y="910845"/>
                </a:lnTo>
              </a:path>
            </a:pathLst>
          </a:custGeom>
          <a:ln w="506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31"/>
          <p:cNvSpPr/>
          <p:nvPr/>
        </p:nvSpPr>
        <p:spPr>
          <a:xfrm>
            <a:off x="5927533" y="3559334"/>
            <a:ext cx="49076" cy="76759"/>
          </a:xfrm>
          <a:custGeom>
            <a:avLst/>
            <a:gdLst/>
            <a:ahLst/>
            <a:cxnLst/>
            <a:rect l="l" t="t" r="r" b="b"/>
            <a:pathLst>
              <a:path w="24764" h="38735">
                <a:moveTo>
                  <a:pt x="12216" y="0"/>
                </a:moveTo>
                <a:lnTo>
                  <a:pt x="13182" y="6805"/>
                </a:lnTo>
                <a:lnTo>
                  <a:pt x="16604" y="14510"/>
                </a:lnTo>
                <a:lnTo>
                  <a:pt x="20837" y="21226"/>
                </a:lnTo>
                <a:lnTo>
                  <a:pt x="24235" y="25062"/>
                </a:lnTo>
                <a:lnTo>
                  <a:pt x="19250" y="26249"/>
                </a:lnTo>
                <a:lnTo>
                  <a:pt x="11927" y="29314"/>
                </a:lnTo>
                <a:lnTo>
                  <a:pt x="4699" y="33656"/>
                </a:lnTo>
                <a:lnTo>
                  <a:pt x="0" y="38671"/>
                </a:lnTo>
              </a:path>
            </a:pathLst>
          </a:custGeom>
          <a:ln w="4055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object 32"/>
          <p:cNvSpPr/>
          <p:nvPr/>
        </p:nvSpPr>
        <p:spPr>
          <a:xfrm>
            <a:off x="3892705" y="2729169"/>
            <a:ext cx="2076275" cy="927403"/>
          </a:xfrm>
          <a:custGeom>
            <a:avLst/>
            <a:gdLst/>
            <a:ahLst/>
            <a:cxnLst/>
            <a:rect l="l" t="t" r="r" b="b"/>
            <a:pathLst>
              <a:path w="1047750" h="467994">
                <a:moveTo>
                  <a:pt x="0" y="0"/>
                </a:moveTo>
                <a:lnTo>
                  <a:pt x="80474" y="95084"/>
                </a:lnTo>
                <a:lnTo>
                  <a:pt x="156346" y="172783"/>
                </a:lnTo>
                <a:lnTo>
                  <a:pt x="234000" y="234000"/>
                </a:lnTo>
                <a:lnTo>
                  <a:pt x="267704" y="252566"/>
                </a:lnTo>
                <a:lnTo>
                  <a:pt x="309165" y="272794"/>
                </a:lnTo>
                <a:lnTo>
                  <a:pt x="356565" y="294072"/>
                </a:lnTo>
                <a:lnTo>
                  <a:pt x="408087" y="315791"/>
                </a:lnTo>
                <a:lnTo>
                  <a:pt x="461913" y="337341"/>
                </a:lnTo>
                <a:lnTo>
                  <a:pt x="516226" y="358112"/>
                </a:lnTo>
                <a:lnTo>
                  <a:pt x="569209" y="377493"/>
                </a:lnTo>
                <a:lnTo>
                  <a:pt x="619044" y="394875"/>
                </a:lnTo>
                <a:lnTo>
                  <a:pt x="663914" y="409648"/>
                </a:lnTo>
                <a:lnTo>
                  <a:pt x="702001" y="421201"/>
                </a:lnTo>
                <a:lnTo>
                  <a:pt x="757208" y="434016"/>
                </a:lnTo>
                <a:lnTo>
                  <a:pt x="821147" y="444670"/>
                </a:lnTo>
                <a:lnTo>
                  <a:pt x="887400" y="453224"/>
                </a:lnTo>
                <a:lnTo>
                  <a:pt x="949549" y="459739"/>
                </a:lnTo>
                <a:lnTo>
                  <a:pt x="1001177" y="464274"/>
                </a:lnTo>
                <a:lnTo>
                  <a:pt x="1035864" y="466891"/>
                </a:lnTo>
                <a:lnTo>
                  <a:pt x="1047193" y="467650"/>
                </a:lnTo>
              </a:path>
            </a:pathLst>
          </a:custGeom>
          <a:ln w="506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object 33"/>
          <p:cNvSpPr/>
          <p:nvPr/>
        </p:nvSpPr>
        <p:spPr>
          <a:xfrm>
            <a:off x="5935427" y="3614031"/>
            <a:ext cx="40267" cy="80534"/>
          </a:xfrm>
          <a:custGeom>
            <a:avLst/>
            <a:gdLst/>
            <a:ahLst/>
            <a:cxnLst/>
            <a:rect l="l" t="t" r="r" b="b"/>
            <a:pathLst>
              <a:path w="20319" h="40639">
                <a:moveTo>
                  <a:pt x="2439" y="0"/>
                </a:moveTo>
                <a:lnTo>
                  <a:pt x="5027" y="6355"/>
                </a:lnTo>
                <a:lnTo>
                  <a:pt x="10211" y="12986"/>
                </a:lnTo>
                <a:lnTo>
                  <a:pt x="15941" y="18462"/>
                </a:lnTo>
                <a:lnTo>
                  <a:pt x="20164" y="21351"/>
                </a:lnTo>
                <a:lnTo>
                  <a:pt x="15625" y="23711"/>
                </a:lnTo>
                <a:lnTo>
                  <a:pt x="9278" y="28457"/>
                </a:lnTo>
                <a:lnTo>
                  <a:pt x="3333" y="34416"/>
                </a:lnTo>
                <a:lnTo>
                  <a:pt x="0" y="40414"/>
                </a:lnTo>
              </a:path>
            </a:pathLst>
          </a:custGeom>
          <a:ln w="4048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7" name="object 34"/>
          <p:cNvSpPr/>
          <p:nvPr/>
        </p:nvSpPr>
        <p:spPr>
          <a:xfrm>
            <a:off x="3892705" y="3656584"/>
            <a:ext cx="2076275" cy="202594"/>
          </a:xfrm>
          <a:custGeom>
            <a:avLst/>
            <a:gdLst/>
            <a:ahLst/>
            <a:cxnLst/>
            <a:rect l="l" t="t" r="r" b="b"/>
            <a:pathLst>
              <a:path w="1047750" h="102235">
                <a:moveTo>
                  <a:pt x="0" y="0"/>
                </a:moveTo>
                <a:lnTo>
                  <a:pt x="59428" y="12798"/>
                </a:lnTo>
                <a:lnTo>
                  <a:pt x="197475" y="41929"/>
                </a:lnTo>
                <a:lnTo>
                  <a:pt x="353784" y="73495"/>
                </a:lnTo>
                <a:lnTo>
                  <a:pt x="468001" y="93599"/>
                </a:lnTo>
                <a:lnTo>
                  <a:pt x="521947" y="99520"/>
                </a:lnTo>
                <a:lnTo>
                  <a:pt x="569070" y="102014"/>
                </a:lnTo>
                <a:lnTo>
                  <a:pt x="612620" y="101546"/>
                </a:lnTo>
                <a:lnTo>
                  <a:pt x="655847" y="98585"/>
                </a:lnTo>
                <a:lnTo>
                  <a:pt x="702001" y="93599"/>
                </a:lnTo>
                <a:lnTo>
                  <a:pt x="746985" y="86647"/>
                </a:lnTo>
                <a:lnTo>
                  <a:pt x="806951" y="75452"/>
                </a:lnTo>
                <a:lnTo>
                  <a:pt x="873779" y="61981"/>
                </a:lnTo>
                <a:lnTo>
                  <a:pt x="939350" y="48200"/>
                </a:lnTo>
                <a:lnTo>
                  <a:pt x="995543" y="36078"/>
                </a:lnTo>
                <a:lnTo>
                  <a:pt x="1034239" y="27580"/>
                </a:lnTo>
                <a:lnTo>
                  <a:pt x="1047318" y="24674"/>
                </a:lnTo>
              </a:path>
            </a:pathLst>
          </a:custGeom>
          <a:ln w="506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35"/>
          <p:cNvSpPr/>
          <p:nvPr/>
        </p:nvSpPr>
        <p:spPr>
          <a:xfrm>
            <a:off x="5929967" y="3672885"/>
            <a:ext cx="46559" cy="79276"/>
          </a:xfrm>
          <a:custGeom>
            <a:avLst/>
            <a:gdLst/>
            <a:ahLst/>
            <a:cxnLst/>
            <a:rect l="l" t="t" r="r" b="b"/>
            <a:pathLst>
              <a:path w="23494" h="40005">
                <a:moveTo>
                  <a:pt x="0" y="0"/>
                </a:moveTo>
                <a:lnTo>
                  <a:pt x="4250" y="5394"/>
                </a:lnTo>
                <a:lnTo>
                  <a:pt x="11074" y="10333"/>
                </a:lnTo>
                <a:lnTo>
                  <a:pt x="18103" y="14010"/>
                </a:lnTo>
                <a:lnTo>
                  <a:pt x="22964" y="15618"/>
                </a:lnTo>
                <a:lnTo>
                  <a:pt x="19253" y="19146"/>
                </a:lnTo>
                <a:lnTo>
                  <a:pt x="14465" y="25470"/>
                </a:lnTo>
                <a:lnTo>
                  <a:pt x="10401" y="32849"/>
                </a:lnTo>
                <a:lnTo>
                  <a:pt x="8858" y="39542"/>
                </a:lnTo>
              </a:path>
            </a:pathLst>
          </a:custGeom>
          <a:ln w="4052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9" name="object 36"/>
          <p:cNvSpPr/>
          <p:nvPr/>
        </p:nvSpPr>
        <p:spPr>
          <a:xfrm>
            <a:off x="8205189" y="1338043"/>
            <a:ext cx="649308" cy="2783467"/>
          </a:xfrm>
          <a:custGeom>
            <a:avLst/>
            <a:gdLst/>
            <a:ahLst/>
            <a:cxnLst/>
            <a:rect l="l" t="t" r="r" b="b"/>
            <a:pathLst>
              <a:path w="327660" h="1404620">
                <a:moveTo>
                  <a:pt x="0" y="1404004"/>
                </a:moveTo>
                <a:lnTo>
                  <a:pt x="0" y="0"/>
                </a:lnTo>
                <a:lnTo>
                  <a:pt x="327599" y="0"/>
                </a:lnTo>
                <a:lnTo>
                  <a:pt x="327599" y="1404004"/>
                </a:lnTo>
                <a:lnTo>
                  <a:pt x="0" y="1404004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0" name="object 37"/>
          <p:cNvSpPr/>
          <p:nvPr/>
        </p:nvSpPr>
        <p:spPr>
          <a:xfrm>
            <a:off x="8297930" y="2961021"/>
            <a:ext cx="463706" cy="463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1" name="object 38"/>
          <p:cNvSpPr txBox="1"/>
          <p:nvPr/>
        </p:nvSpPr>
        <p:spPr>
          <a:xfrm>
            <a:off x="6057143" y="1679186"/>
            <a:ext cx="2227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+1</a:t>
            </a:r>
            <a:endParaRPr sz="1189">
              <a:latin typeface="Arial"/>
              <a:cs typeface="Arial"/>
            </a:endParaRPr>
          </a:p>
        </p:txBody>
      </p:sp>
      <p:sp>
        <p:nvSpPr>
          <p:cNvPr id="32" name="object 39"/>
          <p:cNvSpPr/>
          <p:nvPr/>
        </p:nvSpPr>
        <p:spPr>
          <a:xfrm>
            <a:off x="6443099" y="1801752"/>
            <a:ext cx="1843481" cy="1345175"/>
          </a:xfrm>
          <a:custGeom>
            <a:avLst/>
            <a:gdLst/>
            <a:ahLst/>
            <a:cxnLst/>
            <a:rect l="l" t="t" r="r" b="b"/>
            <a:pathLst>
              <a:path w="930275" h="678814">
                <a:moveTo>
                  <a:pt x="0" y="0"/>
                </a:moveTo>
                <a:lnTo>
                  <a:pt x="6867" y="6867"/>
                </a:lnTo>
                <a:lnTo>
                  <a:pt x="28062" y="28062"/>
                </a:lnTo>
                <a:lnTo>
                  <a:pt x="64476" y="64476"/>
                </a:lnTo>
                <a:lnTo>
                  <a:pt x="117000" y="117000"/>
                </a:lnTo>
                <a:lnTo>
                  <a:pt x="138980" y="139565"/>
                </a:lnTo>
                <a:lnTo>
                  <a:pt x="166817" y="168963"/>
                </a:lnTo>
                <a:lnTo>
                  <a:pt x="199552" y="203941"/>
                </a:lnTo>
                <a:lnTo>
                  <a:pt x="236223" y="243246"/>
                </a:lnTo>
                <a:lnTo>
                  <a:pt x="275872" y="285625"/>
                </a:lnTo>
                <a:lnTo>
                  <a:pt x="317537" y="329826"/>
                </a:lnTo>
                <a:lnTo>
                  <a:pt x="360258" y="374596"/>
                </a:lnTo>
                <a:lnTo>
                  <a:pt x="403076" y="418682"/>
                </a:lnTo>
                <a:lnTo>
                  <a:pt x="445030" y="460830"/>
                </a:lnTo>
                <a:lnTo>
                  <a:pt x="485159" y="499790"/>
                </a:lnTo>
                <a:lnTo>
                  <a:pt x="522505" y="534306"/>
                </a:lnTo>
                <a:lnTo>
                  <a:pt x="556105" y="563128"/>
                </a:lnTo>
                <a:lnTo>
                  <a:pt x="632698" y="611394"/>
                </a:lnTo>
                <a:lnTo>
                  <a:pt x="687694" y="632493"/>
                </a:lnTo>
                <a:lnTo>
                  <a:pt x="745691" y="648839"/>
                </a:lnTo>
                <a:lnTo>
                  <a:pt x="802389" y="660973"/>
                </a:lnTo>
                <a:lnTo>
                  <a:pt x="853488" y="669437"/>
                </a:lnTo>
                <a:lnTo>
                  <a:pt x="894688" y="674771"/>
                </a:lnTo>
                <a:lnTo>
                  <a:pt x="921689" y="677517"/>
                </a:lnTo>
                <a:lnTo>
                  <a:pt x="930193" y="678216"/>
                </a:lnTo>
              </a:path>
            </a:pathLst>
          </a:custGeom>
          <a:ln w="506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3" name="object 40"/>
          <p:cNvSpPr/>
          <p:nvPr/>
        </p:nvSpPr>
        <p:spPr>
          <a:xfrm>
            <a:off x="8253739" y="3103714"/>
            <a:ext cx="40267" cy="80534"/>
          </a:xfrm>
          <a:custGeom>
            <a:avLst/>
            <a:gdLst/>
            <a:ahLst/>
            <a:cxnLst/>
            <a:rect l="l" t="t" r="r" b="b"/>
            <a:pathLst>
              <a:path w="20320" h="40639">
                <a:moveTo>
                  <a:pt x="2668" y="0"/>
                </a:moveTo>
                <a:lnTo>
                  <a:pt x="5221" y="6372"/>
                </a:lnTo>
                <a:lnTo>
                  <a:pt x="10370" y="13034"/>
                </a:lnTo>
                <a:lnTo>
                  <a:pt x="16071" y="18544"/>
                </a:lnTo>
                <a:lnTo>
                  <a:pt x="20278" y="21458"/>
                </a:lnTo>
                <a:lnTo>
                  <a:pt x="15724" y="23793"/>
                </a:lnTo>
                <a:lnTo>
                  <a:pt x="9348" y="28506"/>
                </a:lnTo>
                <a:lnTo>
                  <a:pt x="3368" y="34433"/>
                </a:lnTo>
                <a:lnTo>
                  <a:pt x="0" y="40414"/>
                </a:lnTo>
              </a:path>
            </a:pathLst>
          </a:custGeom>
          <a:ln w="405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object 41"/>
          <p:cNvSpPr/>
          <p:nvPr/>
        </p:nvSpPr>
        <p:spPr>
          <a:xfrm>
            <a:off x="6443099" y="2702024"/>
            <a:ext cx="1843481" cy="519698"/>
          </a:xfrm>
          <a:custGeom>
            <a:avLst/>
            <a:gdLst/>
            <a:ahLst/>
            <a:cxnLst/>
            <a:rect l="l" t="t" r="r" b="b"/>
            <a:pathLst>
              <a:path w="930275" h="262255">
                <a:moveTo>
                  <a:pt x="0" y="13697"/>
                </a:moveTo>
                <a:lnTo>
                  <a:pt x="6867" y="9131"/>
                </a:lnTo>
                <a:lnTo>
                  <a:pt x="28062" y="1521"/>
                </a:lnTo>
                <a:lnTo>
                  <a:pt x="64476" y="0"/>
                </a:lnTo>
                <a:lnTo>
                  <a:pt x="117000" y="13697"/>
                </a:lnTo>
                <a:lnTo>
                  <a:pt x="146760" y="27261"/>
                </a:lnTo>
                <a:lnTo>
                  <a:pt x="185932" y="47383"/>
                </a:lnTo>
                <a:lnTo>
                  <a:pt x="232406" y="72422"/>
                </a:lnTo>
                <a:lnTo>
                  <a:pt x="284074" y="100740"/>
                </a:lnTo>
                <a:lnTo>
                  <a:pt x="338825" y="130697"/>
                </a:lnTo>
                <a:lnTo>
                  <a:pt x="394551" y="160654"/>
                </a:lnTo>
                <a:lnTo>
                  <a:pt x="449141" y="188971"/>
                </a:lnTo>
                <a:lnTo>
                  <a:pt x="500485" y="214011"/>
                </a:lnTo>
                <a:lnTo>
                  <a:pt x="546476" y="234132"/>
                </a:lnTo>
                <a:lnTo>
                  <a:pt x="585001" y="247697"/>
                </a:lnTo>
                <a:lnTo>
                  <a:pt x="640208" y="257922"/>
                </a:lnTo>
                <a:lnTo>
                  <a:pt x="704148" y="261914"/>
                </a:lnTo>
                <a:lnTo>
                  <a:pt x="770403" y="261390"/>
                </a:lnTo>
                <a:lnTo>
                  <a:pt x="832557" y="258067"/>
                </a:lnTo>
                <a:lnTo>
                  <a:pt x="884191" y="253664"/>
                </a:lnTo>
                <a:lnTo>
                  <a:pt x="918888" y="249898"/>
                </a:lnTo>
                <a:lnTo>
                  <a:pt x="930231" y="248486"/>
                </a:lnTo>
              </a:path>
            </a:pathLst>
          </a:custGeom>
          <a:ln w="506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object 42"/>
          <p:cNvSpPr/>
          <p:nvPr/>
        </p:nvSpPr>
        <p:spPr>
          <a:xfrm>
            <a:off x="8251215" y="3158739"/>
            <a:ext cx="42784" cy="80534"/>
          </a:xfrm>
          <a:custGeom>
            <a:avLst/>
            <a:gdLst/>
            <a:ahLst/>
            <a:cxnLst/>
            <a:rect l="l" t="t" r="r" b="b"/>
            <a:pathLst>
              <a:path w="21589" h="40639">
                <a:moveTo>
                  <a:pt x="0" y="0"/>
                </a:moveTo>
                <a:lnTo>
                  <a:pt x="3780" y="5733"/>
                </a:lnTo>
                <a:lnTo>
                  <a:pt x="10163" y="11231"/>
                </a:lnTo>
                <a:lnTo>
                  <a:pt x="16857" y="15488"/>
                </a:lnTo>
                <a:lnTo>
                  <a:pt x="21565" y="17500"/>
                </a:lnTo>
                <a:lnTo>
                  <a:pt x="17570" y="20703"/>
                </a:lnTo>
                <a:lnTo>
                  <a:pt x="12266" y="26601"/>
                </a:lnTo>
                <a:lnTo>
                  <a:pt x="7593" y="33611"/>
                </a:lnTo>
                <a:lnTo>
                  <a:pt x="5491" y="40149"/>
                </a:lnTo>
              </a:path>
            </a:pathLst>
          </a:custGeom>
          <a:ln w="4052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6" name="object 43"/>
          <p:cNvSpPr/>
          <p:nvPr/>
        </p:nvSpPr>
        <p:spPr>
          <a:xfrm>
            <a:off x="6443099" y="3243345"/>
            <a:ext cx="1844739" cy="507113"/>
          </a:xfrm>
          <a:custGeom>
            <a:avLst/>
            <a:gdLst/>
            <a:ahLst/>
            <a:cxnLst/>
            <a:rect l="l" t="t" r="r" b="b"/>
            <a:pathLst>
              <a:path w="930910" h="255905">
                <a:moveTo>
                  <a:pt x="0" y="208531"/>
                </a:moveTo>
                <a:lnTo>
                  <a:pt x="41146" y="218127"/>
                </a:lnTo>
                <a:lnTo>
                  <a:pt x="138975" y="238019"/>
                </a:lnTo>
                <a:lnTo>
                  <a:pt x="255066" y="254867"/>
                </a:lnTo>
                <a:lnTo>
                  <a:pt x="351001" y="255331"/>
                </a:lnTo>
                <a:lnTo>
                  <a:pt x="390718" y="245096"/>
                </a:lnTo>
                <a:lnTo>
                  <a:pt x="435522" y="227911"/>
                </a:lnTo>
                <a:lnTo>
                  <a:pt x="483461" y="205786"/>
                </a:lnTo>
                <a:lnTo>
                  <a:pt x="532589" y="180736"/>
                </a:lnTo>
                <a:lnTo>
                  <a:pt x="580955" y="154772"/>
                </a:lnTo>
                <a:lnTo>
                  <a:pt x="626612" y="129908"/>
                </a:lnTo>
                <a:lnTo>
                  <a:pt x="667611" y="108157"/>
                </a:lnTo>
                <a:lnTo>
                  <a:pt x="702002" y="91531"/>
                </a:lnTo>
                <a:lnTo>
                  <a:pt x="757463" y="68099"/>
                </a:lnTo>
                <a:lnTo>
                  <a:pt x="819085" y="43288"/>
                </a:lnTo>
                <a:lnTo>
                  <a:pt x="875831" y="21040"/>
                </a:lnTo>
                <a:lnTo>
                  <a:pt x="916664" y="5296"/>
                </a:lnTo>
                <a:lnTo>
                  <a:pt x="930544" y="0"/>
                </a:lnTo>
              </a:path>
            </a:pathLst>
          </a:custGeom>
          <a:ln w="506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7" name="object 44"/>
          <p:cNvSpPr/>
          <p:nvPr/>
        </p:nvSpPr>
        <p:spPr>
          <a:xfrm>
            <a:off x="8244643" y="3216410"/>
            <a:ext cx="5033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4979" y="4749"/>
                </a:lnTo>
                <a:lnTo>
                  <a:pt x="12448" y="8684"/>
                </a:lnTo>
                <a:lnTo>
                  <a:pt x="19940" y="11337"/>
                </a:lnTo>
                <a:lnTo>
                  <a:pt x="24990" y="12244"/>
                </a:lnTo>
                <a:lnTo>
                  <a:pt x="21808" y="16269"/>
                </a:lnTo>
                <a:lnTo>
                  <a:pt x="17954" y="23220"/>
                </a:lnTo>
                <a:lnTo>
                  <a:pt x="14965" y="31115"/>
                </a:lnTo>
                <a:lnTo>
                  <a:pt x="14382" y="37972"/>
                </a:lnTo>
              </a:path>
            </a:pathLst>
          </a:custGeom>
          <a:ln w="406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8" name="object 45"/>
          <p:cNvSpPr/>
          <p:nvPr/>
        </p:nvSpPr>
        <p:spPr>
          <a:xfrm>
            <a:off x="8761638" y="3192874"/>
            <a:ext cx="684542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54752" y="0"/>
                </a:lnTo>
                <a:lnTo>
                  <a:pt x="174773" y="0"/>
                </a:lnTo>
                <a:lnTo>
                  <a:pt x="293701" y="0"/>
                </a:lnTo>
                <a:lnTo>
                  <a:pt x="345180" y="0"/>
                </a:lnTo>
              </a:path>
            </a:pathLst>
          </a:custGeom>
          <a:ln w="5060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9" name="object 46"/>
          <p:cNvSpPr/>
          <p:nvPr/>
        </p:nvSpPr>
        <p:spPr>
          <a:xfrm>
            <a:off x="9415580" y="3152758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0" name="object 47"/>
          <p:cNvSpPr txBox="1"/>
          <p:nvPr/>
        </p:nvSpPr>
        <p:spPr>
          <a:xfrm>
            <a:off x="9115683" y="2825190"/>
            <a:ext cx="50208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1189">
              <a:latin typeface="Arial"/>
              <a:cs typeface="Arial"/>
            </a:endParaRPr>
          </a:p>
        </p:txBody>
      </p:sp>
      <p:sp>
        <p:nvSpPr>
          <p:cNvPr id="41" name="object 48"/>
          <p:cNvSpPr txBox="1"/>
          <p:nvPr/>
        </p:nvSpPr>
        <p:spPr>
          <a:xfrm>
            <a:off x="2576549" y="2592747"/>
            <a:ext cx="31836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189" i="1" spc="5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30" dirty="0">
                <a:solidFill>
                  <a:srgbClr val="0000FF"/>
                </a:solidFill>
                <a:latin typeface="Lucida Sans Unicode"/>
                <a:cs typeface="Lucida Sans Unicode"/>
              </a:rPr>
              <a:t>=</a:t>
            </a:r>
            <a:endParaRPr sz="1189">
              <a:latin typeface="Lucida Sans Unicode"/>
              <a:cs typeface="Lucida Sans Unicode"/>
            </a:endParaRPr>
          </a:p>
        </p:txBody>
      </p:sp>
      <p:sp>
        <p:nvSpPr>
          <p:cNvPr id="42" name="object 49"/>
          <p:cNvSpPr/>
          <p:nvPr/>
        </p:nvSpPr>
        <p:spPr>
          <a:xfrm>
            <a:off x="2965291" y="2358199"/>
            <a:ext cx="46559" cy="742426"/>
          </a:xfrm>
          <a:custGeom>
            <a:avLst/>
            <a:gdLst/>
            <a:ahLst/>
            <a:cxnLst/>
            <a:rect l="l" t="t" r="r" b="b"/>
            <a:pathLst>
              <a:path w="23495" h="374650">
                <a:moveTo>
                  <a:pt x="23401" y="0"/>
                </a:moveTo>
                <a:lnTo>
                  <a:pt x="0" y="0"/>
                </a:lnTo>
                <a:lnTo>
                  <a:pt x="0" y="374402"/>
                </a:lnTo>
                <a:lnTo>
                  <a:pt x="23401" y="374402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3" name="object 50"/>
          <p:cNvSpPr/>
          <p:nvPr/>
        </p:nvSpPr>
        <p:spPr>
          <a:xfrm>
            <a:off x="3220332" y="2358199"/>
            <a:ext cx="46559" cy="742426"/>
          </a:xfrm>
          <a:custGeom>
            <a:avLst/>
            <a:gdLst/>
            <a:ahLst/>
            <a:cxnLst/>
            <a:rect l="l" t="t" r="r" b="b"/>
            <a:pathLst>
              <a:path w="23494" h="374650">
                <a:moveTo>
                  <a:pt x="0" y="0"/>
                </a:moveTo>
                <a:lnTo>
                  <a:pt x="23397" y="0"/>
                </a:lnTo>
                <a:lnTo>
                  <a:pt x="23397" y="374402"/>
                </a:lnTo>
                <a:lnTo>
                  <a:pt x="0" y="374402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4" name="object 51"/>
          <p:cNvSpPr txBox="1"/>
          <p:nvPr/>
        </p:nvSpPr>
        <p:spPr>
          <a:xfrm>
            <a:off x="3154133" y="2328367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189">
              <a:latin typeface="Arial"/>
              <a:cs typeface="Arial"/>
            </a:endParaRPr>
          </a:p>
        </p:txBody>
      </p:sp>
      <p:sp>
        <p:nvSpPr>
          <p:cNvPr id="45" name="object 52"/>
          <p:cNvSpPr txBox="1"/>
          <p:nvPr/>
        </p:nvSpPr>
        <p:spPr>
          <a:xfrm>
            <a:off x="3080316" y="2476805"/>
            <a:ext cx="196302" cy="58902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 marR="10067">
              <a:lnSpc>
                <a:spcPct val="153500"/>
              </a:lnSpc>
              <a:spcBef>
                <a:spcPts val="198"/>
              </a:spcBef>
            </a:pP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srgbClr val="0000FF"/>
                </a:solidFill>
                <a:latin typeface="Arial"/>
                <a:cs typeface="Arial"/>
              </a:rPr>
              <a:t>1  </a:t>
            </a: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46" name="object 53"/>
          <p:cNvSpPr/>
          <p:nvPr/>
        </p:nvSpPr>
        <p:spPr>
          <a:xfrm>
            <a:off x="5283829" y="2265459"/>
            <a:ext cx="46559" cy="742426"/>
          </a:xfrm>
          <a:custGeom>
            <a:avLst/>
            <a:gdLst/>
            <a:ahLst/>
            <a:cxnLst/>
            <a:rect l="l" t="t" r="r" b="b"/>
            <a:pathLst>
              <a:path w="23494" h="374650">
                <a:moveTo>
                  <a:pt x="23401" y="0"/>
                </a:moveTo>
                <a:lnTo>
                  <a:pt x="0" y="0"/>
                </a:lnTo>
                <a:lnTo>
                  <a:pt x="0" y="374402"/>
                </a:lnTo>
                <a:lnTo>
                  <a:pt x="23401" y="374402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7" name="object 54"/>
          <p:cNvSpPr/>
          <p:nvPr/>
        </p:nvSpPr>
        <p:spPr>
          <a:xfrm>
            <a:off x="5538870" y="2265459"/>
            <a:ext cx="46559" cy="742426"/>
          </a:xfrm>
          <a:custGeom>
            <a:avLst/>
            <a:gdLst/>
            <a:ahLst/>
            <a:cxnLst/>
            <a:rect l="l" t="t" r="r" b="b"/>
            <a:pathLst>
              <a:path w="23494" h="374650">
                <a:moveTo>
                  <a:pt x="0" y="0"/>
                </a:moveTo>
                <a:lnTo>
                  <a:pt x="23397" y="0"/>
                </a:lnTo>
                <a:lnTo>
                  <a:pt x="23397" y="374402"/>
                </a:lnTo>
                <a:lnTo>
                  <a:pt x="0" y="374402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8" name="object 55"/>
          <p:cNvSpPr txBox="1"/>
          <p:nvPr/>
        </p:nvSpPr>
        <p:spPr>
          <a:xfrm>
            <a:off x="5295714" y="2238999"/>
            <a:ext cx="299487" cy="20720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 i="1" spc="-14" baseline="13888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991" spc="-10" dirty="0">
                <a:solidFill>
                  <a:srgbClr val="0000FF"/>
                </a:solidFill>
                <a:latin typeface="Arial"/>
                <a:cs typeface="Arial"/>
              </a:rPr>
              <a:t>10</a:t>
            </a:r>
            <a:endParaRPr sz="991">
              <a:latin typeface="Arial"/>
              <a:cs typeface="Arial"/>
            </a:endParaRPr>
          </a:p>
        </p:txBody>
      </p:sp>
      <p:sp>
        <p:nvSpPr>
          <p:cNvPr id="49" name="object 56"/>
          <p:cNvSpPr txBox="1"/>
          <p:nvPr/>
        </p:nvSpPr>
        <p:spPr>
          <a:xfrm>
            <a:off x="4793559" y="2481761"/>
            <a:ext cx="80156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srgbClr val="0000FF"/>
                </a:solidFill>
                <a:latin typeface="Arial"/>
                <a:cs typeface="Arial"/>
              </a:rPr>
              <a:t>1 </a:t>
            </a:r>
            <a:r>
              <a:rPr sz="1189" spc="30" dirty="0">
                <a:solidFill>
                  <a:srgbClr val="0000FF"/>
                </a:solidFill>
                <a:latin typeface="Lucida Sans Unicode"/>
                <a:cs typeface="Lucida Sans Unicode"/>
              </a:rPr>
              <a:t>=</a:t>
            </a:r>
            <a:r>
              <a:rPr sz="1189" spc="99" dirty="0">
                <a:solidFill>
                  <a:srgbClr val="0000FF"/>
                </a:solidFill>
                <a:latin typeface="Lucida Sans Unicode"/>
                <a:cs typeface="Lucida Sans Unicode"/>
              </a:rPr>
              <a:t> </a:t>
            </a: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srgbClr val="0000FF"/>
                </a:solidFill>
                <a:latin typeface="Arial"/>
                <a:cs typeface="Arial"/>
              </a:rPr>
              <a:t>11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50" name="object 57"/>
          <p:cNvSpPr txBox="1"/>
          <p:nvPr/>
        </p:nvSpPr>
        <p:spPr>
          <a:xfrm>
            <a:off x="5295714" y="2796473"/>
            <a:ext cx="299487" cy="20720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 i="1" spc="-14" baseline="13888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991" spc="-10" dirty="0">
                <a:solidFill>
                  <a:srgbClr val="0000FF"/>
                </a:solidFill>
                <a:latin typeface="Arial"/>
                <a:cs typeface="Arial"/>
              </a:rPr>
              <a:t>12</a:t>
            </a:r>
            <a:endParaRPr sz="991">
              <a:latin typeface="Arial"/>
              <a:cs typeface="Arial"/>
            </a:endParaRPr>
          </a:p>
        </p:txBody>
      </p:sp>
      <p:sp>
        <p:nvSpPr>
          <p:cNvPr id="51" name="object 58"/>
          <p:cNvSpPr/>
          <p:nvPr/>
        </p:nvSpPr>
        <p:spPr>
          <a:xfrm>
            <a:off x="5283829" y="3378355"/>
            <a:ext cx="46559" cy="742426"/>
          </a:xfrm>
          <a:custGeom>
            <a:avLst/>
            <a:gdLst/>
            <a:ahLst/>
            <a:cxnLst/>
            <a:rect l="l" t="t" r="r" b="b"/>
            <a:pathLst>
              <a:path w="23494" h="374650">
                <a:moveTo>
                  <a:pt x="23401" y="0"/>
                </a:moveTo>
                <a:lnTo>
                  <a:pt x="0" y="0"/>
                </a:lnTo>
                <a:lnTo>
                  <a:pt x="0" y="374402"/>
                </a:lnTo>
                <a:lnTo>
                  <a:pt x="23401" y="374402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2" name="object 59"/>
          <p:cNvSpPr/>
          <p:nvPr/>
        </p:nvSpPr>
        <p:spPr>
          <a:xfrm>
            <a:off x="5538870" y="3378355"/>
            <a:ext cx="46559" cy="742426"/>
          </a:xfrm>
          <a:custGeom>
            <a:avLst/>
            <a:gdLst/>
            <a:ahLst/>
            <a:cxnLst/>
            <a:rect l="l" t="t" r="r" b="b"/>
            <a:pathLst>
              <a:path w="23494" h="374650">
                <a:moveTo>
                  <a:pt x="0" y="0"/>
                </a:moveTo>
                <a:lnTo>
                  <a:pt x="23397" y="0"/>
                </a:lnTo>
                <a:lnTo>
                  <a:pt x="23397" y="374402"/>
                </a:lnTo>
                <a:lnTo>
                  <a:pt x="0" y="374402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3" name="object 60"/>
          <p:cNvSpPr txBox="1"/>
          <p:nvPr/>
        </p:nvSpPr>
        <p:spPr>
          <a:xfrm>
            <a:off x="5295714" y="3351884"/>
            <a:ext cx="299487" cy="20720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 i="1" spc="-14" baseline="13888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991" spc="-10" dirty="0">
                <a:solidFill>
                  <a:srgbClr val="0000FF"/>
                </a:solidFill>
                <a:latin typeface="Arial"/>
                <a:cs typeface="Arial"/>
              </a:rPr>
              <a:t>20</a:t>
            </a:r>
            <a:endParaRPr sz="991">
              <a:latin typeface="Arial"/>
              <a:cs typeface="Arial"/>
            </a:endParaRPr>
          </a:p>
        </p:txBody>
      </p:sp>
      <p:sp>
        <p:nvSpPr>
          <p:cNvPr id="54" name="object 61"/>
          <p:cNvSpPr txBox="1"/>
          <p:nvPr/>
        </p:nvSpPr>
        <p:spPr>
          <a:xfrm>
            <a:off x="4793559" y="3533441"/>
            <a:ext cx="801568" cy="591968"/>
          </a:xfrm>
          <a:prstGeom prst="rect">
            <a:avLst/>
          </a:prstGeom>
        </p:spPr>
        <p:txBody>
          <a:bodyPr vert="horz" wrap="square" lIns="0" tIns="122058" rIns="0" bIns="0" rtlCol="0">
            <a:spAutoFit/>
          </a:bodyPr>
          <a:lstStyle/>
          <a:p>
            <a:pPr marL="25168">
              <a:spcBef>
                <a:spcPts val="959"/>
              </a:spcBef>
            </a:pPr>
            <a:r>
              <a:rPr sz="1784" i="1" spc="-14" baseline="13888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991" spc="-10" dirty="0">
                <a:solidFill>
                  <a:srgbClr val="0000FF"/>
                </a:solidFill>
                <a:latin typeface="Arial"/>
                <a:cs typeface="Arial"/>
              </a:rPr>
              <a:t>2  </a:t>
            </a:r>
            <a:r>
              <a:rPr sz="1784" spc="44" baseline="13888" dirty="0">
                <a:solidFill>
                  <a:srgbClr val="0000FF"/>
                </a:solidFill>
                <a:latin typeface="Lucida Sans Unicode"/>
                <a:cs typeface="Lucida Sans Unicode"/>
              </a:rPr>
              <a:t>= </a:t>
            </a:r>
            <a:r>
              <a:rPr sz="1784" spc="119" baseline="13888" dirty="0">
                <a:solidFill>
                  <a:srgbClr val="0000FF"/>
                </a:solidFill>
                <a:latin typeface="Lucida Sans Unicode"/>
                <a:cs typeface="Lucida Sans Unicode"/>
              </a:rPr>
              <a:t> </a:t>
            </a:r>
            <a:r>
              <a:rPr sz="1784" i="1" spc="-14" baseline="13888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991" spc="-10" dirty="0">
                <a:solidFill>
                  <a:srgbClr val="0000FF"/>
                </a:solidFill>
                <a:latin typeface="Arial"/>
                <a:cs typeface="Arial"/>
              </a:rPr>
              <a:t>21</a:t>
            </a:r>
            <a:endParaRPr sz="991">
              <a:latin typeface="Arial"/>
              <a:cs typeface="Arial"/>
            </a:endParaRPr>
          </a:p>
          <a:p>
            <a:pPr marL="527261">
              <a:spcBef>
                <a:spcPts val="763"/>
              </a:spcBef>
            </a:pPr>
            <a:r>
              <a:rPr sz="1784" i="1" spc="-14" baseline="13888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991" spc="-10" dirty="0">
                <a:solidFill>
                  <a:srgbClr val="0000FF"/>
                </a:solidFill>
                <a:latin typeface="Arial"/>
                <a:cs typeface="Arial"/>
              </a:rPr>
              <a:t>22</a:t>
            </a:r>
            <a:endParaRPr sz="991">
              <a:latin typeface="Arial"/>
              <a:cs typeface="Arial"/>
            </a:endParaRPr>
          </a:p>
        </p:txBody>
      </p:sp>
      <p:sp>
        <p:nvSpPr>
          <p:cNvPr id="55" name="object 62"/>
          <p:cNvSpPr/>
          <p:nvPr/>
        </p:nvSpPr>
        <p:spPr>
          <a:xfrm>
            <a:off x="7834223" y="2821907"/>
            <a:ext cx="46559" cy="742426"/>
          </a:xfrm>
          <a:custGeom>
            <a:avLst/>
            <a:gdLst/>
            <a:ahLst/>
            <a:cxnLst/>
            <a:rect l="l" t="t" r="r" b="b"/>
            <a:pathLst>
              <a:path w="23494" h="374650">
                <a:moveTo>
                  <a:pt x="23401" y="0"/>
                </a:moveTo>
                <a:lnTo>
                  <a:pt x="0" y="0"/>
                </a:lnTo>
                <a:lnTo>
                  <a:pt x="0" y="374402"/>
                </a:lnTo>
                <a:lnTo>
                  <a:pt x="23401" y="374402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6" name="object 63"/>
          <p:cNvSpPr/>
          <p:nvPr/>
        </p:nvSpPr>
        <p:spPr>
          <a:xfrm>
            <a:off x="8089265" y="2821907"/>
            <a:ext cx="46559" cy="742426"/>
          </a:xfrm>
          <a:custGeom>
            <a:avLst/>
            <a:gdLst/>
            <a:ahLst/>
            <a:cxnLst/>
            <a:rect l="l" t="t" r="r" b="b"/>
            <a:pathLst>
              <a:path w="23495" h="374650">
                <a:moveTo>
                  <a:pt x="0" y="0"/>
                </a:moveTo>
                <a:lnTo>
                  <a:pt x="23397" y="0"/>
                </a:lnTo>
                <a:lnTo>
                  <a:pt x="23397" y="374402"/>
                </a:lnTo>
                <a:lnTo>
                  <a:pt x="0" y="374402"/>
                </a:lnTo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7" name="object 64"/>
          <p:cNvSpPr txBox="1"/>
          <p:nvPr/>
        </p:nvSpPr>
        <p:spPr>
          <a:xfrm>
            <a:off x="7846086" y="2795440"/>
            <a:ext cx="299487" cy="20720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 i="1" spc="-14" baseline="13888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991" spc="-10" dirty="0">
                <a:solidFill>
                  <a:srgbClr val="0000FF"/>
                </a:solidFill>
                <a:latin typeface="Arial"/>
                <a:cs typeface="Arial"/>
              </a:rPr>
              <a:t>30</a:t>
            </a:r>
            <a:endParaRPr sz="991">
              <a:latin typeface="Arial"/>
              <a:cs typeface="Arial"/>
            </a:endParaRPr>
          </a:p>
        </p:txBody>
      </p:sp>
      <p:sp>
        <p:nvSpPr>
          <p:cNvPr id="58" name="object 65"/>
          <p:cNvSpPr txBox="1"/>
          <p:nvPr/>
        </p:nvSpPr>
        <p:spPr>
          <a:xfrm>
            <a:off x="7343930" y="3037144"/>
            <a:ext cx="80156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srgbClr val="0000FF"/>
                </a:solidFill>
                <a:latin typeface="Arial"/>
                <a:cs typeface="Arial"/>
              </a:rPr>
              <a:t>3 </a:t>
            </a:r>
            <a:r>
              <a:rPr sz="1189" spc="30" dirty="0">
                <a:solidFill>
                  <a:srgbClr val="0000FF"/>
                </a:solidFill>
                <a:latin typeface="Lucida Sans Unicode"/>
                <a:cs typeface="Lucida Sans Unicode"/>
              </a:rPr>
              <a:t>=</a:t>
            </a:r>
            <a:r>
              <a:rPr sz="1189" spc="99" dirty="0">
                <a:solidFill>
                  <a:srgbClr val="0000FF"/>
                </a:solidFill>
                <a:latin typeface="Lucida Sans Unicode"/>
                <a:cs typeface="Lucida Sans Unicode"/>
              </a:rPr>
              <a:t> </a:t>
            </a:r>
            <a:r>
              <a:rPr sz="1189" i="1" spc="-10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srgbClr val="0000FF"/>
                </a:solidFill>
                <a:latin typeface="Arial"/>
                <a:cs typeface="Arial"/>
              </a:rPr>
              <a:t>31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59" name="object 66"/>
          <p:cNvSpPr txBox="1"/>
          <p:nvPr/>
        </p:nvSpPr>
        <p:spPr>
          <a:xfrm>
            <a:off x="7846086" y="3351884"/>
            <a:ext cx="299487" cy="20720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 i="1" spc="-14" baseline="13888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991" spc="-10" dirty="0">
                <a:solidFill>
                  <a:srgbClr val="0000FF"/>
                </a:solidFill>
                <a:latin typeface="Arial"/>
                <a:cs typeface="Arial"/>
              </a:rPr>
              <a:t>32</a:t>
            </a:r>
            <a:endParaRPr sz="991">
              <a:latin typeface="Arial"/>
              <a:cs typeface="Arial"/>
            </a:endParaRPr>
          </a:p>
        </p:txBody>
      </p:sp>
      <p:sp>
        <p:nvSpPr>
          <p:cNvPr id="66" name="object 73"/>
          <p:cNvSpPr/>
          <p:nvPr/>
        </p:nvSpPr>
        <p:spPr>
          <a:xfrm>
            <a:off x="9060267" y="5012941"/>
            <a:ext cx="668183" cy="668183"/>
          </a:xfrm>
          <a:custGeom>
            <a:avLst/>
            <a:gdLst/>
            <a:ahLst/>
            <a:cxnLst/>
            <a:rect l="l" t="t" r="r" b="b"/>
            <a:pathLst>
              <a:path w="337185" h="337185">
                <a:moveTo>
                  <a:pt x="168478" y="0"/>
                </a:moveTo>
                <a:lnTo>
                  <a:pt x="123689" y="6018"/>
                </a:lnTo>
                <a:lnTo>
                  <a:pt x="83443" y="23002"/>
                </a:lnTo>
                <a:lnTo>
                  <a:pt x="49345" y="49345"/>
                </a:lnTo>
                <a:lnTo>
                  <a:pt x="23001" y="83443"/>
                </a:lnTo>
                <a:lnTo>
                  <a:pt x="6018" y="123690"/>
                </a:lnTo>
                <a:lnTo>
                  <a:pt x="0" y="168478"/>
                </a:lnTo>
                <a:lnTo>
                  <a:pt x="6018" y="213267"/>
                </a:lnTo>
                <a:lnTo>
                  <a:pt x="23001" y="253513"/>
                </a:lnTo>
                <a:lnTo>
                  <a:pt x="49345" y="287611"/>
                </a:lnTo>
                <a:lnTo>
                  <a:pt x="83443" y="313955"/>
                </a:lnTo>
                <a:lnTo>
                  <a:pt x="123689" y="330939"/>
                </a:lnTo>
                <a:lnTo>
                  <a:pt x="168478" y="336957"/>
                </a:lnTo>
                <a:lnTo>
                  <a:pt x="213267" y="330939"/>
                </a:lnTo>
                <a:lnTo>
                  <a:pt x="253513" y="313955"/>
                </a:lnTo>
                <a:lnTo>
                  <a:pt x="287611" y="287611"/>
                </a:lnTo>
                <a:lnTo>
                  <a:pt x="313955" y="253513"/>
                </a:lnTo>
                <a:lnTo>
                  <a:pt x="330939" y="213267"/>
                </a:lnTo>
                <a:lnTo>
                  <a:pt x="336957" y="168478"/>
                </a:lnTo>
                <a:lnTo>
                  <a:pt x="330939" y="123690"/>
                </a:lnTo>
                <a:lnTo>
                  <a:pt x="313955" y="83443"/>
                </a:lnTo>
                <a:lnTo>
                  <a:pt x="287611" y="49345"/>
                </a:lnTo>
                <a:lnTo>
                  <a:pt x="253513" y="23002"/>
                </a:lnTo>
                <a:lnTo>
                  <a:pt x="213267" y="6018"/>
                </a:lnTo>
                <a:lnTo>
                  <a:pt x="168478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7" name="object 74"/>
          <p:cNvSpPr/>
          <p:nvPr/>
        </p:nvSpPr>
        <p:spPr>
          <a:xfrm>
            <a:off x="9078814" y="5031488"/>
            <a:ext cx="631691" cy="631691"/>
          </a:xfrm>
          <a:custGeom>
            <a:avLst/>
            <a:gdLst/>
            <a:ahLst/>
            <a:cxnLst/>
            <a:rect l="l" t="t" r="r" b="b"/>
            <a:pathLst>
              <a:path w="318770" h="318769">
                <a:moveTo>
                  <a:pt x="318236" y="159118"/>
                </a:moveTo>
                <a:lnTo>
                  <a:pt x="310124" y="108824"/>
                </a:lnTo>
                <a:lnTo>
                  <a:pt x="287536" y="65144"/>
                </a:lnTo>
                <a:lnTo>
                  <a:pt x="253091" y="30700"/>
                </a:lnTo>
                <a:lnTo>
                  <a:pt x="209412" y="8111"/>
                </a:lnTo>
                <a:lnTo>
                  <a:pt x="159118" y="0"/>
                </a:lnTo>
                <a:lnTo>
                  <a:pt x="108824" y="8111"/>
                </a:lnTo>
                <a:lnTo>
                  <a:pt x="65144" y="30700"/>
                </a:lnTo>
                <a:lnTo>
                  <a:pt x="30700" y="65144"/>
                </a:lnTo>
                <a:lnTo>
                  <a:pt x="8111" y="108824"/>
                </a:lnTo>
                <a:lnTo>
                  <a:pt x="0" y="159118"/>
                </a:lnTo>
                <a:lnTo>
                  <a:pt x="8111" y="209412"/>
                </a:lnTo>
                <a:lnTo>
                  <a:pt x="30700" y="253091"/>
                </a:lnTo>
                <a:lnTo>
                  <a:pt x="65144" y="287536"/>
                </a:lnTo>
                <a:lnTo>
                  <a:pt x="108824" y="310124"/>
                </a:lnTo>
                <a:lnTo>
                  <a:pt x="159118" y="318236"/>
                </a:lnTo>
                <a:lnTo>
                  <a:pt x="209412" y="310124"/>
                </a:lnTo>
                <a:lnTo>
                  <a:pt x="253091" y="287536"/>
                </a:lnTo>
                <a:lnTo>
                  <a:pt x="287536" y="253091"/>
                </a:lnTo>
                <a:lnTo>
                  <a:pt x="310124" y="209412"/>
                </a:lnTo>
                <a:lnTo>
                  <a:pt x="318236" y="159118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8" name="object 75"/>
          <p:cNvSpPr txBox="1"/>
          <p:nvPr/>
        </p:nvSpPr>
        <p:spPr>
          <a:xfrm>
            <a:off x="9242325" y="4909802"/>
            <a:ext cx="34101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1506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69" name="object 76"/>
          <p:cNvSpPr/>
          <p:nvPr/>
        </p:nvSpPr>
        <p:spPr>
          <a:xfrm>
            <a:off x="9690902" y="5346804"/>
            <a:ext cx="619108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416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0" name="object 77"/>
          <p:cNvSpPr/>
          <p:nvPr/>
        </p:nvSpPr>
        <p:spPr>
          <a:xfrm>
            <a:off x="10279915" y="5306690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1" name="object 78"/>
          <p:cNvSpPr txBox="1"/>
          <p:nvPr/>
        </p:nvSpPr>
        <p:spPr>
          <a:xfrm>
            <a:off x="9821417" y="5074686"/>
            <a:ext cx="35611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189" i="1" spc="-258" dirty="0">
                <a:latin typeface="Arial"/>
                <a:cs typeface="Arial"/>
              </a:rPr>
              <a:t> </a:t>
            </a:r>
            <a:r>
              <a:rPr sz="1486" i="1" spc="-14" baseline="27777" dirty="0">
                <a:latin typeface="Arial"/>
                <a:cs typeface="Arial"/>
              </a:rPr>
              <a:t>T</a:t>
            </a:r>
            <a:r>
              <a:rPr sz="1486" i="1" spc="-176" baseline="27777" dirty="0">
                <a:latin typeface="Arial"/>
                <a:cs typeface="Arial"/>
              </a:rPr>
              <a:t> </a:t>
            </a:r>
            <a:r>
              <a:rPr sz="1189" i="1" spc="-10" dirty="0">
                <a:latin typeface="Arial"/>
                <a:cs typeface="Arial"/>
              </a:rPr>
              <a:t>x</a:t>
            </a:r>
            <a:endParaRPr sz="1189">
              <a:latin typeface="Arial"/>
              <a:cs typeface="Arial"/>
            </a:endParaRPr>
          </a:p>
        </p:txBody>
      </p:sp>
      <p:sp>
        <p:nvSpPr>
          <p:cNvPr id="72" name="object 79"/>
          <p:cNvSpPr/>
          <p:nvPr/>
        </p:nvSpPr>
        <p:spPr>
          <a:xfrm>
            <a:off x="8095766" y="4567786"/>
            <a:ext cx="918594" cy="587649"/>
          </a:xfrm>
          <a:custGeom>
            <a:avLst/>
            <a:gdLst/>
            <a:ahLst/>
            <a:cxnLst/>
            <a:rect l="l" t="t" r="r" b="b"/>
            <a:pathLst>
              <a:path w="463550" h="296544">
                <a:moveTo>
                  <a:pt x="0" y="0"/>
                </a:moveTo>
                <a:lnTo>
                  <a:pt x="463071" y="296365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3" name="object 80"/>
          <p:cNvSpPr/>
          <p:nvPr/>
        </p:nvSpPr>
        <p:spPr>
          <a:xfrm>
            <a:off x="8966231" y="5104845"/>
            <a:ext cx="54109" cy="67951"/>
          </a:xfrm>
          <a:custGeom>
            <a:avLst/>
            <a:gdLst/>
            <a:ahLst/>
            <a:cxnLst/>
            <a:rect l="l" t="t" r="r" b="b"/>
            <a:pathLst>
              <a:path w="27304" h="34289">
                <a:moveTo>
                  <a:pt x="21924" y="0"/>
                </a:moveTo>
                <a:lnTo>
                  <a:pt x="21083" y="6841"/>
                </a:lnTo>
                <a:lnTo>
                  <a:pt x="22384" y="15196"/>
                </a:lnTo>
                <a:lnTo>
                  <a:pt x="24730" y="22804"/>
                </a:lnTo>
                <a:lnTo>
                  <a:pt x="27019" y="27405"/>
                </a:lnTo>
                <a:lnTo>
                  <a:pt x="21882" y="27253"/>
                </a:lnTo>
                <a:lnTo>
                  <a:pt x="13991" y="28309"/>
                </a:lnTo>
                <a:lnTo>
                  <a:pt x="5859" y="30626"/>
                </a:lnTo>
                <a:lnTo>
                  <a:pt x="0" y="34255"/>
                </a:lnTo>
              </a:path>
            </a:pathLst>
          </a:custGeom>
          <a:ln w="40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4" name="object 81"/>
          <p:cNvSpPr txBox="1"/>
          <p:nvPr/>
        </p:nvSpPr>
        <p:spPr>
          <a:xfrm>
            <a:off x="7661133" y="4364788"/>
            <a:ext cx="36366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latin typeface="Arial"/>
                <a:cs typeface="Arial"/>
              </a:rPr>
              <a:t>+1</a:t>
            </a:r>
            <a:endParaRPr sz="2180">
              <a:latin typeface="Arial"/>
              <a:cs typeface="Arial"/>
            </a:endParaRPr>
          </a:p>
        </p:txBody>
      </p:sp>
      <p:sp>
        <p:nvSpPr>
          <p:cNvPr id="75" name="object 82"/>
          <p:cNvSpPr txBox="1"/>
          <p:nvPr/>
        </p:nvSpPr>
        <p:spPr>
          <a:xfrm>
            <a:off x="8438743" y="4472817"/>
            <a:ext cx="229019" cy="20720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 i="1" spc="-14" baseline="-23148" dirty="0">
                <a:latin typeface="Arial"/>
                <a:cs typeface="Arial"/>
              </a:rPr>
              <a:t>w</a:t>
            </a:r>
            <a:r>
              <a:rPr sz="1784" i="1" spc="-430" baseline="-23148" dirty="0">
                <a:latin typeface="Arial"/>
                <a:cs typeface="Arial"/>
              </a:rPr>
              <a:t> </a:t>
            </a:r>
            <a:r>
              <a:rPr sz="991" i="1" spc="10" dirty="0">
                <a:latin typeface="Verdana"/>
                <a:cs typeface="Verdana"/>
              </a:rPr>
              <a:t>I</a:t>
            </a:r>
            <a:endParaRPr sz="991" dirty="0">
              <a:latin typeface="Verdana"/>
              <a:cs typeface="Verdana"/>
            </a:endParaRPr>
          </a:p>
        </p:txBody>
      </p:sp>
      <p:sp>
        <p:nvSpPr>
          <p:cNvPr id="76" name="object 83"/>
          <p:cNvSpPr txBox="1"/>
          <p:nvPr/>
        </p:nvSpPr>
        <p:spPr>
          <a:xfrm>
            <a:off x="8547339" y="4615446"/>
            <a:ext cx="120801" cy="17662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991" spc="-10" dirty="0">
                <a:latin typeface="Arial"/>
                <a:cs typeface="Arial"/>
              </a:rPr>
              <a:t>0</a:t>
            </a:r>
            <a:endParaRPr sz="991">
              <a:latin typeface="Arial"/>
              <a:cs typeface="Arial"/>
            </a:endParaRPr>
          </a:p>
        </p:txBody>
      </p:sp>
      <p:sp>
        <p:nvSpPr>
          <p:cNvPr id="77" name="object 84"/>
          <p:cNvSpPr/>
          <p:nvPr/>
        </p:nvSpPr>
        <p:spPr>
          <a:xfrm>
            <a:off x="8095766" y="5346804"/>
            <a:ext cx="916078" cy="0"/>
          </a:xfrm>
          <a:custGeom>
            <a:avLst/>
            <a:gdLst/>
            <a:ahLst/>
            <a:cxnLst/>
            <a:rect l="l" t="t" r="r" b="b"/>
            <a:pathLst>
              <a:path w="462279">
                <a:moveTo>
                  <a:pt x="0" y="0"/>
                </a:moveTo>
                <a:lnTo>
                  <a:pt x="462175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8" name="object 85"/>
          <p:cNvSpPr/>
          <p:nvPr/>
        </p:nvSpPr>
        <p:spPr>
          <a:xfrm>
            <a:off x="8981549" y="5306690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9" name="object 86"/>
          <p:cNvSpPr txBox="1"/>
          <p:nvPr/>
        </p:nvSpPr>
        <p:spPr>
          <a:xfrm>
            <a:off x="7712751" y="5095158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latin typeface="Arial"/>
                <a:cs typeface="Arial"/>
              </a:rPr>
              <a:t>x</a:t>
            </a:r>
            <a:endParaRPr sz="2180">
              <a:latin typeface="Arial"/>
              <a:cs typeface="Arial"/>
            </a:endParaRPr>
          </a:p>
        </p:txBody>
      </p:sp>
      <p:sp>
        <p:nvSpPr>
          <p:cNvPr id="80" name="object 87"/>
          <p:cNvSpPr txBox="1"/>
          <p:nvPr/>
        </p:nvSpPr>
        <p:spPr>
          <a:xfrm>
            <a:off x="7850012" y="5215884"/>
            <a:ext cx="16232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0" dirty="0">
                <a:latin typeface="Arial"/>
                <a:cs typeface="Arial"/>
              </a:rPr>
              <a:t>1</a:t>
            </a:r>
            <a:endParaRPr sz="1585">
              <a:latin typeface="Arial"/>
              <a:cs typeface="Arial"/>
            </a:endParaRPr>
          </a:p>
        </p:txBody>
      </p:sp>
      <p:sp>
        <p:nvSpPr>
          <p:cNvPr id="81" name="object 88"/>
          <p:cNvSpPr txBox="1"/>
          <p:nvPr/>
        </p:nvSpPr>
        <p:spPr>
          <a:xfrm>
            <a:off x="8562061" y="4982204"/>
            <a:ext cx="105701" cy="17662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991" i="1" spc="10" dirty="0">
                <a:latin typeface="Verdana"/>
                <a:cs typeface="Verdana"/>
              </a:rPr>
              <a:t>I</a:t>
            </a:r>
            <a:endParaRPr sz="991">
              <a:latin typeface="Verdana"/>
              <a:cs typeface="Verdana"/>
            </a:endParaRPr>
          </a:p>
        </p:txBody>
      </p:sp>
      <p:sp>
        <p:nvSpPr>
          <p:cNvPr id="82" name="object 89"/>
          <p:cNvSpPr txBox="1"/>
          <p:nvPr/>
        </p:nvSpPr>
        <p:spPr>
          <a:xfrm>
            <a:off x="8438717" y="5020274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20" dirty="0">
                <a:latin typeface="Arial"/>
                <a:cs typeface="Arial"/>
              </a:rPr>
              <a:t>w</a:t>
            </a:r>
            <a:r>
              <a:rPr sz="1486" spc="-14" baseline="-22222" dirty="0">
                <a:latin typeface="Arial"/>
                <a:cs typeface="Arial"/>
              </a:rPr>
              <a:t>1</a:t>
            </a:r>
            <a:endParaRPr sz="1486" baseline="-22222">
              <a:latin typeface="Arial"/>
              <a:cs typeface="Arial"/>
            </a:endParaRPr>
          </a:p>
        </p:txBody>
      </p:sp>
      <p:sp>
        <p:nvSpPr>
          <p:cNvPr id="83" name="object 90"/>
          <p:cNvSpPr/>
          <p:nvPr/>
        </p:nvSpPr>
        <p:spPr>
          <a:xfrm>
            <a:off x="8095767" y="5537122"/>
            <a:ext cx="917336" cy="422805"/>
          </a:xfrm>
          <a:custGeom>
            <a:avLst/>
            <a:gdLst/>
            <a:ahLst/>
            <a:cxnLst/>
            <a:rect l="l" t="t" r="r" b="b"/>
            <a:pathLst>
              <a:path w="462914" h="213360">
                <a:moveTo>
                  <a:pt x="0" y="212837"/>
                </a:moveTo>
                <a:lnTo>
                  <a:pt x="462688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4" name="object 91"/>
          <p:cNvSpPr/>
          <p:nvPr/>
        </p:nvSpPr>
        <p:spPr>
          <a:xfrm>
            <a:off x="8968386" y="5513163"/>
            <a:ext cx="51590" cy="74243"/>
          </a:xfrm>
          <a:custGeom>
            <a:avLst/>
            <a:gdLst/>
            <a:ahLst/>
            <a:cxnLst/>
            <a:rect l="l" t="t" r="r" b="b"/>
            <a:pathLst>
              <a:path w="26035" h="37464">
                <a:moveTo>
                  <a:pt x="0" y="0"/>
                </a:moveTo>
                <a:lnTo>
                  <a:pt x="5300" y="4398"/>
                </a:lnTo>
                <a:lnTo>
                  <a:pt x="13029" y="7811"/>
                </a:lnTo>
                <a:lnTo>
                  <a:pt x="20694" y="9942"/>
                </a:lnTo>
                <a:lnTo>
                  <a:pt x="25799" y="10499"/>
                </a:lnTo>
                <a:lnTo>
                  <a:pt x="22900" y="14738"/>
                </a:lnTo>
                <a:lnTo>
                  <a:pt x="19531" y="21945"/>
                </a:lnTo>
                <a:lnTo>
                  <a:pt x="17093" y="30035"/>
                </a:lnTo>
                <a:lnTo>
                  <a:pt x="16984" y="36922"/>
                </a:lnTo>
              </a:path>
            </a:pathLst>
          </a:custGeom>
          <a:ln w="4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5" name="object 92"/>
          <p:cNvSpPr txBox="1"/>
          <p:nvPr/>
        </p:nvSpPr>
        <p:spPr>
          <a:xfrm>
            <a:off x="7712751" y="5707245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latin typeface="Arial"/>
                <a:cs typeface="Arial"/>
              </a:rPr>
              <a:t>x</a:t>
            </a:r>
            <a:endParaRPr sz="2180">
              <a:latin typeface="Arial"/>
              <a:cs typeface="Arial"/>
            </a:endParaRPr>
          </a:p>
        </p:txBody>
      </p:sp>
      <p:sp>
        <p:nvSpPr>
          <p:cNvPr id="86" name="object 93"/>
          <p:cNvSpPr txBox="1"/>
          <p:nvPr/>
        </p:nvSpPr>
        <p:spPr>
          <a:xfrm>
            <a:off x="7850012" y="5827945"/>
            <a:ext cx="16232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0" dirty="0">
                <a:latin typeface="Arial"/>
                <a:cs typeface="Arial"/>
              </a:rPr>
              <a:t>2</a:t>
            </a:r>
            <a:endParaRPr sz="1585">
              <a:latin typeface="Arial"/>
              <a:cs typeface="Arial"/>
            </a:endParaRPr>
          </a:p>
        </p:txBody>
      </p:sp>
      <p:sp>
        <p:nvSpPr>
          <p:cNvPr id="87" name="object 94"/>
          <p:cNvSpPr txBox="1"/>
          <p:nvPr/>
        </p:nvSpPr>
        <p:spPr>
          <a:xfrm>
            <a:off x="8438717" y="5736149"/>
            <a:ext cx="229019" cy="20720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784" i="1" spc="-14" baseline="-23148" dirty="0">
                <a:latin typeface="Arial"/>
                <a:cs typeface="Arial"/>
              </a:rPr>
              <a:t>w</a:t>
            </a:r>
            <a:r>
              <a:rPr sz="1784" i="1" spc="-430" baseline="-23148" dirty="0">
                <a:latin typeface="Arial"/>
                <a:cs typeface="Arial"/>
              </a:rPr>
              <a:t> </a:t>
            </a:r>
            <a:r>
              <a:rPr sz="991" i="1" spc="10" dirty="0">
                <a:latin typeface="Verdana"/>
                <a:cs typeface="Verdana"/>
              </a:rPr>
              <a:t>I</a:t>
            </a:r>
            <a:endParaRPr sz="991">
              <a:latin typeface="Verdana"/>
              <a:cs typeface="Verdana"/>
            </a:endParaRPr>
          </a:p>
        </p:txBody>
      </p:sp>
      <p:sp>
        <p:nvSpPr>
          <p:cNvPr id="88" name="object 95"/>
          <p:cNvSpPr txBox="1"/>
          <p:nvPr/>
        </p:nvSpPr>
        <p:spPr>
          <a:xfrm>
            <a:off x="8547313" y="5878753"/>
            <a:ext cx="120801" cy="17662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991" spc="-10" dirty="0">
                <a:latin typeface="Arial"/>
                <a:cs typeface="Arial"/>
              </a:rPr>
              <a:t>2</a:t>
            </a:r>
            <a:endParaRPr sz="991">
              <a:latin typeface="Arial"/>
              <a:cs typeface="Arial"/>
            </a:endParaRPr>
          </a:p>
        </p:txBody>
      </p:sp>
      <p:sp>
        <p:nvSpPr>
          <p:cNvPr id="89" name="object 96"/>
          <p:cNvSpPr/>
          <p:nvPr/>
        </p:nvSpPr>
        <p:spPr>
          <a:xfrm>
            <a:off x="1531366" y="6676155"/>
            <a:ext cx="9131457" cy="294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14800"/>
            <a:ext cx="6919793" cy="2191727"/>
          </a:xfrm>
          <a:prstGeom prst="rect">
            <a:avLst/>
          </a:prstGeom>
        </p:spPr>
      </p:pic>
      <p:sp>
        <p:nvSpPr>
          <p:cNvPr id="91" name="object 72"/>
          <p:cNvSpPr txBox="1"/>
          <p:nvPr/>
        </p:nvSpPr>
        <p:spPr>
          <a:xfrm>
            <a:off x="2286000" y="6324600"/>
            <a:ext cx="3668880" cy="296876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103505" algn="ctr">
              <a:lnSpc>
                <a:spcPct val="100000"/>
              </a:lnSpc>
              <a:spcBef>
                <a:spcPts val="155"/>
              </a:spcBef>
            </a:pPr>
            <a:r>
              <a:rPr b="1" spc="-5" dirty="0" smtClean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Expression </a:t>
            </a:r>
            <a:r>
              <a:rPr b="1" spc="-5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of single</a:t>
            </a:r>
            <a:r>
              <a:rPr b="1" spc="-9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b="1"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perceptron</a:t>
            </a:r>
            <a:endParaRPr dirty="0"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964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 animBg="1"/>
      <p:bldP spid="44" grpId="0"/>
      <p:bldP spid="45" grpId="0"/>
      <p:bldP spid="46" grpId="0" animBg="1"/>
      <p:bldP spid="47" grpId="0" animBg="1"/>
      <p:bldP spid="48" grpId="0"/>
      <p:bldP spid="49" grpId="0"/>
      <p:bldP spid="50" grpId="0"/>
      <p:bldP spid="51" grpId="0" animBg="1"/>
      <p:bldP spid="52" grpId="0" animBg="1"/>
      <p:bldP spid="53" grpId="0"/>
      <p:bldP spid="54" grpId="0"/>
      <p:bldP spid="55" grpId="0" animBg="1"/>
      <p:bldP spid="56" grpId="0" animBg="1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Neuron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6" y="1143001"/>
            <a:ext cx="10688493" cy="1066799"/>
          </a:xfrm>
        </p:spPr>
        <p:txBody>
          <a:bodyPr>
            <a:normAutofit/>
          </a:bodyPr>
          <a:lstStyle/>
          <a:p>
            <a:pPr marL="25168">
              <a:spcBef>
                <a:spcPts val="178"/>
              </a:spcBef>
            </a:pPr>
            <a:r>
              <a:rPr lang="en-IN" sz="2200" spc="-2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Neuron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uses nonlinear </a:t>
            </a:r>
            <a:r>
              <a:rPr lang="en-IN" sz="2200" spc="-2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activation </a:t>
            </a:r>
            <a:r>
              <a:rPr lang="en-IN" sz="2200"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functions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(</a:t>
            </a:r>
            <a:r>
              <a:rPr lang="en-IN" sz="2200" i="1" spc="-10" dirty="0">
                <a:latin typeface="Helvetica" panose="020B0500000000000000" pitchFamily="34" charset="0"/>
                <a:cs typeface="Arial"/>
              </a:rPr>
              <a:t>sigmoid</a:t>
            </a:r>
            <a:r>
              <a:rPr lang="en-IN" sz="2200" i="1" spc="-436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, </a:t>
            </a:r>
            <a:r>
              <a:rPr lang="en-IN" sz="2200" i="1" spc="-10" dirty="0" err="1">
                <a:latin typeface="Helvetica" panose="020B0500000000000000" pitchFamily="34" charset="0"/>
                <a:cs typeface="Arial"/>
              </a:rPr>
              <a:t>tanh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, </a:t>
            </a:r>
            <a:r>
              <a:rPr lang="en-IN" sz="2200" i="1" spc="20" dirty="0" err="1" smtClean="0">
                <a:latin typeface="Helvetica" panose="020B0500000000000000" pitchFamily="34" charset="0"/>
                <a:cs typeface="Arial"/>
              </a:rPr>
              <a:t>ReLU</a:t>
            </a:r>
            <a:r>
              <a:rPr lang="en-IN" sz="2200" spc="20" dirty="0" smtClean="0">
                <a:latin typeface="Helvetica" panose="020B0500000000000000" pitchFamily="34" charset="0"/>
                <a:cs typeface="Arial"/>
              </a:rPr>
              <a:t>, </a:t>
            </a:r>
            <a:r>
              <a:rPr lang="en-IN" sz="2200" i="1" spc="-10" dirty="0" err="1" smtClean="0">
                <a:latin typeface="Helvetica" panose="020B0500000000000000" pitchFamily="34" charset="0"/>
                <a:cs typeface="Arial"/>
              </a:rPr>
              <a:t>softplus</a:t>
            </a:r>
            <a:r>
              <a:rPr lang="en-IN" sz="2200" i="1" spc="-1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z="2200" i="1" spc="-30" dirty="0">
                <a:latin typeface="Helvetica" panose="020B0500000000000000" pitchFamily="34" charset="0"/>
                <a:cs typeface="Arial"/>
              </a:rPr>
              <a:t>etc</a:t>
            </a:r>
            <a:r>
              <a:rPr lang="en-IN" sz="2200" i="1" spc="-30" dirty="0">
                <a:latin typeface="Helvetica" panose="020B0500000000000000" pitchFamily="34" charset="0"/>
                <a:cs typeface="Verdana"/>
              </a:rPr>
              <a:t>.</a:t>
            </a:r>
            <a:r>
              <a:rPr lang="en-IN" sz="2200" spc="-30" dirty="0">
                <a:latin typeface="Helvetica" panose="020B0500000000000000" pitchFamily="34" charset="0"/>
                <a:cs typeface="Arial"/>
              </a:rPr>
              <a:t>)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at the place of</a:t>
            </a:r>
            <a:r>
              <a:rPr lang="en-IN" sz="2200" spc="5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z="2200" spc="-10" dirty="0" err="1">
                <a:latin typeface="Helvetica" panose="020B0500000000000000" pitchFamily="34" charset="0"/>
                <a:cs typeface="Arial"/>
              </a:rPr>
              <a:t>thresholding</a:t>
            </a:r>
            <a:endParaRPr lang="en-IN" sz="2200" dirty="0">
              <a:latin typeface="Helvetica" panose="020B0500000000000000" pitchFamily="34" charset="0"/>
              <a:cs typeface="Arial"/>
            </a:endParaRPr>
          </a:p>
          <a:p>
            <a:endParaRPr lang="en-IN" dirty="0"/>
          </a:p>
        </p:txBody>
      </p:sp>
      <p:sp>
        <p:nvSpPr>
          <p:cNvPr id="5" name="object 13"/>
          <p:cNvSpPr/>
          <p:nvPr/>
        </p:nvSpPr>
        <p:spPr>
          <a:xfrm>
            <a:off x="3816971" y="2893604"/>
            <a:ext cx="771368" cy="771368"/>
          </a:xfrm>
          <a:custGeom>
            <a:avLst/>
            <a:gdLst/>
            <a:ahLst/>
            <a:cxnLst/>
            <a:rect l="l" t="t" r="r" b="b"/>
            <a:pathLst>
              <a:path w="389255" h="389255">
                <a:moveTo>
                  <a:pt x="194404" y="0"/>
                </a:moveTo>
                <a:lnTo>
                  <a:pt x="149828" y="5134"/>
                </a:lnTo>
                <a:lnTo>
                  <a:pt x="108909" y="19759"/>
                </a:lnTo>
                <a:lnTo>
                  <a:pt x="72813" y="42708"/>
                </a:lnTo>
                <a:lnTo>
                  <a:pt x="42707" y="72813"/>
                </a:lnTo>
                <a:lnTo>
                  <a:pt x="19759" y="108909"/>
                </a:lnTo>
                <a:lnTo>
                  <a:pt x="5134" y="149828"/>
                </a:lnTo>
                <a:lnTo>
                  <a:pt x="0" y="194404"/>
                </a:lnTo>
                <a:lnTo>
                  <a:pt x="5134" y="238980"/>
                </a:lnTo>
                <a:lnTo>
                  <a:pt x="19759" y="279899"/>
                </a:lnTo>
                <a:lnTo>
                  <a:pt x="42707" y="315995"/>
                </a:lnTo>
                <a:lnTo>
                  <a:pt x="72813" y="346100"/>
                </a:lnTo>
                <a:lnTo>
                  <a:pt x="108909" y="369049"/>
                </a:lnTo>
                <a:lnTo>
                  <a:pt x="149828" y="383674"/>
                </a:lnTo>
                <a:lnTo>
                  <a:pt x="194404" y="388809"/>
                </a:lnTo>
                <a:lnTo>
                  <a:pt x="238979" y="383674"/>
                </a:lnTo>
                <a:lnTo>
                  <a:pt x="279899" y="369049"/>
                </a:lnTo>
                <a:lnTo>
                  <a:pt x="315995" y="346100"/>
                </a:lnTo>
                <a:lnTo>
                  <a:pt x="346100" y="315995"/>
                </a:lnTo>
                <a:lnTo>
                  <a:pt x="369049" y="279899"/>
                </a:lnTo>
                <a:lnTo>
                  <a:pt x="383674" y="238980"/>
                </a:lnTo>
                <a:lnTo>
                  <a:pt x="388808" y="194404"/>
                </a:lnTo>
                <a:lnTo>
                  <a:pt x="383674" y="149828"/>
                </a:lnTo>
                <a:lnTo>
                  <a:pt x="369049" y="108909"/>
                </a:lnTo>
                <a:lnTo>
                  <a:pt x="346100" y="72813"/>
                </a:lnTo>
                <a:lnTo>
                  <a:pt x="315995" y="42708"/>
                </a:lnTo>
                <a:lnTo>
                  <a:pt x="279899" y="19759"/>
                </a:lnTo>
                <a:lnTo>
                  <a:pt x="238979" y="5134"/>
                </a:lnTo>
                <a:lnTo>
                  <a:pt x="1944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14"/>
          <p:cNvSpPr/>
          <p:nvPr/>
        </p:nvSpPr>
        <p:spPr>
          <a:xfrm>
            <a:off x="3838375" y="2915008"/>
            <a:ext cx="728584" cy="728584"/>
          </a:xfrm>
          <a:custGeom>
            <a:avLst/>
            <a:gdLst/>
            <a:ahLst/>
            <a:cxnLst/>
            <a:rect l="l" t="t" r="r" b="b"/>
            <a:pathLst>
              <a:path w="367665" h="367664">
                <a:moveTo>
                  <a:pt x="367207" y="183603"/>
                </a:moveTo>
                <a:lnTo>
                  <a:pt x="360649" y="134794"/>
                </a:lnTo>
                <a:lnTo>
                  <a:pt x="342140" y="90934"/>
                </a:lnTo>
                <a:lnTo>
                  <a:pt x="313431" y="53775"/>
                </a:lnTo>
                <a:lnTo>
                  <a:pt x="276272" y="25067"/>
                </a:lnTo>
                <a:lnTo>
                  <a:pt x="232413" y="6558"/>
                </a:lnTo>
                <a:lnTo>
                  <a:pt x="183603" y="0"/>
                </a:lnTo>
                <a:lnTo>
                  <a:pt x="134794" y="6558"/>
                </a:lnTo>
                <a:lnTo>
                  <a:pt x="90934" y="25067"/>
                </a:lnTo>
                <a:lnTo>
                  <a:pt x="53775" y="53775"/>
                </a:lnTo>
                <a:lnTo>
                  <a:pt x="25067" y="90934"/>
                </a:lnTo>
                <a:lnTo>
                  <a:pt x="6558" y="134794"/>
                </a:lnTo>
                <a:lnTo>
                  <a:pt x="0" y="183603"/>
                </a:lnTo>
                <a:lnTo>
                  <a:pt x="6558" y="232413"/>
                </a:lnTo>
                <a:lnTo>
                  <a:pt x="25067" y="276272"/>
                </a:lnTo>
                <a:lnTo>
                  <a:pt x="53775" y="313431"/>
                </a:lnTo>
                <a:lnTo>
                  <a:pt x="90934" y="342140"/>
                </a:lnTo>
                <a:lnTo>
                  <a:pt x="134794" y="360648"/>
                </a:lnTo>
                <a:lnTo>
                  <a:pt x="183603" y="367207"/>
                </a:lnTo>
                <a:lnTo>
                  <a:pt x="232413" y="360648"/>
                </a:lnTo>
                <a:lnTo>
                  <a:pt x="276272" y="342140"/>
                </a:lnTo>
                <a:lnTo>
                  <a:pt x="313431" y="313431"/>
                </a:lnTo>
                <a:lnTo>
                  <a:pt x="342140" y="276272"/>
                </a:lnTo>
                <a:lnTo>
                  <a:pt x="360649" y="232413"/>
                </a:lnTo>
                <a:lnTo>
                  <a:pt x="367207" y="183603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15"/>
          <p:cNvSpPr/>
          <p:nvPr/>
        </p:nvSpPr>
        <p:spPr>
          <a:xfrm>
            <a:off x="3978161" y="3134238"/>
            <a:ext cx="448077" cy="31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16"/>
          <p:cNvSpPr/>
          <p:nvPr/>
        </p:nvSpPr>
        <p:spPr>
          <a:xfrm>
            <a:off x="4630258" y="3278846"/>
            <a:ext cx="84561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18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17"/>
          <p:cNvSpPr/>
          <p:nvPr/>
        </p:nvSpPr>
        <p:spPr>
          <a:xfrm>
            <a:off x="5444731" y="3238730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18"/>
          <p:cNvSpPr txBox="1"/>
          <p:nvPr/>
        </p:nvSpPr>
        <p:spPr>
          <a:xfrm>
            <a:off x="4710984" y="2969135"/>
            <a:ext cx="69460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10" dirty="0">
                <a:latin typeface="Arial"/>
                <a:cs typeface="Arial"/>
              </a:rPr>
              <a:t>act</a:t>
            </a:r>
            <a:r>
              <a:rPr sz="1189" spc="10" dirty="0">
                <a:latin typeface="Lucida Sans Unicode"/>
                <a:cs typeface="Lucida Sans Unicode"/>
              </a:rPr>
              <a:t>(</a:t>
            </a:r>
            <a:r>
              <a:rPr sz="1189" i="1" spc="10" dirty="0">
                <a:latin typeface="Arial"/>
                <a:cs typeface="Arial"/>
              </a:rPr>
              <a:t>w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486" i="1" spc="-14" baseline="27777" dirty="0">
                <a:latin typeface="Arial"/>
                <a:cs typeface="Arial"/>
              </a:rPr>
              <a:t>T</a:t>
            </a:r>
            <a:r>
              <a:rPr sz="1486" i="1" spc="-133" baseline="27777" dirty="0">
                <a:latin typeface="Arial"/>
                <a:cs typeface="Arial"/>
              </a:rPr>
              <a:t> </a:t>
            </a:r>
            <a:r>
              <a:rPr sz="1189" i="1" spc="-10" dirty="0">
                <a:latin typeface="Arial"/>
                <a:cs typeface="Arial"/>
              </a:rPr>
              <a:t>x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189" spc="99" dirty="0">
                <a:latin typeface="Lucida Sans Unicode"/>
                <a:cs typeface="Lucida Sans Unicode"/>
              </a:rPr>
              <a:t>)</a:t>
            </a:r>
            <a:endParaRPr sz="1189">
              <a:latin typeface="Lucida Sans Unicode"/>
              <a:cs typeface="Lucida Sans Unicode"/>
            </a:endParaRPr>
          </a:p>
        </p:txBody>
      </p:sp>
      <p:sp>
        <p:nvSpPr>
          <p:cNvPr id="11" name="object 19"/>
          <p:cNvSpPr/>
          <p:nvPr/>
        </p:nvSpPr>
        <p:spPr>
          <a:xfrm>
            <a:off x="2704052" y="2379948"/>
            <a:ext cx="1060788" cy="679508"/>
          </a:xfrm>
          <a:custGeom>
            <a:avLst/>
            <a:gdLst/>
            <a:ahLst/>
            <a:cxnLst/>
            <a:rect l="l" t="t" r="r" b="b"/>
            <a:pathLst>
              <a:path w="535305" h="342900">
                <a:moveTo>
                  <a:pt x="0" y="0"/>
                </a:moveTo>
                <a:lnTo>
                  <a:pt x="535087" y="342455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20"/>
          <p:cNvSpPr/>
          <p:nvPr/>
        </p:nvSpPr>
        <p:spPr>
          <a:xfrm>
            <a:off x="3717231" y="3008343"/>
            <a:ext cx="54109" cy="67951"/>
          </a:xfrm>
          <a:custGeom>
            <a:avLst/>
            <a:gdLst/>
            <a:ahLst/>
            <a:cxnLst/>
            <a:rect l="l" t="t" r="r" b="b"/>
            <a:pathLst>
              <a:path w="27305" h="34290">
                <a:moveTo>
                  <a:pt x="21924" y="0"/>
                </a:moveTo>
                <a:lnTo>
                  <a:pt x="21082" y="6841"/>
                </a:lnTo>
                <a:lnTo>
                  <a:pt x="22384" y="15195"/>
                </a:lnTo>
                <a:lnTo>
                  <a:pt x="24729" y="22803"/>
                </a:lnTo>
                <a:lnTo>
                  <a:pt x="27019" y="27404"/>
                </a:lnTo>
                <a:lnTo>
                  <a:pt x="21882" y="27252"/>
                </a:lnTo>
                <a:lnTo>
                  <a:pt x="13991" y="28309"/>
                </a:lnTo>
                <a:lnTo>
                  <a:pt x="5859" y="30626"/>
                </a:lnTo>
                <a:lnTo>
                  <a:pt x="0" y="34255"/>
                </a:lnTo>
              </a:path>
            </a:pathLst>
          </a:custGeom>
          <a:ln w="4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21"/>
          <p:cNvSpPr txBox="1"/>
          <p:nvPr/>
        </p:nvSpPr>
        <p:spPr>
          <a:xfrm>
            <a:off x="2269386" y="2176966"/>
            <a:ext cx="36366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latin typeface="Arial"/>
                <a:cs typeface="Arial"/>
              </a:rPr>
              <a:t>+1</a:t>
            </a:r>
            <a:endParaRPr sz="2180">
              <a:latin typeface="Arial"/>
              <a:cs typeface="Arial"/>
            </a:endParaRPr>
          </a:p>
        </p:txBody>
      </p:sp>
      <p:sp>
        <p:nvSpPr>
          <p:cNvPr id="14" name="object 22"/>
          <p:cNvSpPr txBox="1"/>
          <p:nvPr/>
        </p:nvSpPr>
        <p:spPr>
          <a:xfrm>
            <a:off x="3118519" y="2411709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0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15" name="object 23"/>
          <p:cNvSpPr/>
          <p:nvPr/>
        </p:nvSpPr>
        <p:spPr>
          <a:xfrm>
            <a:off x="2704051" y="3278846"/>
            <a:ext cx="1059530" cy="0"/>
          </a:xfrm>
          <a:custGeom>
            <a:avLst/>
            <a:gdLst/>
            <a:ahLst/>
            <a:cxnLst/>
            <a:rect l="l" t="t" r="r" b="b"/>
            <a:pathLst>
              <a:path w="534669">
                <a:moveTo>
                  <a:pt x="0" y="0"/>
                </a:moveTo>
                <a:lnTo>
                  <a:pt x="534192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24"/>
          <p:cNvSpPr/>
          <p:nvPr/>
        </p:nvSpPr>
        <p:spPr>
          <a:xfrm>
            <a:off x="3732546" y="3238730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object 25"/>
          <p:cNvSpPr txBox="1"/>
          <p:nvPr/>
        </p:nvSpPr>
        <p:spPr>
          <a:xfrm>
            <a:off x="2321053" y="3027230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18" name="object 26"/>
          <p:cNvSpPr txBox="1"/>
          <p:nvPr/>
        </p:nvSpPr>
        <p:spPr>
          <a:xfrm>
            <a:off x="3118519" y="2970240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1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19" name="object 27"/>
          <p:cNvSpPr/>
          <p:nvPr/>
        </p:nvSpPr>
        <p:spPr>
          <a:xfrm>
            <a:off x="2704052" y="3497707"/>
            <a:ext cx="1060788" cy="488237"/>
          </a:xfrm>
          <a:custGeom>
            <a:avLst/>
            <a:gdLst/>
            <a:ahLst/>
            <a:cxnLst/>
            <a:rect l="l" t="t" r="r" b="b"/>
            <a:pathLst>
              <a:path w="535305" h="246380">
                <a:moveTo>
                  <a:pt x="0" y="245964"/>
                </a:moveTo>
                <a:lnTo>
                  <a:pt x="534705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8"/>
          <p:cNvSpPr/>
          <p:nvPr/>
        </p:nvSpPr>
        <p:spPr>
          <a:xfrm>
            <a:off x="3719384" y="3473744"/>
            <a:ext cx="51590" cy="74243"/>
          </a:xfrm>
          <a:custGeom>
            <a:avLst/>
            <a:gdLst/>
            <a:ahLst/>
            <a:cxnLst/>
            <a:rect l="l" t="t" r="r" b="b"/>
            <a:pathLst>
              <a:path w="26034" h="37464">
                <a:moveTo>
                  <a:pt x="0" y="0"/>
                </a:moveTo>
                <a:lnTo>
                  <a:pt x="5300" y="4398"/>
                </a:lnTo>
                <a:lnTo>
                  <a:pt x="13029" y="7811"/>
                </a:lnTo>
                <a:lnTo>
                  <a:pt x="20693" y="9943"/>
                </a:lnTo>
                <a:lnTo>
                  <a:pt x="25798" y="10499"/>
                </a:lnTo>
                <a:lnTo>
                  <a:pt x="22899" y="14738"/>
                </a:lnTo>
                <a:lnTo>
                  <a:pt x="19531" y="21945"/>
                </a:lnTo>
                <a:lnTo>
                  <a:pt x="17092" y="30035"/>
                </a:lnTo>
                <a:lnTo>
                  <a:pt x="16983" y="36922"/>
                </a:lnTo>
              </a:path>
            </a:pathLst>
          </a:custGeom>
          <a:ln w="4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29"/>
          <p:cNvSpPr txBox="1"/>
          <p:nvPr/>
        </p:nvSpPr>
        <p:spPr>
          <a:xfrm>
            <a:off x="2321053" y="3733493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2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22" name="object 30"/>
          <p:cNvSpPr txBox="1"/>
          <p:nvPr/>
        </p:nvSpPr>
        <p:spPr>
          <a:xfrm>
            <a:off x="3118519" y="3738211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2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23" name="object 31"/>
          <p:cNvSpPr/>
          <p:nvPr/>
        </p:nvSpPr>
        <p:spPr>
          <a:xfrm>
            <a:off x="7000301" y="3581712"/>
            <a:ext cx="2728100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60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32"/>
          <p:cNvSpPr/>
          <p:nvPr/>
        </p:nvSpPr>
        <p:spPr>
          <a:xfrm>
            <a:off x="9698173" y="3541596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object 33"/>
          <p:cNvSpPr txBox="1"/>
          <p:nvPr/>
        </p:nvSpPr>
        <p:spPr>
          <a:xfrm>
            <a:off x="9645952" y="3521434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10" dirty="0">
                <a:latin typeface="Arial"/>
                <a:cs typeface="Arial"/>
              </a:rPr>
              <a:t>x</a:t>
            </a:r>
            <a:endParaRPr sz="2180">
              <a:latin typeface="Arial"/>
              <a:cs typeface="Arial"/>
            </a:endParaRPr>
          </a:p>
        </p:txBody>
      </p:sp>
      <p:sp>
        <p:nvSpPr>
          <p:cNvPr id="26" name="object 34"/>
          <p:cNvSpPr/>
          <p:nvPr/>
        </p:nvSpPr>
        <p:spPr>
          <a:xfrm>
            <a:off x="8370048" y="2309107"/>
            <a:ext cx="0" cy="1829639"/>
          </a:xfrm>
          <a:custGeom>
            <a:avLst/>
            <a:gdLst/>
            <a:ahLst/>
            <a:cxnLst/>
            <a:rect l="l" t="t" r="r" b="b"/>
            <a:pathLst>
              <a:path h="923289">
                <a:moveTo>
                  <a:pt x="0" y="923000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7" name="object 35"/>
          <p:cNvSpPr/>
          <p:nvPr/>
        </p:nvSpPr>
        <p:spPr>
          <a:xfrm>
            <a:off x="8329932" y="2301585"/>
            <a:ext cx="80534" cy="37750"/>
          </a:xfrm>
          <a:custGeom>
            <a:avLst/>
            <a:gdLst/>
            <a:ahLst/>
            <a:cxnLst/>
            <a:rect l="l" t="t" r="r" b="b"/>
            <a:pathLst>
              <a:path w="40639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36"/>
          <p:cNvSpPr txBox="1"/>
          <p:nvPr/>
        </p:nvSpPr>
        <p:spPr>
          <a:xfrm>
            <a:off x="8388635" y="3543468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0</a:t>
            </a:r>
            <a:endParaRPr sz="1189">
              <a:latin typeface="Arial"/>
              <a:cs typeface="Arial"/>
            </a:endParaRPr>
          </a:p>
        </p:txBody>
      </p:sp>
      <p:sp>
        <p:nvSpPr>
          <p:cNvPr id="29" name="object 37"/>
          <p:cNvSpPr txBox="1"/>
          <p:nvPr/>
        </p:nvSpPr>
        <p:spPr>
          <a:xfrm>
            <a:off x="6847713" y="3031068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1</a:t>
            </a:r>
            <a:endParaRPr sz="1189">
              <a:latin typeface="Arial"/>
              <a:cs typeface="Arial"/>
            </a:endParaRPr>
          </a:p>
        </p:txBody>
      </p:sp>
      <p:sp>
        <p:nvSpPr>
          <p:cNvPr id="30" name="object 38"/>
          <p:cNvSpPr txBox="1"/>
          <p:nvPr/>
        </p:nvSpPr>
        <p:spPr>
          <a:xfrm>
            <a:off x="7585304" y="2211257"/>
            <a:ext cx="744942" cy="673282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 marR="10067">
              <a:lnSpc>
                <a:spcPct val="118400"/>
              </a:lnSpc>
              <a:spcBef>
                <a:spcPts val="198"/>
              </a:spcBef>
            </a:pPr>
            <a:r>
              <a:rPr sz="1189" spc="-10" dirty="0">
                <a:solidFill>
                  <a:srgbClr val="FF0000"/>
                </a:solidFill>
                <a:latin typeface="Arial"/>
                <a:cs typeface="Arial"/>
              </a:rPr>
              <a:t>sigmoid(x)  </a:t>
            </a:r>
            <a:r>
              <a:rPr sz="1189" spc="-10" dirty="0">
                <a:latin typeface="Arial"/>
                <a:cs typeface="Arial"/>
              </a:rPr>
              <a:t>tanh(x)  </a:t>
            </a: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softplus(x)</a:t>
            </a:r>
            <a:endParaRPr sz="1189">
              <a:latin typeface="Arial"/>
              <a:cs typeface="Arial"/>
            </a:endParaRPr>
          </a:p>
        </p:txBody>
      </p:sp>
      <p:sp>
        <p:nvSpPr>
          <p:cNvPr id="31" name="object 39"/>
          <p:cNvSpPr/>
          <p:nvPr/>
        </p:nvSpPr>
        <p:spPr>
          <a:xfrm>
            <a:off x="7000301" y="3153667"/>
            <a:ext cx="2740683" cy="0"/>
          </a:xfrm>
          <a:custGeom>
            <a:avLst/>
            <a:gdLst/>
            <a:ahLst/>
            <a:cxnLst/>
            <a:rect l="l" t="t" r="r" b="b"/>
            <a:pathLst>
              <a:path w="1383029">
                <a:moveTo>
                  <a:pt x="0" y="0"/>
                </a:moveTo>
                <a:lnTo>
                  <a:pt x="1382429" y="0"/>
                </a:lnTo>
              </a:path>
            </a:pathLst>
          </a:custGeom>
          <a:ln w="5060">
            <a:solidFill>
              <a:srgbClr val="00FF00"/>
            </a:solidFill>
            <a:prstDash val="dot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40"/>
          <p:cNvSpPr/>
          <p:nvPr/>
        </p:nvSpPr>
        <p:spPr>
          <a:xfrm>
            <a:off x="7085909" y="3153668"/>
            <a:ext cx="2568290" cy="429097"/>
          </a:xfrm>
          <a:custGeom>
            <a:avLst/>
            <a:gdLst/>
            <a:ahLst/>
            <a:cxnLst/>
            <a:rect l="l" t="t" r="r" b="b"/>
            <a:pathLst>
              <a:path w="1296035" h="216535">
                <a:moveTo>
                  <a:pt x="0" y="215975"/>
                </a:moveTo>
                <a:lnTo>
                  <a:pt x="39241" y="215955"/>
                </a:lnTo>
                <a:lnTo>
                  <a:pt x="81001" y="215921"/>
                </a:lnTo>
                <a:lnTo>
                  <a:pt x="120654" y="215861"/>
                </a:lnTo>
                <a:lnTo>
                  <a:pt x="162003" y="215751"/>
                </a:lnTo>
                <a:lnTo>
                  <a:pt x="203352" y="215557"/>
                </a:lnTo>
                <a:lnTo>
                  <a:pt x="243005" y="215224"/>
                </a:lnTo>
                <a:lnTo>
                  <a:pt x="282658" y="214650"/>
                </a:lnTo>
                <a:lnTo>
                  <a:pt x="324007" y="213631"/>
                </a:lnTo>
                <a:lnTo>
                  <a:pt x="365356" y="211831"/>
                </a:lnTo>
                <a:lnTo>
                  <a:pt x="405009" y="208804"/>
                </a:lnTo>
                <a:lnTo>
                  <a:pt x="444662" y="203797"/>
                </a:lnTo>
                <a:lnTo>
                  <a:pt x="486010" y="195408"/>
                </a:lnTo>
                <a:lnTo>
                  <a:pt x="527359" y="181819"/>
                </a:lnTo>
                <a:lnTo>
                  <a:pt x="567012" y="162684"/>
                </a:lnTo>
                <a:lnTo>
                  <a:pt x="606665" y="138148"/>
                </a:lnTo>
                <a:lnTo>
                  <a:pt x="635362" y="117240"/>
                </a:lnTo>
                <a:lnTo>
                  <a:pt x="648014" y="108002"/>
                </a:lnTo>
                <a:lnTo>
                  <a:pt x="660666" y="98766"/>
                </a:lnTo>
                <a:lnTo>
                  <a:pt x="675014" y="88202"/>
                </a:lnTo>
                <a:lnTo>
                  <a:pt x="689363" y="77866"/>
                </a:lnTo>
                <a:lnTo>
                  <a:pt x="729016" y="53335"/>
                </a:lnTo>
                <a:lnTo>
                  <a:pt x="768668" y="34194"/>
                </a:lnTo>
                <a:lnTo>
                  <a:pt x="810017" y="20586"/>
                </a:lnTo>
                <a:lnTo>
                  <a:pt x="851367" y="12197"/>
                </a:lnTo>
                <a:lnTo>
                  <a:pt x="891019" y="7211"/>
                </a:lnTo>
                <a:lnTo>
                  <a:pt x="930672" y="4196"/>
                </a:lnTo>
                <a:lnTo>
                  <a:pt x="972021" y="2376"/>
                </a:lnTo>
                <a:lnTo>
                  <a:pt x="1013370" y="1367"/>
                </a:lnTo>
                <a:lnTo>
                  <a:pt x="1053023" y="802"/>
                </a:lnTo>
                <a:lnTo>
                  <a:pt x="1092676" y="474"/>
                </a:lnTo>
                <a:lnTo>
                  <a:pt x="1134025" y="280"/>
                </a:lnTo>
                <a:lnTo>
                  <a:pt x="1175374" y="176"/>
                </a:lnTo>
                <a:lnTo>
                  <a:pt x="1215027" y="105"/>
                </a:lnTo>
                <a:lnTo>
                  <a:pt x="1256787" y="46"/>
                </a:lnTo>
                <a:lnTo>
                  <a:pt x="1289698" y="7"/>
                </a:lnTo>
                <a:lnTo>
                  <a:pt x="1296029" y="0"/>
                </a:lnTo>
              </a:path>
            </a:pathLst>
          </a:custGeom>
          <a:ln w="10122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3" name="object 41"/>
          <p:cNvSpPr/>
          <p:nvPr/>
        </p:nvSpPr>
        <p:spPr>
          <a:xfrm>
            <a:off x="7085909" y="3153666"/>
            <a:ext cx="2568290" cy="856933"/>
          </a:xfrm>
          <a:custGeom>
            <a:avLst/>
            <a:gdLst/>
            <a:ahLst/>
            <a:cxnLst/>
            <a:rect l="l" t="t" r="r" b="b"/>
            <a:pathLst>
              <a:path w="1296035" h="432435">
                <a:moveTo>
                  <a:pt x="0" y="432009"/>
                </a:moveTo>
                <a:lnTo>
                  <a:pt x="0" y="432009"/>
                </a:lnTo>
                <a:lnTo>
                  <a:pt x="108002" y="432009"/>
                </a:lnTo>
                <a:lnTo>
                  <a:pt x="120654" y="432009"/>
                </a:lnTo>
                <a:lnTo>
                  <a:pt x="135003" y="432009"/>
                </a:lnTo>
                <a:lnTo>
                  <a:pt x="149351" y="432009"/>
                </a:lnTo>
                <a:lnTo>
                  <a:pt x="162003" y="432009"/>
                </a:lnTo>
                <a:lnTo>
                  <a:pt x="203352" y="432007"/>
                </a:lnTo>
                <a:lnTo>
                  <a:pt x="243005" y="432003"/>
                </a:lnTo>
                <a:lnTo>
                  <a:pt x="282658" y="431991"/>
                </a:lnTo>
                <a:lnTo>
                  <a:pt x="324007" y="431956"/>
                </a:lnTo>
                <a:lnTo>
                  <a:pt x="365356" y="431856"/>
                </a:lnTo>
                <a:lnTo>
                  <a:pt x="405009" y="431538"/>
                </a:lnTo>
                <a:lnTo>
                  <a:pt x="444662" y="430481"/>
                </a:lnTo>
                <a:lnTo>
                  <a:pt x="486010" y="427260"/>
                </a:lnTo>
                <a:lnTo>
                  <a:pt x="527359" y="417935"/>
                </a:lnTo>
                <a:lnTo>
                  <a:pt x="567012" y="388670"/>
                </a:lnTo>
                <a:lnTo>
                  <a:pt x="594013" y="353186"/>
                </a:lnTo>
                <a:lnTo>
                  <a:pt x="621014" y="288698"/>
                </a:lnTo>
                <a:lnTo>
                  <a:pt x="635362" y="249684"/>
                </a:lnTo>
                <a:lnTo>
                  <a:pt x="648014" y="216004"/>
                </a:lnTo>
                <a:lnTo>
                  <a:pt x="660666" y="182325"/>
                </a:lnTo>
                <a:lnTo>
                  <a:pt x="675014" y="143311"/>
                </a:lnTo>
                <a:lnTo>
                  <a:pt x="689363" y="106349"/>
                </a:lnTo>
                <a:lnTo>
                  <a:pt x="714667" y="59710"/>
                </a:lnTo>
                <a:lnTo>
                  <a:pt x="743364" y="30126"/>
                </a:lnTo>
                <a:lnTo>
                  <a:pt x="783017" y="9777"/>
                </a:lnTo>
                <a:lnTo>
                  <a:pt x="822670" y="3125"/>
                </a:lnTo>
                <a:lnTo>
                  <a:pt x="864019" y="1068"/>
                </a:lnTo>
                <a:lnTo>
                  <a:pt x="905368" y="338"/>
                </a:lnTo>
                <a:lnTo>
                  <a:pt x="945021" y="104"/>
                </a:lnTo>
                <a:lnTo>
                  <a:pt x="984673" y="34"/>
                </a:lnTo>
                <a:lnTo>
                  <a:pt x="1026022" y="13"/>
                </a:lnTo>
                <a:lnTo>
                  <a:pt x="1067371" y="4"/>
                </a:lnTo>
                <a:lnTo>
                  <a:pt x="1107024" y="1"/>
                </a:lnTo>
                <a:lnTo>
                  <a:pt x="1146677" y="0"/>
                </a:lnTo>
                <a:lnTo>
                  <a:pt x="1161025" y="0"/>
                </a:lnTo>
                <a:lnTo>
                  <a:pt x="1175374" y="0"/>
                </a:lnTo>
                <a:lnTo>
                  <a:pt x="1188026" y="0"/>
                </a:lnTo>
                <a:lnTo>
                  <a:pt x="1289698" y="0"/>
                </a:lnTo>
                <a:lnTo>
                  <a:pt x="1296029" y="0"/>
                </a:lnTo>
              </a:path>
            </a:pathLst>
          </a:custGeom>
          <a:ln w="1012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object 42"/>
          <p:cNvSpPr/>
          <p:nvPr/>
        </p:nvSpPr>
        <p:spPr>
          <a:xfrm>
            <a:off x="7085909" y="2277093"/>
            <a:ext cx="1712612" cy="1304908"/>
          </a:xfrm>
          <a:custGeom>
            <a:avLst/>
            <a:gdLst/>
            <a:ahLst/>
            <a:cxnLst/>
            <a:rect l="l" t="t" r="r" b="b"/>
            <a:pathLst>
              <a:path w="864235" h="658494">
                <a:moveTo>
                  <a:pt x="0" y="658324"/>
                </a:moveTo>
                <a:lnTo>
                  <a:pt x="44432" y="658303"/>
                </a:lnTo>
                <a:lnTo>
                  <a:pt x="89996" y="658261"/>
                </a:lnTo>
                <a:lnTo>
                  <a:pt x="135560" y="658180"/>
                </a:lnTo>
                <a:lnTo>
                  <a:pt x="179993" y="658028"/>
                </a:lnTo>
                <a:lnTo>
                  <a:pt x="224426" y="657748"/>
                </a:lnTo>
                <a:lnTo>
                  <a:pt x="269989" y="657219"/>
                </a:lnTo>
                <a:lnTo>
                  <a:pt x="315553" y="656231"/>
                </a:lnTo>
                <a:lnTo>
                  <a:pt x="359986" y="654438"/>
                </a:lnTo>
                <a:lnTo>
                  <a:pt x="404419" y="651136"/>
                </a:lnTo>
                <a:lnTo>
                  <a:pt x="449982" y="644929"/>
                </a:lnTo>
                <a:lnTo>
                  <a:pt x="495546" y="633797"/>
                </a:lnTo>
                <a:lnTo>
                  <a:pt x="531544" y="619218"/>
                </a:lnTo>
                <a:lnTo>
                  <a:pt x="567543" y="597140"/>
                </a:lnTo>
                <a:lnTo>
                  <a:pt x="603542" y="565065"/>
                </a:lnTo>
                <a:lnTo>
                  <a:pt x="629975" y="533705"/>
                </a:lnTo>
                <a:lnTo>
                  <a:pt x="656409" y="495527"/>
                </a:lnTo>
                <a:lnTo>
                  <a:pt x="683973" y="448028"/>
                </a:lnTo>
                <a:lnTo>
                  <a:pt x="701972" y="412623"/>
                </a:lnTo>
                <a:lnTo>
                  <a:pt x="719971" y="374808"/>
                </a:lnTo>
                <a:lnTo>
                  <a:pt x="737971" y="333858"/>
                </a:lnTo>
                <a:lnTo>
                  <a:pt x="755970" y="290965"/>
                </a:lnTo>
                <a:lnTo>
                  <a:pt x="773969" y="245732"/>
                </a:lnTo>
                <a:lnTo>
                  <a:pt x="791969" y="199067"/>
                </a:lnTo>
                <a:lnTo>
                  <a:pt x="809968" y="150759"/>
                </a:lnTo>
                <a:lnTo>
                  <a:pt x="827967" y="101456"/>
                </a:lnTo>
                <a:lnTo>
                  <a:pt x="849713" y="40370"/>
                </a:lnTo>
                <a:lnTo>
                  <a:pt x="859746" y="11968"/>
                </a:lnTo>
                <a:lnTo>
                  <a:pt x="863966" y="0"/>
                </a:lnTo>
              </a:path>
            </a:pathLst>
          </a:custGeom>
          <a:ln w="50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object 43"/>
          <p:cNvSpPr/>
          <p:nvPr/>
        </p:nvSpPr>
        <p:spPr>
          <a:xfrm>
            <a:off x="2135449" y="4506497"/>
            <a:ext cx="7844092" cy="1512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362664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20" dirty="0"/>
              <a:t>Neural </a:t>
            </a:r>
            <a:r>
              <a:rPr lang="en-IN" spc="30" dirty="0"/>
              <a:t>Network</a:t>
            </a:r>
            <a:r>
              <a:rPr lang="en-IN" spc="-79" dirty="0"/>
              <a:t> </a:t>
            </a:r>
            <a:r>
              <a:rPr lang="en-IN" spc="30" dirty="0" smtClean="0"/>
              <a:t>Applicability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3352799"/>
          </a:xfrm>
        </p:spPr>
        <p:txBody>
          <a:bodyPr>
            <a:noAutofit/>
          </a:bodyPr>
          <a:lstStyle/>
          <a:p>
            <a:pPr marL="25168">
              <a:spcBef>
                <a:spcPts val="178"/>
              </a:spcBef>
            </a:pPr>
            <a:r>
              <a:rPr lang="en-IN" spc="-20" dirty="0">
                <a:latin typeface="Helvetica" panose="020B0500000000000000" pitchFamily="34" charset="0"/>
                <a:cs typeface="Arial"/>
              </a:rPr>
              <a:t>NN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is appropriate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problems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with the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following</a:t>
            </a:r>
            <a:r>
              <a:rPr lang="en-IN" spc="5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characteristics: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573821">
              <a:spcBef>
                <a:spcPts val="2239"/>
              </a:spcBef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Instances are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provided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by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many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attribute-value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pairs (more</a:t>
            </a:r>
            <a:r>
              <a:rPr lang="en-IN" spc="7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data)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573821" marR="10067">
              <a:lnSpc>
                <a:spcPct val="102600"/>
              </a:lnSpc>
              <a:spcBef>
                <a:spcPts val="595"/>
              </a:spcBef>
            </a:pPr>
            <a:r>
              <a:rPr lang="en-IN" spc="-20" dirty="0">
                <a:latin typeface="Helvetica" panose="020B0500000000000000" pitchFamily="34" charset="0"/>
                <a:cs typeface="Arial"/>
              </a:rPr>
              <a:t>The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target function output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may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be discrete-valued, real-valued,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or 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 vector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of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several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real or discrete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valued</a:t>
            </a:r>
            <a:r>
              <a:rPr lang="en-IN" spc="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attributes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573821" marR="2906857">
              <a:lnSpc>
                <a:spcPct val="125299"/>
              </a:lnSpc>
            </a:pPr>
            <a:r>
              <a:rPr lang="en-IN" spc="-20" dirty="0">
                <a:latin typeface="Helvetica" panose="020B0500000000000000" pitchFamily="34" charset="0"/>
                <a:cs typeface="Arial"/>
              </a:rPr>
              <a:t>The training examples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may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contain errors  </a:t>
            </a:r>
            <a:endParaRPr lang="en-IN" spc="-10" dirty="0" smtClean="0">
              <a:latin typeface="Helvetica" panose="020B0500000000000000" pitchFamily="34" charset="0"/>
              <a:cs typeface="Arial"/>
            </a:endParaRPr>
          </a:p>
          <a:p>
            <a:pPr marL="573821" marR="2906857">
              <a:lnSpc>
                <a:spcPct val="125299"/>
              </a:lnSpc>
            </a:pPr>
            <a:r>
              <a:rPr lang="en-IN" spc="-20" dirty="0" smtClean="0">
                <a:latin typeface="Helvetica" panose="020B0500000000000000" pitchFamily="34" charset="0"/>
                <a:cs typeface="Arial"/>
              </a:rPr>
              <a:t>Long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training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times are</a:t>
            </a:r>
            <a:r>
              <a:rPr lang="en-IN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acceptable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573821">
              <a:spcBef>
                <a:spcPts val="662"/>
              </a:spcBef>
            </a:pPr>
            <a:r>
              <a:rPr lang="en-IN" spc="-40" dirty="0">
                <a:latin typeface="Helvetica" panose="020B0500000000000000" pitchFamily="34" charset="0"/>
                <a:cs typeface="Arial"/>
              </a:rPr>
              <a:t>Fast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evaluation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of the target function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may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be</a:t>
            </a:r>
            <a:r>
              <a:rPr lang="en-IN" spc="5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required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573821" marR="26426">
              <a:lnSpc>
                <a:spcPct val="102600"/>
              </a:lnSpc>
              <a:spcBef>
                <a:spcPts val="595"/>
              </a:spcBef>
            </a:pPr>
            <a:r>
              <a:rPr lang="en-IN" spc="-20" dirty="0">
                <a:latin typeface="Helvetica" panose="020B0500000000000000" pitchFamily="34" charset="0"/>
                <a:cs typeface="Arial"/>
              </a:rPr>
              <a:t>The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ability of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humans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to understand the learned target function is  not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dirty="0">
                <a:latin typeface="Helvetica" panose="020B0500000000000000" pitchFamily="34" charset="0"/>
                <a:cs typeface="Arial"/>
              </a:rPr>
              <a:t>important</a:t>
            </a:r>
          </a:p>
          <a:p>
            <a:endParaRPr lang="en-IN" dirty="0">
              <a:latin typeface="Helvetica" panose="020B0500000000000000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2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dirty="0" err="1" smtClean="0">
                <a:latin typeface="Arial"/>
                <a:cs typeface="Arial"/>
              </a:rPr>
              <a:t>Backpropagation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 this segment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Perceptron for linear classification</a:t>
            </a:r>
          </a:p>
          <a:p>
            <a:r>
              <a:rPr lang="en-IN" dirty="0" smtClean="0"/>
              <a:t>Design of perceptron for</a:t>
            </a:r>
          </a:p>
          <a:p>
            <a:pPr lvl="1"/>
            <a:r>
              <a:rPr lang="en-IN" dirty="0"/>
              <a:t>B</a:t>
            </a:r>
            <a:r>
              <a:rPr lang="en-IN" dirty="0" smtClean="0"/>
              <a:t>oolean function</a:t>
            </a:r>
          </a:p>
          <a:p>
            <a:pPr lvl="1"/>
            <a:r>
              <a:rPr lang="en-IN" dirty="0" smtClean="0"/>
              <a:t>Linear classifier</a:t>
            </a:r>
          </a:p>
          <a:p>
            <a:r>
              <a:rPr lang="en-IN" dirty="0" smtClean="0"/>
              <a:t>Delta Rule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7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Session Content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Backpropagation</a:t>
            </a:r>
            <a:r>
              <a:rPr lang="en-IN" dirty="0" smtClean="0"/>
              <a:t> Algorithm</a:t>
            </a:r>
          </a:p>
          <a:p>
            <a:r>
              <a:rPr lang="en-IN" dirty="0" err="1" smtClean="0"/>
              <a:t>Behavior</a:t>
            </a:r>
            <a:r>
              <a:rPr lang="en-IN" dirty="0" smtClean="0"/>
              <a:t> of </a:t>
            </a:r>
            <a:r>
              <a:rPr lang="en-IN" dirty="0" err="1" smtClean="0"/>
              <a:t>Backpropagation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01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0" dirty="0"/>
              <a:t>Multilayer </a:t>
            </a:r>
            <a:r>
              <a:rPr lang="en-IN" spc="30" dirty="0"/>
              <a:t>Networks and</a:t>
            </a:r>
            <a:r>
              <a:rPr lang="en-IN" spc="-79" dirty="0"/>
              <a:t> </a:t>
            </a:r>
            <a:r>
              <a:rPr lang="en-IN" spc="30" dirty="0" err="1"/>
              <a:t>Backpropagation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pPr marL="25168">
              <a:spcBef>
                <a:spcPts val="860"/>
              </a:spcBef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Single perceptron can only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express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linear decision</a:t>
            </a:r>
            <a:r>
              <a:rPr lang="en-IN" spc="-6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surface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>
              <a:spcBef>
                <a:spcPts val="860"/>
              </a:spcBef>
            </a:pPr>
            <a:r>
              <a:rPr lang="en-IN" spc="-50" dirty="0" smtClean="0">
                <a:latin typeface="Helvetica" panose="020B0500000000000000" pitchFamily="34" charset="0"/>
                <a:cs typeface="Arial"/>
              </a:rPr>
              <a:t>We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need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units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whose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output is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nonlinear function of its inputs 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AND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is also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differentiable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(Use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Neuron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not</a:t>
            </a:r>
            <a:r>
              <a:rPr lang="en-IN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trike="sngStrike" spc="-20" dirty="0">
                <a:latin typeface="Helvetica" panose="020B0500000000000000" pitchFamily="34" charset="0"/>
                <a:cs typeface="Arial"/>
              </a:rPr>
              <a:t>Perceptron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)</a:t>
            </a: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spc="-20" dirty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spc="-20" dirty="0" smtClean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spc="-20" dirty="0" smtClean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109"/>
              </a:spcBef>
            </a:pPr>
            <a:r>
              <a:rPr lang="en-IN" spc="-20" dirty="0" err="1" smtClean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Backpropagation</a:t>
            </a:r>
            <a:r>
              <a:rPr lang="en-IN" spc="-20" dirty="0" smtClean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algorithm learns the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weights </a:t>
            </a:r>
            <a:r>
              <a:rPr lang="en-IN" spc="-40" dirty="0" smtClean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30" dirty="0" smtClean="0">
                <a:latin typeface="Helvetica" panose="020B0500000000000000" pitchFamily="34" charset="0"/>
                <a:cs typeface="Arial"/>
              </a:rPr>
              <a:t>fixed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set of  units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and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interconnection</a:t>
            </a:r>
          </a:p>
          <a:p>
            <a:pPr marR="10067">
              <a:lnSpc>
                <a:spcPct val="102600"/>
              </a:lnSpc>
              <a:spcBef>
                <a:spcPts val="109"/>
              </a:spcBef>
            </a:pPr>
            <a:r>
              <a:rPr lang="en-IN" spc="-10" dirty="0" smtClean="0">
                <a:latin typeface="Helvetica" panose="020B0500000000000000" pitchFamily="34" charset="0"/>
                <a:cs typeface="Arial"/>
              </a:rPr>
              <a:t>It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employs </a:t>
            </a:r>
            <a:r>
              <a:rPr lang="en-IN" spc="-20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gradient </a:t>
            </a:r>
            <a:r>
              <a:rPr lang="en-IN" spc="-10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descent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to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minimize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 error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between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  network output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values and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 target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values </a:t>
            </a:r>
            <a:r>
              <a:rPr lang="en-IN" spc="-40" dirty="0" smtClean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these</a:t>
            </a:r>
            <a:r>
              <a:rPr lang="en-IN" spc="-3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outputs</a:t>
            </a:r>
            <a:endParaRPr lang="en-IN" dirty="0" smtClean="0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662"/>
              </a:spcBef>
            </a:pPr>
            <a:r>
              <a:rPr lang="en-IN" spc="-10" dirty="0" smtClean="0">
                <a:latin typeface="Helvetica" panose="020B0500000000000000" pitchFamily="34" charset="0"/>
                <a:cs typeface="Arial"/>
              </a:rPr>
              <a:t>Let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Error function is redefined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as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dirty="0">
              <a:latin typeface="Helvetica" panose="020B0500000000000000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38400"/>
            <a:ext cx="2095792" cy="752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72" y="2924243"/>
            <a:ext cx="2353003" cy="533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876800"/>
            <a:ext cx="3848637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7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30" dirty="0" err="1"/>
              <a:t>Backpropagation</a:t>
            </a:r>
            <a:r>
              <a:rPr lang="en-IN" spc="30" dirty="0"/>
              <a:t> </a:t>
            </a:r>
            <a:r>
              <a:rPr lang="en-IN" dirty="0"/>
              <a:t>(for </a:t>
            </a:r>
            <a:r>
              <a:rPr lang="en-IN" spc="30" dirty="0"/>
              <a:t>2</a:t>
            </a:r>
            <a:r>
              <a:rPr lang="en-IN" spc="-109" dirty="0"/>
              <a:t> </a:t>
            </a:r>
            <a:r>
              <a:rPr lang="en-IN" dirty="0"/>
              <a:t>layers)</a:t>
            </a:r>
          </a:p>
        </p:txBody>
      </p:sp>
      <p:sp>
        <p:nvSpPr>
          <p:cNvPr id="5" name="object 3"/>
          <p:cNvSpPr/>
          <p:nvPr/>
        </p:nvSpPr>
        <p:spPr>
          <a:xfrm>
            <a:off x="2438400" y="1160286"/>
            <a:ext cx="7248088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0" y="0"/>
                </a:moveTo>
                <a:lnTo>
                  <a:pt x="365760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4"/>
          <p:cNvSpPr/>
          <p:nvPr/>
        </p:nvSpPr>
        <p:spPr>
          <a:xfrm>
            <a:off x="2438400" y="1542270"/>
            <a:ext cx="7248088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0" y="0"/>
                </a:moveTo>
                <a:lnTo>
                  <a:pt x="365760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5"/>
          <p:cNvSpPr txBox="1"/>
          <p:nvPr/>
        </p:nvSpPr>
        <p:spPr>
          <a:xfrm>
            <a:off x="2179154" y="1026679"/>
            <a:ext cx="6938534" cy="1466743"/>
          </a:xfrm>
          <a:prstGeom prst="rect">
            <a:avLst/>
          </a:prstGeom>
        </p:spPr>
        <p:txBody>
          <a:bodyPr vert="horz" wrap="square" lIns="0" tIns="117026" rIns="0" bIns="0" rtlCol="0">
            <a:spAutoFit/>
          </a:bodyPr>
          <a:lstStyle/>
          <a:p>
            <a:pPr marL="259226">
              <a:spcBef>
                <a:spcPts val="921"/>
              </a:spcBef>
            </a:pPr>
            <a:r>
              <a:rPr sz="2180" b="1" spc="-10" dirty="0" smtClean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Algorithm: </a:t>
            </a:r>
            <a:r>
              <a:rPr sz="2180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Backpropagation(D,</a:t>
            </a:r>
            <a:r>
              <a:rPr sz="2180" i="1" spc="-30" dirty="0">
                <a:solidFill>
                  <a:schemeClr val="accent5">
                    <a:lumMod val="50000"/>
                  </a:schemeClr>
                </a:solidFill>
                <a:latin typeface="Verdana"/>
                <a:cs typeface="Verdana"/>
              </a:rPr>
              <a:t>η</a:t>
            </a:r>
            <a:r>
              <a:rPr sz="2180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,</a:t>
            </a:r>
            <a:r>
              <a:rPr sz="2180" i="1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r>
              <a:rPr sz="2378" i="1" spc="-44" baseline="-13888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</a:t>
            </a:r>
            <a:r>
              <a:rPr sz="2180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,</a:t>
            </a:r>
            <a:r>
              <a:rPr sz="2180" i="1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r>
              <a:rPr sz="2378" i="1" spc="-44" baseline="-10416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out</a:t>
            </a:r>
            <a:r>
              <a:rPr sz="2378" i="1" spc="-252" baseline="-10416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18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,</a:t>
            </a:r>
            <a:r>
              <a:rPr sz="2180" i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r>
              <a:rPr sz="2378" i="1" baseline="-13888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hidden</a:t>
            </a:r>
            <a:r>
              <a:rPr sz="218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)</a:t>
            </a:r>
          </a:p>
          <a:p>
            <a:pPr marL="25168">
              <a:lnSpc>
                <a:spcPts val="2378"/>
              </a:lnSpc>
              <a:spcBef>
                <a:spcPts val="674"/>
              </a:spcBef>
            </a:pPr>
            <a:r>
              <a:rPr b="1" spc="-10" dirty="0"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  <a:r>
              <a:rPr sz="1982" spc="-10" dirty="0">
                <a:latin typeface="Arial"/>
                <a:cs typeface="Arial"/>
              </a:rPr>
              <a:t>Create the </a:t>
            </a:r>
            <a:r>
              <a:rPr sz="1982" spc="-20" dirty="0">
                <a:latin typeface="Arial"/>
                <a:cs typeface="Arial"/>
              </a:rPr>
              <a:t>feedforward </a:t>
            </a:r>
            <a:r>
              <a:rPr sz="1982" spc="-10" dirty="0">
                <a:latin typeface="Arial"/>
                <a:cs typeface="Arial"/>
              </a:rPr>
              <a:t>network with </a:t>
            </a:r>
            <a:r>
              <a:rPr sz="1982" i="1" spc="-10" dirty="0">
                <a:latin typeface="Arial"/>
                <a:cs typeface="Arial"/>
              </a:rPr>
              <a:t>n</a:t>
            </a:r>
            <a:r>
              <a:rPr sz="2081" i="1" spc="-14" baseline="-11904" dirty="0">
                <a:latin typeface="Arial"/>
                <a:cs typeface="Arial"/>
              </a:rPr>
              <a:t>in </a:t>
            </a:r>
            <a:r>
              <a:rPr sz="1982" spc="-10" dirty="0">
                <a:latin typeface="Arial"/>
                <a:cs typeface="Arial"/>
              </a:rPr>
              <a:t>, </a:t>
            </a:r>
            <a:r>
              <a:rPr sz="1982" i="1" spc="-10" dirty="0">
                <a:latin typeface="Arial"/>
                <a:cs typeface="Arial"/>
              </a:rPr>
              <a:t>n</a:t>
            </a:r>
            <a:r>
              <a:rPr sz="2081" i="1" spc="-14" baseline="-11904" dirty="0">
                <a:latin typeface="Arial"/>
                <a:cs typeface="Arial"/>
              </a:rPr>
              <a:t>out </a:t>
            </a:r>
            <a:r>
              <a:rPr sz="1982" spc="-10" dirty="0">
                <a:latin typeface="Arial"/>
                <a:cs typeface="Arial"/>
              </a:rPr>
              <a:t>, </a:t>
            </a:r>
            <a:r>
              <a:rPr sz="1982" i="1" spc="-10" dirty="0">
                <a:latin typeface="Arial"/>
                <a:cs typeface="Arial"/>
              </a:rPr>
              <a:t>n</a:t>
            </a:r>
            <a:r>
              <a:rPr sz="2081" i="1" spc="-14" baseline="-11904" dirty="0">
                <a:latin typeface="Arial"/>
                <a:cs typeface="Arial"/>
              </a:rPr>
              <a:t>hidden</a:t>
            </a:r>
            <a:r>
              <a:rPr sz="2081" i="1" spc="-133" baseline="-11904" dirty="0">
                <a:latin typeface="Arial"/>
                <a:cs typeface="Arial"/>
              </a:rPr>
              <a:t> </a:t>
            </a:r>
            <a:r>
              <a:rPr sz="1982" spc="-30" dirty="0">
                <a:latin typeface="Arial"/>
                <a:cs typeface="Arial"/>
              </a:rPr>
              <a:t>layers</a:t>
            </a:r>
            <a:endParaRPr sz="1982" dirty="0">
              <a:latin typeface="Arial"/>
              <a:cs typeface="Arial"/>
            </a:endParaRPr>
          </a:p>
          <a:p>
            <a:pPr marL="25168">
              <a:lnSpc>
                <a:spcPts val="2368"/>
              </a:lnSpc>
            </a:pPr>
            <a:r>
              <a:rPr b="1" spc="-10" dirty="0"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sz="1982" spc="-10" dirty="0">
                <a:latin typeface="Arial"/>
                <a:cs typeface="Arial"/>
              </a:rPr>
              <a:t>Randomly initialize weights to small </a:t>
            </a:r>
            <a:r>
              <a:rPr sz="1982" spc="-20" dirty="0">
                <a:latin typeface="Arial"/>
                <a:cs typeface="Arial"/>
              </a:rPr>
              <a:t>values </a:t>
            </a:r>
            <a:r>
              <a:rPr sz="1982" i="1" spc="-248" dirty="0">
                <a:latin typeface="DejaVu Sans Condensed"/>
                <a:cs typeface="DejaVu Sans Condensed"/>
              </a:rPr>
              <a:t>∈ </a:t>
            </a:r>
            <a:r>
              <a:rPr sz="1982" spc="-59" dirty="0">
                <a:latin typeface="Lucida Sans Unicode"/>
                <a:cs typeface="Lucida Sans Unicode"/>
              </a:rPr>
              <a:t>[</a:t>
            </a:r>
            <a:r>
              <a:rPr sz="1982" i="1" spc="-59" dirty="0">
                <a:latin typeface="DejaVu Sans Condensed"/>
                <a:cs typeface="DejaVu Sans Condensed"/>
              </a:rPr>
              <a:t>−</a:t>
            </a:r>
            <a:r>
              <a:rPr sz="1982" spc="-59" dirty="0">
                <a:latin typeface="Arial"/>
                <a:cs typeface="Arial"/>
              </a:rPr>
              <a:t>0</a:t>
            </a:r>
            <a:r>
              <a:rPr sz="1982" i="1" spc="-59" dirty="0">
                <a:latin typeface="Verdana"/>
                <a:cs typeface="Verdana"/>
              </a:rPr>
              <a:t>.</a:t>
            </a:r>
            <a:r>
              <a:rPr sz="1982" spc="-59" dirty="0">
                <a:latin typeface="Arial"/>
                <a:cs typeface="Arial"/>
              </a:rPr>
              <a:t>05</a:t>
            </a:r>
            <a:r>
              <a:rPr sz="1982" i="1" spc="-59" dirty="0">
                <a:latin typeface="Verdana"/>
                <a:cs typeface="Verdana"/>
              </a:rPr>
              <a:t>,</a:t>
            </a:r>
            <a:r>
              <a:rPr sz="1982" i="1" spc="-426" dirty="0">
                <a:latin typeface="Verdana"/>
                <a:cs typeface="Verdana"/>
              </a:rPr>
              <a:t> </a:t>
            </a:r>
            <a:r>
              <a:rPr sz="1982" spc="-59" dirty="0">
                <a:latin typeface="Lucida Sans Unicode"/>
                <a:cs typeface="Lucida Sans Unicode"/>
              </a:rPr>
              <a:t>+</a:t>
            </a:r>
            <a:r>
              <a:rPr sz="1982" spc="-59" dirty="0">
                <a:latin typeface="Arial"/>
                <a:cs typeface="Arial"/>
              </a:rPr>
              <a:t>0</a:t>
            </a:r>
            <a:r>
              <a:rPr sz="1982" i="1" spc="-59" dirty="0">
                <a:latin typeface="Verdana"/>
                <a:cs typeface="Verdana"/>
              </a:rPr>
              <a:t>.</a:t>
            </a:r>
            <a:r>
              <a:rPr sz="1982" spc="-59" dirty="0">
                <a:latin typeface="Arial"/>
                <a:cs typeface="Arial"/>
              </a:rPr>
              <a:t>05</a:t>
            </a:r>
            <a:r>
              <a:rPr sz="1982" spc="-59" dirty="0">
                <a:latin typeface="Lucida Sans Unicode"/>
                <a:cs typeface="Lucida Sans Unicode"/>
              </a:rPr>
              <a:t>]</a:t>
            </a:r>
            <a:endParaRPr sz="1982" dirty="0">
              <a:latin typeface="Lucida Sans Unicode"/>
              <a:cs typeface="Lucida Sans Unicode"/>
            </a:endParaRPr>
          </a:p>
          <a:p>
            <a:pPr marL="25168">
              <a:lnSpc>
                <a:spcPts val="2378"/>
              </a:lnSpc>
            </a:pPr>
            <a:r>
              <a:rPr b="1" spc="-1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b="1" spc="307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982" b="1" spc="-10" dirty="0">
                <a:latin typeface="Arial"/>
                <a:cs typeface="Arial"/>
              </a:rPr>
              <a:t>repeat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80692" y="2505083"/>
            <a:ext cx="0" cy="1687446"/>
          </a:xfrm>
          <a:custGeom>
            <a:avLst/>
            <a:gdLst/>
            <a:ahLst/>
            <a:cxnLst/>
            <a:rect l="l" t="t" r="r" b="b"/>
            <a:pathLst>
              <a:path h="851535">
                <a:moveTo>
                  <a:pt x="0" y="851280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7"/>
          <p:cNvSpPr txBox="1"/>
          <p:nvPr/>
        </p:nvSpPr>
        <p:spPr>
          <a:xfrm>
            <a:off x="2835081" y="2468097"/>
            <a:ext cx="2499080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b="1" spc="-20" dirty="0">
                <a:latin typeface="Arial"/>
                <a:cs typeface="Arial"/>
              </a:rPr>
              <a:t>for </a:t>
            </a:r>
            <a:r>
              <a:rPr sz="1982" i="1" spc="-10" dirty="0" smtClean="0">
                <a:latin typeface="Arial"/>
                <a:cs typeface="Arial"/>
              </a:rPr>
              <a:t>each</a:t>
            </a:r>
            <a:r>
              <a:rPr lang="en-IN" sz="1982" i="1" spc="-10" dirty="0" smtClean="0">
                <a:latin typeface="Arial"/>
                <a:cs typeface="Arial"/>
              </a:rPr>
              <a:t>       </a:t>
            </a:r>
            <a:r>
              <a:rPr sz="1982" i="1" spc="-10" dirty="0" smtClean="0">
                <a:latin typeface="Arial"/>
                <a:cs typeface="Arial"/>
              </a:rPr>
              <a:t> </a:t>
            </a:r>
            <a:r>
              <a:rPr sz="1982" i="1" spc="-119" dirty="0" smtClean="0">
                <a:latin typeface="DejaVu Sans Condensed"/>
                <a:cs typeface="DejaVu Sans Condensed"/>
              </a:rPr>
              <a:t>∈</a:t>
            </a:r>
            <a:r>
              <a:rPr lang="en-IN" sz="1982" i="1" spc="-119" dirty="0" smtClean="0">
                <a:latin typeface="DejaVu Sans Condensed"/>
                <a:cs typeface="DejaVu Sans Condensed"/>
              </a:rPr>
              <a:t> </a:t>
            </a:r>
            <a:r>
              <a:rPr sz="1982" i="1" spc="-119" dirty="0" smtClean="0">
                <a:latin typeface="Arial"/>
                <a:cs typeface="Arial"/>
              </a:rPr>
              <a:t>D</a:t>
            </a:r>
            <a:r>
              <a:rPr sz="1982" i="1" spc="-99" dirty="0" smtClean="0">
                <a:latin typeface="Arial"/>
                <a:cs typeface="Arial"/>
              </a:rPr>
              <a:t> </a:t>
            </a:r>
            <a:r>
              <a:rPr sz="1982" b="1" spc="-10" dirty="0">
                <a:latin typeface="Arial"/>
                <a:cs typeface="Arial"/>
              </a:rPr>
              <a:t>do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3002542" y="2834241"/>
            <a:ext cx="0" cy="1260865"/>
          </a:xfrm>
          <a:custGeom>
            <a:avLst/>
            <a:gdLst/>
            <a:ahLst/>
            <a:cxnLst/>
            <a:rect l="l" t="t" r="r" b="b"/>
            <a:pathLst>
              <a:path h="636269">
                <a:moveTo>
                  <a:pt x="0" y="63591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9"/>
          <p:cNvSpPr txBox="1"/>
          <p:nvPr/>
        </p:nvSpPr>
        <p:spPr>
          <a:xfrm>
            <a:off x="3256929" y="2768969"/>
            <a:ext cx="4170167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u </a:t>
            </a:r>
            <a:r>
              <a:rPr sz="1982" spc="-50" dirty="0">
                <a:latin typeface="Lucida Sans Unicode"/>
                <a:cs typeface="Lucida Sans Unicode"/>
              </a:rPr>
              <a:t>= </a:t>
            </a:r>
            <a:r>
              <a:rPr sz="1982" spc="-10" dirty="0">
                <a:latin typeface="Arial"/>
                <a:cs typeface="Arial"/>
              </a:rPr>
              <a:t>get output from network </a:t>
            </a:r>
            <a:r>
              <a:rPr sz="1982" i="1" spc="-129" dirty="0">
                <a:latin typeface="DejaVu Sans Condensed"/>
                <a:cs typeface="DejaVu Sans Condensed"/>
              </a:rPr>
              <a:t>∀ </a:t>
            </a:r>
            <a:r>
              <a:rPr sz="1982" spc="-10" dirty="0">
                <a:latin typeface="Arial"/>
                <a:cs typeface="Arial"/>
              </a:rPr>
              <a:t>unit</a:t>
            </a:r>
            <a:r>
              <a:rPr sz="1982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u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3256929" y="3069839"/>
            <a:ext cx="4827025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i="1" spc="-168" dirty="0">
                <a:latin typeface="Verdana"/>
                <a:cs typeface="Verdana"/>
              </a:rPr>
              <a:t>δ</a:t>
            </a:r>
            <a:r>
              <a:rPr sz="2081" i="1" spc="-252" baseline="-11904" dirty="0">
                <a:latin typeface="Arial"/>
                <a:cs typeface="Arial"/>
              </a:rPr>
              <a:t>k</a:t>
            </a:r>
            <a:r>
              <a:rPr sz="2081" i="1" spc="-59" baseline="-11904" dirty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=</a:t>
            </a:r>
            <a:r>
              <a:rPr sz="1982" spc="-79" dirty="0">
                <a:latin typeface="Lucida Sans Unicode"/>
                <a:cs typeface="Lucida Sans Unicode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k</a:t>
            </a:r>
            <a:r>
              <a:rPr sz="2081" i="1" spc="-222" baseline="-11904" dirty="0">
                <a:latin typeface="Arial"/>
                <a:cs typeface="Arial"/>
              </a:rPr>
              <a:t> </a:t>
            </a:r>
            <a:r>
              <a:rPr sz="1982" spc="50" dirty="0">
                <a:latin typeface="Lucida Sans Unicode"/>
                <a:cs typeface="Lucida Sans Unicode"/>
              </a:rPr>
              <a:t>(</a:t>
            </a:r>
            <a:r>
              <a:rPr sz="1982" spc="50" dirty="0">
                <a:latin typeface="Arial"/>
                <a:cs typeface="Arial"/>
              </a:rPr>
              <a:t>1</a:t>
            </a:r>
            <a:r>
              <a:rPr sz="1982" spc="-119" dirty="0">
                <a:latin typeface="Arial"/>
                <a:cs typeface="Arial"/>
              </a:rPr>
              <a:t> </a:t>
            </a:r>
            <a:r>
              <a:rPr sz="1982" i="1" spc="40" dirty="0">
                <a:latin typeface="DejaVu Sans Condensed"/>
                <a:cs typeface="DejaVu Sans Condensed"/>
              </a:rPr>
              <a:t>−</a:t>
            </a:r>
            <a:r>
              <a:rPr sz="1982" i="1" spc="-129" dirty="0">
                <a:latin typeface="DejaVu Sans Condensed"/>
                <a:cs typeface="DejaVu Sans Condensed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k</a:t>
            </a:r>
            <a:r>
              <a:rPr sz="2081" i="1" spc="-222" baseline="-11904" dirty="0">
                <a:latin typeface="Arial"/>
                <a:cs typeface="Arial"/>
              </a:rPr>
              <a:t> </a:t>
            </a:r>
            <a:r>
              <a:rPr sz="1982" spc="50" dirty="0">
                <a:latin typeface="Lucida Sans Unicode"/>
                <a:cs typeface="Lucida Sans Unicode"/>
              </a:rPr>
              <a:t>)(</a:t>
            </a:r>
            <a:r>
              <a:rPr sz="1982" i="1" spc="50" dirty="0">
                <a:latin typeface="Arial"/>
                <a:cs typeface="Arial"/>
              </a:rPr>
              <a:t>t</a:t>
            </a:r>
            <a:r>
              <a:rPr sz="2081" i="1" spc="73" baseline="-11904" dirty="0">
                <a:latin typeface="Arial"/>
                <a:cs typeface="Arial"/>
              </a:rPr>
              <a:t>k</a:t>
            </a:r>
            <a:r>
              <a:rPr sz="2081" i="1" spc="446" baseline="-11904" dirty="0">
                <a:latin typeface="Arial"/>
                <a:cs typeface="Arial"/>
              </a:rPr>
              <a:t> </a:t>
            </a:r>
            <a:r>
              <a:rPr sz="1982" i="1" spc="40" dirty="0">
                <a:latin typeface="DejaVu Sans Condensed"/>
                <a:cs typeface="DejaVu Sans Condensed"/>
              </a:rPr>
              <a:t>−</a:t>
            </a:r>
            <a:r>
              <a:rPr sz="1982" i="1" spc="-129" dirty="0">
                <a:latin typeface="DejaVu Sans Condensed"/>
                <a:cs typeface="DejaVu Sans Condensed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k</a:t>
            </a:r>
            <a:r>
              <a:rPr sz="2081" i="1" spc="-222" baseline="-11904" dirty="0">
                <a:latin typeface="Arial"/>
                <a:cs typeface="Arial"/>
              </a:rPr>
              <a:t> </a:t>
            </a:r>
            <a:r>
              <a:rPr sz="1982" spc="119" dirty="0">
                <a:latin typeface="Lucida Sans Unicode"/>
                <a:cs typeface="Lucida Sans Unicode"/>
              </a:rPr>
              <a:t>)</a:t>
            </a:r>
            <a:r>
              <a:rPr sz="1982" spc="-79" dirty="0">
                <a:latin typeface="Lucida Sans Unicode"/>
                <a:cs typeface="Lucida Sans Unicode"/>
              </a:rPr>
              <a:t> </a:t>
            </a:r>
            <a:r>
              <a:rPr sz="1982" spc="-30" dirty="0">
                <a:latin typeface="Arial"/>
                <a:cs typeface="Arial"/>
              </a:rPr>
              <a:t>for</a:t>
            </a:r>
            <a:r>
              <a:rPr sz="1982" spc="-10" dirty="0">
                <a:latin typeface="Arial"/>
                <a:cs typeface="Arial"/>
              </a:rPr>
              <a:t> all </a:t>
            </a:r>
            <a:r>
              <a:rPr sz="1982" spc="-10" dirty="0">
                <a:solidFill>
                  <a:srgbClr val="ED1C24"/>
                </a:solidFill>
                <a:latin typeface="Arial"/>
                <a:cs typeface="Arial"/>
              </a:rPr>
              <a:t>output unit</a:t>
            </a:r>
            <a:r>
              <a:rPr sz="1982" dirty="0">
                <a:solidFill>
                  <a:srgbClr val="ED1C24"/>
                </a:solidFill>
                <a:latin typeface="Arial"/>
                <a:cs typeface="Arial"/>
              </a:rPr>
              <a:t> </a:t>
            </a:r>
            <a:r>
              <a:rPr sz="1982" i="1" spc="-10" dirty="0">
                <a:solidFill>
                  <a:srgbClr val="ED1C24"/>
                </a:solidFill>
                <a:latin typeface="Arial"/>
                <a:cs typeface="Arial"/>
              </a:rPr>
              <a:t>k</a:t>
            </a:r>
            <a:endParaRPr sz="1982">
              <a:latin typeface="Arial"/>
              <a:cs typeface="Arial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3256930" y="3370735"/>
            <a:ext cx="1755396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i="1" spc="-168" dirty="0">
                <a:latin typeface="Verdana"/>
                <a:cs typeface="Verdana"/>
              </a:rPr>
              <a:t>δ</a:t>
            </a:r>
            <a:r>
              <a:rPr sz="2081" i="1" spc="-252" baseline="-11904" dirty="0">
                <a:latin typeface="Arial"/>
                <a:cs typeface="Arial"/>
              </a:rPr>
              <a:t>h</a:t>
            </a:r>
            <a:r>
              <a:rPr sz="2081" i="1" spc="30" baseline="-11904" dirty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=</a:t>
            </a:r>
            <a:r>
              <a:rPr sz="1982" spc="-109" dirty="0">
                <a:latin typeface="Lucida Sans Unicode"/>
                <a:cs typeface="Lucida Sans Unicode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h</a:t>
            </a:r>
            <a:r>
              <a:rPr sz="2081" i="1" spc="-414" baseline="-11904" dirty="0">
                <a:latin typeface="Arial"/>
                <a:cs typeface="Arial"/>
              </a:rPr>
              <a:t> </a:t>
            </a:r>
            <a:r>
              <a:rPr sz="1982" spc="50" dirty="0">
                <a:latin typeface="Lucida Sans Unicode"/>
                <a:cs typeface="Lucida Sans Unicode"/>
              </a:rPr>
              <a:t>(</a:t>
            </a:r>
            <a:r>
              <a:rPr sz="1982" spc="50" dirty="0">
                <a:latin typeface="Arial"/>
                <a:cs typeface="Arial"/>
              </a:rPr>
              <a:t>1</a:t>
            </a:r>
            <a:r>
              <a:rPr sz="1982" spc="-139" dirty="0">
                <a:latin typeface="Arial"/>
                <a:cs typeface="Arial"/>
              </a:rPr>
              <a:t> </a:t>
            </a:r>
            <a:r>
              <a:rPr sz="1982" i="1" spc="40" dirty="0">
                <a:latin typeface="DejaVu Sans Condensed"/>
                <a:cs typeface="DejaVu Sans Condensed"/>
              </a:rPr>
              <a:t>−</a:t>
            </a:r>
            <a:r>
              <a:rPr sz="1982" i="1" spc="-159" dirty="0">
                <a:latin typeface="DejaVu Sans Condensed"/>
                <a:cs typeface="DejaVu Sans Condensed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h</a:t>
            </a:r>
            <a:r>
              <a:rPr sz="2081" i="1" spc="-400" baseline="-11904" dirty="0">
                <a:latin typeface="Arial"/>
                <a:cs typeface="Arial"/>
              </a:rPr>
              <a:t> </a:t>
            </a:r>
            <a:r>
              <a:rPr sz="1982" spc="119" dirty="0">
                <a:latin typeface="Lucida Sans Unicode"/>
                <a:cs typeface="Lucida Sans Unicode"/>
              </a:rPr>
              <a:t>)</a:t>
            </a:r>
            <a:endParaRPr sz="1982">
              <a:latin typeface="Lucida Sans Unicode"/>
              <a:cs typeface="Lucida Sans Unicode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5003164" y="3182689"/>
            <a:ext cx="315846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1377" dirty="0">
                <a:latin typeface="Verdana"/>
                <a:cs typeface="Verdana"/>
              </a:rPr>
              <a:t> </a:t>
            </a:r>
            <a:endParaRPr sz="1982">
              <a:latin typeface="Verdana"/>
              <a:cs typeface="Verdana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5657972" y="3384868"/>
            <a:ext cx="3037654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50" dirty="0" smtClean="0">
                <a:latin typeface="Lucida Sans Unicode"/>
                <a:cs typeface="Lucida Sans Unicode"/>
              </a:rPr>
              <a:t>(</a:t>
            </a:r>
            <a:r>
              <a:rPr sz="1982" i="1" spc="50" dirty="0" smtClean="0">
                <a:latin typeface="Arial"/>
                <a:cs typeface="Arial"/>
              </a:rPr>
              <a:t>w </a:t>
            </a:r>
            <a:r>
              <a:rPr sz="1982" i="1" spc="-337" dirty="0" smtClean="0">
                <a:latin typeface="Verdana"/>
                <a:cs typeface="Verdana"/>
              </a:rPr>
              <a:t>δ </a:t>
            </a:r>
            <a:r>
              <a:rPr sz="1982" spc="119" dirty="0" smtClean="0">
                <a:latin typeface="Lucida Sans Unicode"/>
                <a:cs typeface="Lucida Sans Unicode"/>
              </a:rPr>
              <a:t>) </a:t>
            </a:r>
            <a:r>
              <a:rPr sz="1982" spc="-30" dirty="0" smtClean="0">
                <a:latin typeface="Arial"/>
                <a:cs typeface="Arial"/>
              </a:rPr>
              <a:t>for </a:t>
            </a:r>
            <a:r>
              <a:rPr sz="1982" spc="-10" dirty="0">
                <a:latin typeface="Arial"/>
                <a:cs typeface="Arial"/>
              </a:rPr>
              <a:t>all </a:t>
            </a:r>
            <a:r>
              <a:rPr sz="1982" spc="-10" dirty="0">
                <a:solidFill>
                  <a:srgbClr val="0000FF"/>
                </a:solidFill>
                <a:latin typeface="Arial"/>
                <a:cs typeface="Arial"/>
              </a:rPr>
              <a:t>hidden unit</a:t>
            </a:r>
            <a:r>
              <a:rPr sz="1982" spc="-27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82" i="1" spc="-1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18" name="object 16"/>
          <p:cNvSpPr txBox="1"/>
          <p:nvPr/>
        </p:nvSpPr>
        <p:spPr>
          <a:xfrm>
            <a:off x="2209800" y="2438400"/>
            <a:ext cx="147227" cy="1593277"/>
          </a:xfrm>
          <a:prstGeom prst="rect">
            <a:avLst/>
          </a:prstGeom>
        </p:spPr>
        <p:txBody>
          <a:bodyPr vert="horz" wrap="square" lIns="0" tIns="114510" rIns="0" bIns="0" rtlCol="0">
            <a:spAutoFit/>
          </a:bodyPr>
          <a:lstStyle/>
          <a:p>
            <a:pPr marL="25168">
              <a:spcBef>
                <a:spcPts val="902"/>
              </a:spcBef>
            </a:pPr>
            <a:r>
              <a:rPr sz="1387" b="1" spc="-10" dirty="0">
                <a:latin typeface="Arial"/>
                <a:cs typeface="Arial"/>
              </a:rPr>
              <a:t>4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Arial"/>
                <a:cs typeface="Arial"/>
              </a:rPr>
              <a:t>5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Arial"/>
                <a:cs typeface="Arial"/>
              </a:rPr>
              <a:t>6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Arial"/>
                <a:cs typeface="Arial"/>
              </a:rPr>
              <a:t>7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1080"/>
              </a:spcBef>
            </a:pPr>
            <a:r>
              <a:rPr sz="1387" b="1" spc="-10" dirty="0">
                <a:latin typeface="Arial"/>
                <a:cs typeface="Arial"/>
              </a:rPr>
              <a:t>8</a:t>
            </a:r>
            <a:endParaRPr sz="1387" dirty="0">
              <a:latin typeface="Arial"/>
              <a:cs typeface="Arial"/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3256930" y="3718216"/>
            <a:ext cx="4372761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2234882" algn="l"/>
              </a:tabLst>
            </a:pPr>
            <a:r>
              <a:rPr sz="1982" i="1" spc="-10" dirty="0">
                <a:latin typeface="Arial"/>
                <a:cs typeface="Arial"/>
              </a:rPr>
              <a:t>w</a:t>
            </a:r>
            <a:r>
              <a:rPr sz="2081" i="1" spc="-14" baseline="-11904" dirty="0">
                <a:latin typeface="Arial"/>
                <a:cs typeface="Arial"/>
              </a:rPr>
              <a:t>ji  </a:t>
            </a:r>
            <a:r>
              <a:rPr sz="1982" spc="-50" dirty="0">
                <a:latin typeface="Lucida Sans Unicode"/>
                <a:cs typeface="Lucida Sans Unicode"/>
              </a:rPr>
              <a:t>= </a:t>
            </a:r>
            <a:r>
              <a:rPr sz="1982" i="1" spc="-10" dirty="0">
                <a:latin typeface="Arial"/>
                <a:cs typeface="Arial"/>
              </a:rPr>
              <a:t>w</a:t>
            </a:r>
            <a:r>
              <a:rPr sz="2081" i="1" spc="-14" baseline="-11904" dirty="0">
                <a:latin typeface="Arial"/>
                <a:cs typeface="Arial"/>
              </a:rPr>
              <a:t>ji</a:t>
            </a:r>
            <a:r>
              <a:rPr sz="2081" i="1" spc="414" baseline="-11904" dirty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+</a:t>
            </a:r>
            <a:r>
              <a:rPr sz="1982" spc="-178" dirty="0">
                <a:latin typeface="Lucida Sans Unicode"/>
                <a:cs typeface="Lucida Sans Unicode"/>
              </a:rPr>
              <a:t> </a:t>
            </a:r>
            <a:r>
              <a:rPr lang="en-IN" sz="1982" i="1" spc="149" dirty="0" smtClean="0">
                <a:latin typeface="DejaVu Sans Condensed"/>
                <a:cs typeface="Arial"/>
              </a:rPr>
              <a:t>∆</a:t>
            </a:r>
            <a:r>
              <a:rPr sz="1982" i="1" spc="149" dirty="0" err="1" smtClean="0">
                <a:latin typeface="Arial"/>
                <a:cs typeface="Arial"/>
              </a:rPr>
              <a:t>w</a:t>
            </a:r>
            <a:r>
              <a:rPr sz="2081" i="1" spc="222" baseline="-11904" dirty="0" err="1" smtClean="0">
                <a:latin typeface="Arial"/>
                <a:cs typeface="Arial"/>
              </a:rPr>
              <a:t>ji</a:t>
            </a:r>
            <a:r>
              <a:rPr sz="2081" i="1" spc="222" baseline="-11904" dirty="0">
                <a:latin typeface="Arial"/>
                <a:cs typeface="Arial"/>
              </a:rPr>
              <a:t>	</a:t>
            </a:r>
            <a:r>
              <a:rPr sz="1982" spc="-10" dirty="0">
                <a:latin typeface="Arial"/>
                <a:cs typeface="Arial"/>
              </a:rPr>
              <a:t>where </a:t>
            </a:r>
            <a:r>
              <a:rPr lang="en-IN" sz="1982" i="1" spc="149" dirty="0">
                <a:latin typeface="DejaVu Sans Condensed"/>
                <a:cs typeface="Arial"/>
              </a:rPr>
              <a:t>∆</a:t>
            </a:r>
            <a:r>
              <a:rPr sz="1982" i="1" spc="149" dirty="0" err="1" smtClean="0">
                <a:latin typeface="Arial"/>
                <a:cs typeface="Arial"/>
              </a:rPr>
              <a:t>w</a:t>
            </a:r>
            <a:r>
              <a:rPr sz="2081" i="1" spc="222" baseline="-11904" dirty="0" err="1" smtClean="0">
                <a:latin typeface="Arial"/>
                <a:cs typeface="Arial"/>
              </a:rPr>
              <a:t>ji</a:t>
            </a:r>
            <a:r>
              <a:rPr sz="2081" i="1" spc="222" baseline="-11904" dirty="0" smtClean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= </a:t>
            </a:r>
            <a:r>
              <a:rPr sz="1982" i="1" spc="-178" dirty="0">
                <a:latin typeface="Verdana"/>
                <a:cs typeface="Verdana"/>
              </a:rPr>
              <a:t>ηδ</a:t>
            </a:r>
            <a:r>
              <a:rPr sz="2081" i="1" spc="-268" baseline="-11904" dirty="0">
                <a:latin typeface="Arial"/>
                <a:cs typeface="Arial"/>
              </a:rPr>
              <a:t>j</a:t>
            </a:r>
            <a:r>
              <a:rPr sz="2081" i="1" spc="-119" baseline="-11904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x</a:t>
            </a:r>
            <a:r>
              <a:rPr sz="2081" i="1" spc="-14" baseline="-11904" dirty="0">
                <a:latin typeface="Arial"/>
                <a:cs typeface="Arial"/>
              </a:rPr>
              <a:t>ji</a:t>
            </a:r>
            <a:endParaRPr sz="2081" baseline="-11904" dirty="0">
              <a:latin typeface="Arial"/>
              <a:cs typeface="Arial"/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3007550" y="4089393"/>
            <a:ext cx="125835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19"/>
          <p:cNvSpPr txBox="1"/>
          <p:nvPr/>
        </p:nvSpPr>
        <p:spPr>
          <a:xfrm>
            <a:off x="2179154" y="4151819"/>
            <a:ext cx="2048592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387" b="1" spc="-10" dirty="0">
                <a:latin typeface="Arial"/>
                <a:cs typeface="Arial"/>
              </a:rPr>
              <a:t>9 </a:t>
            </a:r>
            <a:r>
              <a:rPr sz="1982" b="1" spc="-10" dirty="0">
                <a:latin typeface="Arial"/>
                <a:cs typeface="Arial"/>
              </a:rPr>
              <a:t>until</a:t>
            </a:r>
            <a:r>
              <a:rPr sz="1982" b="1" spc="347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converge</a:t>
            </a:r>
            <a:r>
              <a:rPr sz="1982" spc="-10" dirty="0">
                <a:latin typeface="Arial"/>
                <a:cs typeface="Arial"/>
              </a:rPr>
              <a:t>;</a:t>
            </a:r>
            <a:endParaRPr sz="1982">
              <a:latin typeface="Arial"/>
              <a:cs typeface="Arial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2438400" y="4578161"/>
            <a:ext cx="7248088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0" y="0"/>
                </a:moveTo>
                <a:lnTo>
                  <a:pt x="365760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Rectangle 22"/>
          <p:cNvSpPr/>
          <p:nvPr/>
        </p:nvSpPr>
        <p:spPr>
          <a:xfrm>
            <a:off x="312596" y="4798874"/>
            <a:ext cx="36778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-5" dirty="0">
                <a:latin typeface="Helvetica" panose="020B0500000000000000" pitchFamily="34" charset="0"/>
                <a:cs typeface="Arial"/>
              </a:rPr>
              <a:t>Recall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error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function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 smtClean="0">
                <a:latin typeface="Helvetica" panose="020B0500000000000000" pitchFamily="34" charset="0"/>
                <a:cs typeface="Arial"/>
              </a:rPr>
              <a:t>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pc="-5" dirty="0" smtClean="0">
              <a:latin typeface="Helvetica" panose="020B0500000000000000" pitchFamily="34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-20" dirty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single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training 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pc="-5" dirty="0" smtClean="0">
              <a:latin typeface="Helvetica" panose="020B0500000000000000" pitchFamily="34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-15" dirty="0">
                <a:latin typeface="Helvetica" panose="020B0500000000000000" pitchFamily="34" charset="0"/>
                <a:cs typeface="Arial"/>
              </a:rPr>
              <a:t>Weight </a:t>
            </a:r>
            <a:r>
              <a:rPr lang="en-IN" i="1" spc="-5" dirty="0" err="1">
                <a:latin typeface="Helvetica" panose="020B0500000000000000" pitchFamily="34" charset="0"/>
                <a:cs typeface="Arial"/>
              </a:rPr>
              <a:t>w</a:t>
            </a:r>
            <a:r>
              <a:rPr lang="en-IN" i="1" spc="-7" baseline="-13888" dirty="0" err="1">
                <a:latin typeface="Helvetica" panose="020B0500000000000000" pitchFamily="34" charset="0"/>
                <a:cs typeface="Arial"/>
              </a:rPr>
              <a:t>ji</a:t>
            </a:r>
            <a:r>
              <a:rPr lang="en-IN" i="1" spc="-7" baseline="-13888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is updated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by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adding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 </a:t>
            </a:r>
            <a:endParaRPr lang="en-IN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pc="-5" dirty="0" smtClean="0">
              <a:latin typeface="Helvetica" panose="020B0500000000000000" pitchFamily="34" charset="0"/>
              <a:cs typeface="Arial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25" y="4798874"/>
            <a:ext cx="4115374" cy="4191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20" y="2540685"/>
            <a:ext cx="543001" cy="2476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0" y="3413336"/>
            <a:ext cx="1476581" cy="2762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27" y="5358294"/>
            <a:ext cx="3353268" cy="3334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41" y="5784636"/>
            <a:ext cx="164805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20" dirty="0">
                <a:latin typeface="Arial"/>
                <a:cs typeface="Arial"/>
              </a:rPr>
              <a:t>Conventions </a:t>
            </a:r>
            <a:r>
              <a:rPr lang="en-IN" spc="10" dirty="0">
                <a:latin typeface="Arial"/>
                <a:cs typeface="Arial"/>
              </a:rPr>
              <a:t>Over </a:t>
            </a:r>
            <a:r>
              <a:rPr lang="en-IN" spc="30" dirty="0">
                <a:latin typeface="Arial"/>
                <a:cs typeface="Arial"/>
              </a:rPr>
              <a:t>The</a:t>
            </a:r>
            <a:r>
              <a:rPr lang="en-IN" spc="-69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Network</a:t>
            </a:r>
            <a:endParaRPr lang="en-IN" dirty="0"/>
          </a:p>
        </p:txBody>
      </p:sp>
      <p:sp>
        <p:nvSpPr>
          <p:cNvPr id="11" name="object 3"/>
          <p:cNvSpPr/>
          <p:nvPr/>
        </p:nvSpPr>
        <p:spPr>
          <a:xfrm>
            <a:off x="2514600" y="924933"/>
            <a:ext cx="7062643" cy="2568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4"/>
          <p:cNvSpPr txBox="1"/>
          <p:nvPr/>
        </p:nvSpPr>
        <p:spPr>
          <a:xfrm>
            <a:off x="3067474" y="1372418"/>
            <a:ext cx="203852" cy="1490824"/>
          </a:xfrm>
          <a:prstGeom prst="rect">
            <a:avLst/>
          </a:prstGeom>
        </p:spPr>
        <p:txBody>
          <a:bodyPr vert="horz" wrap="square" lIns="0" tIns="174910" rIns="0" bIns="0" rtlCol="0">
            <a:spAutoFit/>
          </a:bodyPr>
          <a:lstStyle/>
          <a:p>
            <a:pPr marL="25168">
              <a:spcBef>
                <a:spcPts val="1377"/>
              </a:spcBef>
            </a:pPr>
            <a:r>
              <a:rPr sz="2180" spc="-20" dirty="0">
                <a:latin typeface="Arial"/>
                <a:cs typeface="Arial"/>
              </a:rPr>
              <a:t>1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69"/>
              </a:spcBef>
            </a:pPr>
            <a:r>
              <a:rPr sz="2180" spc="-20" dirty="0">
                <a:latin typeface="Arial"/>
                <a:cs typeface="Arial"/>
              </a:rPr>
              <a:t>2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59"/>
              </a:spcBef>
            </a:pPr>
            <a:r>
              <a:rPr sz="2180" spc="-20" dirty="0">
                <a:latin typeface="Arial"/>
                <a:cs typeface="Arial"/>
              </a:rPr>
              <a:t>3</a:t>
            </a:r>
            <a:endParaRPr sz="2180">
              <a:latin typeface="Arial"/>
              <a:cs typeface="Arial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4993627" y="1136502"/>
            <a:ext cx="203852" cy="1962283"/>
          </a:xfrm>
          <a:prstGeom prst="rect">
            <a:avLst/>
          </a:prstGeom>
        </p:spPr>
        <p:txBody>
          <a:bodyPr vert="horz" wrap="square" lIns="0" tIns="169877" rIns="0" bIns="0" rtlCol="0">
            <a:spAutoFit/>
          </a:bodyPr>
          <a:lstStyle/>
          <a:p>
            <a:pPr marL="25168">
              <a:spcBef>
                <a:spcPts val="1338"/>
              </a:spcBef>
            </a:pPr>
            <a:r>
              <a:rPr sz="2180" spc="-20" dirty="0">
                <a:latin typeface="Arial"/>
                <a:cs typeface="Arial"/>
              </a:rPr>
              <a:t>4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39"/>
              </a:spcBef>
            </a:pPr>
            <a:r>
              <a:rPr sz="2180" spc="-20" dirty="0">
                <a:latin typeface="Arial"/>
                <a:cs typeface="Arial"/>
              </a:rPr>
              <a:t>5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89"/>
              </a:spcBef>
            </a:pPr>
            <a:r>
              <a:rPr sz="2180" spc="-20" dirty="0">
                <a:latin typeface="Arial"/>
                <a:cs typeface="Arial"/>
              </a:rPr>
              <a:t>6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79"/>
              </a:spcBef>
            </a:pPr>
            <a:r>
              <a:rPr sz="2180" spc="-20" dirty="0">
                <a:latin typeface="Arial"/>
                <a:cs typeface="Arial"/>
              </a:rPr>
              <a:t>7</a:t>
            </a:r>
            <a:endParaRPr sz="2180">
              <a:latin typeface="Arial"/>
              <a:cs typeface="Arial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6855581" y="1129429"/>
            <a:ext cx="329687" cy="1957747"/>
          </a:xfrm>
          <a:prstGeom prst="rect">
            <a:avLst/>
          </a:prstGeom>
        </p:spPr>
        <p:txBody>
          <a:bodyPr vert="horz" wrap="square" lIns="0" tIns="174910" rIns="0" bIns="0" rtlCol="0">
            <a:spAutoFit/>
          </a:bodyPr>
          <a:lstStyle/>
          <a:p>
            <a:pPr marL="89345">
              <a:spcBef>
                <a:spcPts val="1377"/>
              </a:spcBef>
            </a:pPr>
            <a:r>
              <a:rPr sz="2180" spc="-20" dirty="0">
                <a:latin typeface="Arial"/>
                <a:cs typeface="Arial"/>
              </a:rPr>
              <a:t>8</a:t>
            </a:r>
            <a:endParaRPr sz="2180">
              <a:latin typeface="Arial"/>
              <a:cs typeface="Arial"/>
            </a:endParaRPr>
          </a:p>
          <a:p>
            <a:pPr marL="89345">
              <a:spcBef>
                <a:spcPts val="1169"/>
              </a:spcBef>
            </a:pPr>
            <a:r>
              <a:rPr sz="2180" spc="-20" dirty="0">
                <a:latin typeface="Arial"/>
                <a:cs typeface="Arial"/>
              </a:rPr>
              <a:t>9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318"/>
              </a:spcBef>
            </a:pPr>
            <a:r>
              <a:rPr sz="1982" spc="-10" dirty="0">
                <a:latin typeface="Arial"/>
                <a:cs typeface="Arial"/>
              </a:rPr>
              <a:t>10</a:t>
            </a:r>
            <a:endParaRPr sz="1982">
              <a:latin typeface="Arial"/>
              <a:cs typeface="Arial"/>
            </a:endParaRPr>
          </a:p>
          <a:p>
            <a:pPr marL="25168">
              <a:spcBef>
                <a:spcPts val="1427"/>
              </a:spcBef>
            </a:pPr>
            <a:r>
              <a:rPr sz="1982" spc="-10" dirty="0">
                <a:latin typeface="Arial"/>
                <a:cs typeface="Arial"/>
              </a:rPr>
              <a:t>11</a:t>
            </a:r>
            <a:endParaRPr sz="1982">
              <a:latin typeface="Arial"/>
              <a:cs typeface="Arial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8781736" y="1780716"/>
            <a:ext cx="329687" cy="813718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latin typeface="Arial"/>
                <a:cs typeface="Arial"/>
              </a:rPr>
              <a:t>12</a:t>
            </a:r>
            <a:endParaRPr sz="1982">
              <a:latin typeface="Arial"/>
              <a:cs typeface="Arial"/>
            </a:endParaRPr>
          </a:p>
          <a:p>
            <a:pPr marL="25168">
              <a:spcBef>
                <a:spcPts val="1397"/>
              </a:spcBef>
            </a:pPr>
            <a:r>
              <a:rPr sz="1982" spc="-10" dirty="0">
                <a:latin typeface="Arial"/>
                <a:cs typeface="Arial"/>
              </a:rPr>
              <a:t>13</a:t>
            </a:r>
            <a:endParaRPr sz="1982">
              <a:latin typeface="Arial"/>
              <a:cs typeface="Arial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3200400" y="3581400"/>
            <a:ext cx="309554" cy="1351494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 indent="55369">
              <a:spcBef>
                <a:spcPts val="188"/>
              </a:spcBef>
            </a:pPr>
            <a:r>
              <a:rPr sz="2973" i="1" spc="-14" baseline="8333" dirty="0" err="1">
                <a:latin typeface="Arial"/>
                <a:cs typeface="Arial"/>
              </a:rPr>
              <a:t>x</a:t>
            </a:r>
            <a:r>
              <a:rPr sz="1387" i="1" spc="-10" dirty="0" err="1">
                <a:latin typeface="Arial"/>
                <a:cs typeface="Arial"/>
              </a:rPr>
              <a:t>ji</a:t>
            </a:r>
            <a:r>
              <a:rPr sz="1387" i="1" spc="-10" dirty="0">
                <a:latin typeface="Arial"/>
                <a:cs typeface="Arial"/>
              </a:rPr>
              <a:t>  </a:t>
            </a:r>
            <a:r>
              <a:rPr sz="2973" i="1" spc="-14" baseline="8333" dirty="0" err="1" smtClean="0">
                <a:latin typeface="Arial"/>
                <a:cs typeface="Arial"/>
              </a:rPr>
              <a:t>w</a:t>
            </a:r>
            <a:r>
              <a:rPr sz="1387" i="1" spc="-10" dirty="0" err="1" smtClean="0">
                <a:latin typeface="Arial"/>
                <a:cs typeface="Arial"/>
              </a:rPr>
              <a:t>ji</a:t>
            </a:r>
            <a:endParaRPr lang="en-IN" sz="1387" i="1" spc="-10" dirty="0" smtClean="0">
              <a:latin typeface="Arial"/>
              <a:cs typeface="Arial"/>
            </a:endParaRPr>
          </a:p>
          <a:p>
            <a:pPr marL="25168" marR="10067" indent="55369">
              <a:spcBef>
                <a:spcPts val="188"/>
              </a:spcBef>
            </a:pPr>
            <a:endParaRPr lang="en-IN" sz="1387" i="1" spc="-10" dirty="0">
              <a:latin typeface="Arial"/>
              <a:cs typeface="Arial"/>
            </a:endParaRPr>
          </a:p>
          <a:p>
            <a:pPr marL="25168" marR="10067" indent="55369">
              <a:spcBef>
                <a:spcPts val="188"/>
              </a:spcBef>
            </a:pPr>
            <a:endParaRPr lang="en-IN" sz="1387" i="1" spc="-10" dirty="0" smtClean="0">
              <a:latin typeface="Arial"/>
              <a:cs typeface="Arial"/>
            </a:endParaRPr>
          </a:p>
          <a:p>
            <a:pPr marL="25168" marR="10067" indent="55369">
              <a:spcBef>
                <a:spcPts val="188"/>
              </a:spcBef>
            </a:pPr>
            <a:endParaRPr sz="1387" dirty="0">
              <a:latin typeface="Arial"/>
              <a:cs typeface="Arial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3861289" y="3624423"/>
            <a:ext cx="6501911" cy="381216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>
              <a:spcBef>
                <a:spcPts val="188"/>
              </a:spcBef>
            </a:pPr>
            <a:r>
              <a:rPr i="1" spc="-10" dirty="0"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 input to unit </a:t>
            </a:r>
            <a:r>
              <a:rPr i="1" spc="-10" dirty="0">
                <a:latin typeface="Helvetica" panose="020B0604020202020204" pitchFamily="34" charset="0"/>
                <a:cs typeface="Helvetica" panose="020B0604020202020204" pitchFamily="34" charset="0"/>
              </a:rPr>
              <a:t>j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i="1" spc="-1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spc="-14" baseline="-11904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IN" spc="-14" baseline="-11904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spc="-14" baseline="-11904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highlighted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)  </a:t>
            </a:r>
            <a:endParaRPr lang="en-IN" spc="-1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 marR="10067">
              <a:spcBef>
                <a:spcPts val="188"/>
              </a:spcBef>
            </a:pPr>
            <a:r>
              <a:rPr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weight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associated with </a:t>
            </a:r>
            <a:r>
              <a:rPr i="1" spc="-10" dirty="0"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 input to unit</a:t>
            </a:r>
            <a:r>
              <a:rPr spc="-386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i="1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  <a:endParaRPr lang="en-IN" i="1" spc="-1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 marR="10067">
              <a:spcBef>
                <a:spcPts val="188"/>
              </a:spcBef>
            </a:pPr>
            <a:r>
              <a:rPr lang="en-IN" sz="2000" spc="-5" dirty="0" smtClean="0">
                <a:latin typeface="Arial"/>
                <a:cs typeface="Arial"/>
              </a:rPr>
              <a:t>                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weighted sum of input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</a:t>
            </a:r>
            <a:r>
              <a:rPr lang="en-IN"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output computed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by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 </a:t>
            </a:r>
            <a:r>
              <a:rPr lang="en-IN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j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. Let it be</a:t>
            </a:r>
            <a:r>
              <a:rPr lang="en-IN" spc="-18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dirty="0">
                <a:latin typeface="Helvetica" panose="020B0604020202020204" pitchFamily="34" charset="0"/>
                <a:cs typeface="Helvetica" panose="020B0604020202020204" pitchFamily="34" charset="0"/>
              </a:rPr>
              <a:t>σ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IN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net</a:t>
            </a:r>
            <a:r>
              <a:rPr lang="en-IN" i="1" baseline="-11904" dirty="0" err="1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  <a:r>
              <a:rPr lang="en-IN" i="1" baseline="-1190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6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target output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</a:t>
            </a:r>
            <a:r>
              <a:rPr lang="en-IN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 as specified in training set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set of units in final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layer </a:t>
            </a:r>
            <a:r>
              <a:rPr lang="en-IN" spc="-2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IN" spc="-20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{12, </a:t>
            </a:r>
            <a:r>
              <a:rPr lang="en-IN" spc="-30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13}</a:t>
            </a:r>
            <a:r>
              <a:rPr lang="en-IN" i="1" spc="-30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this</a:t>
            </a:r>
            <a:r>
              <a:rPr lang="en-IN" spc="7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case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units whose immediate input is the output of unit</a:t>
            </a:r>
            <a:r>
              <a:rPr lang="en-IN" spc="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Arial"/>
              <a:cs typeface="Arial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Arial"/>
              <a:cs typeface="Arial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Lucida Sans Unicode"/>
              <a:cs typeface="Lucida Sans Unicode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Arial"/>
              <a:cs typeface="Arial"/>
            </a:endParaRPr>
          </a:p>
          <a:p>
            <a:pPr marL="25168" marR="10067">
              <a:spcBef>
                <a:spcPts val="188"/>
              </a:spcBef>
            </a:pPr>
            <a:endParaRPr sz="1982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08" y="4287962"/>
            <a:ext cx="1733792" cy="362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9687" y="4616472"/>
            <a:ext cx="469424" cy="26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8110">
              <a:lnSpc>
                <a:spcPts val="1200"/>
              </a:lnSpc>
            </a:pPr>
            <a:r>
              <a:rPr lang="en-IN" i="1" spc="-5" dirty="0" err="1">
                <a:latin typeface="Arial"/>
                <a:cs typeface="Arial"/>
              </a:rPr>
              <a:t>o</a:t>
            </a:r>
            <a:r>
              <a:rPr lang="en-IN" sz="2000" i="1" spc="-7" baseline="-11904" dirty="0" err="1">
                <a:latin typeface="Arial"/>
                <a:cs typeface="Arial"/>
              </a:rPr>
              <a:t>j</a:t>
            </a:r>
            <a:endParaRPr lang="en-IN" sz="2000" baseline="-11904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9400" y="4935379"/>
            <a:ext cx="3173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8110" marR="2752725" algn="ctr">
              <a:lnSpc>
                <a:spcPts val="1200"/>
              </a:lnSpc>
              <a:spcBef>
                <a:spcPts val="40"/>
              </a:spcBef>
            </a:pPr>
            <a:r>
              <a:rPr lang="en-IN" sz="1600" i="1" spc="-5" dirty="0" err="1">
                <a:latin typeface="Arial"/>
                <a:cs typeface="Arial"/>
              </a:rPr>
              <a:t>t</a:t>
            </a:r>
            <a:r>
              <a:rPr lang="en-IN" i="1" spc="-7" baseline="-11904" dirty="0" err="1">
                <a:latin typeface="Arial"/>
                <a:cs typeface="Arial"/>
              </a:rPr>
              <a:t>j</a:t>
            </a:r>
            <a:endParaRPr lang="en-IN" baseline="-11904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5240179"/>
            <a:ext cx="40363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2742565" indent="314325" algn="r">
              <a:lnSpc>
                <a:spcPts val="1200"/>
              </a:lnSpc>
              <a:spcBef>
                <a:spcPts val="40"/>
              </a:spcBef>
            </a:pPr>
            <a:r>
              <a:rPr lang="en-IN" i="1" spc="-5" dirty="0">
                <a:latin typeface="Arial"/>
                <a:cs typeface="Arial"/>
              </a:rPr>
              <a:t>outputs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28280" y="5498068"/>
            <a:ext cx="1729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spc="-5" dirty="0">
                <a:latin typeface="Arial"/>
                <a:cs typeface="Arial"/>
              </a:rPr>
              <a:t>D</a:t>
            </a:r>
            <a:r>
              <a:rPr lang="en-IN" i="1" spc="-20" dirty="0">
                <a:latin typeface="Arial"/>
                <a:cs typeface="Arial"/>
              </a:rPr>
              <a:t>o</a:t>
            </a:r>
            <a:r>
              <a:rPr lang="en-IN" i="1" spc="-5" dirty="0">
                <a:latin typeface="Arial"/>
                <a:cs typeface="Arial"/>
              </a:rPr>
              <a:t>wnstrea</a:t>
            </a:r>
            <a:r>
              <a:rPr lang="en-IN" i="1" spc="10" dirty="0">
                <a:latin typeface="Arial"/>
                <a:cs typeface="Arial"/>
              </a:rPr>
              <a:t>m</a:t>
            </a:r>
            <a:r>
              <a:rPr lang="en-IN" spc="60" dirty="0">
                <a:latin typeface="Lucida Sans Unicode"/>
                <a:cs typeface="Lucida Sans Unicode"/>
              </a:rPr>
              <a:t>(</a:t>
            </a:r>
            <a:r>
              <a:rPr lang="en-IN" i="1" spc="-5" dirty="0">
                <a:latin typeface="Arial"/>
                <a:cs typeface="Arial"/>
              </a:rPr>
              <a:t>j</a:t>
            </a:r>
            <a:r>
              <a:rPr lang="en-IN" i="1" spc="-195" dirty="0">
                <a:latin typeface="Arial"/>
                <a:cs typeface="Arial"/>
              </a:rPr>
              <a:t> </a:t>
            </a:r>
            <a:r>
              <a:rPr lang="en-IN" spc="60" dirty="0">
                <a:latin typeface="Lucida Sans Unicode"/>
                <a:cs typeface="Lucida Sans Unicode"/>
              </a:rPr>
              <a:t>)</a:t>
            </a:r>
            <a:endParaRPr lang="en-IN" dirty="0"/>
          </a:p>
        </p:txBody>
      </p:sp>
      <p:sp>
        <p:nvSpPr>
          <p:cNvPr id="16" name="object 19"/>
          <p:cNvSpPr/>
          <p:nvPr/>
        </p:nvSpPr>
        <p:spPr>
          <a:xfrm>
            <a:off x="1702071" y="5950376"/>
            <a:ext cx="8784532" cy="163585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EAEAF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3"/>
          <p:cNvSpPr/>
          <p:nvPr/>
        </p:nvSpPr>
        <p:spPr>
          <a:xfrm>
            <a:off x="1702071" y="6038414"/>
            <a:ext cx="8784532" cy="600232"/>
          </a:xfrm>
          <a:custGeom>
            <a:avLst/>
            <a:gdLst/>
            <a:ahLst/>
            <a:cxnLst/>
            <a:rect l="l" t="t" r="r" b="b"/>
            <a:pathLst>
              <a:path w="4432935" h="302895">
                <a:moveTo>
                  <a:pt x="4432566" y="0"/>
                </a:moveTo>
                <a:lnTo>
                  <a:pt x="0" y="0"/>
                </a:lnTo>
                <a:lnTo>
                  <a:pt x="0" y="251574"/>
                </a:lnTo>
                <a:lnTo>
                  <a:pt x="4008" y="271298"/>
                </a:lnTo>
                <a:lnTo>
                  <a:pt x="14922" y="287451"/>
                </a:lnTo>
                <a:lnTo>
                  <a:pt x="31075" y="298366"/>
                </a:lnTo>
                <a:lnTo>
                  <a:pt x="50800" y="302374"/>
                </a:lnTo>
                <a:lnTo>
                  <a:pt x="4381765" y="302374"/>
                </a:lnTo>
                <a:lnTo>
                  <a:pt x="4401490" y="298366"/>
                </a:lnTo>
                <a:lnTo>
                  <a:pt x="4417643" y="287451"/>
                </a:lnTo>
                <a:lnTo>
                  <a:pt x="4428558" y="271298"/>
                </a:lnTo>
                <a:lnTo>
                  <a:pt x="4432566" y="251574"/>
                </a:lnTo>
                <a:lnTo>
                  <a:pt x="4432566" y="0"/>
                </a:lnTo>
                <a:close/>
              </a:path>
            </a:pathLst>
          </a:custGeom>
          <a:solidFill>
            <a:srgbClr val="EAEAF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object 25"/>
          <p:cNvSpPr/>
          <p:nvPr/>
        </p:nvSpPr>
        <p:spPr>
          <a:xfrm>
            <a:off x="10485873" y="6100908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object 26"/>
          <p:cNvSpPr/>
          <p:nvPr/>
        </p:nvSpPr>
        <p:spPr>
          <a:xfrm>
            <a:off x="10485873" y="6075741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7" name="object 27"/>
          <p:cNvSpPr/>
          <p:nvPr/>
        </p:nvSpPr>
        <p:spPr>
          <a:xfrm>
            <a:off x="10485873" y="6050574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28"/>
          <p:cNvSpPr txBox="1"/>
          <p:nvPr/>
        </p:nvSpPr>
        <p:spPr>
          <a:xfrm>
            <a:off x="4492305" y="6030986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42157" y="6120742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endParaRPr sz="1189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90487" y="6252857"/>
            <a:ext cx="386313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w</a:t>
            </a:r>
            <a:r>
              <a:rPr sz="1784" i="1" spc="-14" baseline="-13888" dirty="0">
                <a:latin typeface="Arial"/>
                <a:cs typeface="Arial"/>
              </a:rPr>
              <a:t>ji</a:t>
            </a:r>
            <a:endParaRPr sz="1784" baseline="-13888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33600" y="6042452"/>
            <a:ext cx="320040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  <a:tabLst>
                <a:tab pos="3054087" algn="l"/>
              </a:tabLst>
            </a:pPr>
            <a:r>
              <a:rPr sz="2000" spc="-5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z="2000" spc="-10" dirty="0">
                <a:latin typeface="Helvetica" panose="020B0604020202020204" pitchFamily="34" charset="0"/>
                <a:cs typeface="Helvetica" panose="020B0604020202020204" pitchFamily="34" charset="0"/>
              </a:rPr>
              <a:t>are</a:t>
            </a:r>
            <a:r>
              <a:rPr sz="2000" spc="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spc="-10" dirty="0">
                <a:latin typeface="Helvetica" panose="020B0604020202020204" pitchFamily="34" charset="0"/>
                <a:cs typeface="Helvetica" panose="020B0604020202020204" pitchFamily="34" charset="0"/>
              </a:rPr>
              <a:t>interested </a:t>
            </a:r>
            <a:r>
              <a:rPr sz="2000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en-IN" sz="2180" spc="-10" dirty="0">
                <a:latin typeface="Arial"/>
                <a:cs typeface="Arial"/>
              </a:rPr>
              <a:t> </a:t>
            </a:r>
            <a:r>
              <a:rPr lang="en-IN" sz="2180" spc="-10" dirty="0" smtClean="0">
                <a:latin typeface="Arial"/>
                <a:cs typeface="Arial"/>
              </a:rPr>
              <a:t>      </a:t>
            </a:r>
            <a:r>
              <a:rPr sz="2000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sz="2000" spc="-139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spc="-10" dirty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endParaRPr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72173" y="6030986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30059" y="6120742"/>
            <a:ext cx="2076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189" i="1" u="sng" spc="-8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78405" y="6084213"/>
            <a:ext cx="26425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30" dirty="0">
                <a:latin typeface="DejaVu Sans Condensed"/>
                <a:cs typeface="DejaVu Sans Condensed"/>
              </a:rPr>
              <a:t>×</a:t>
            </a:r>
            <a:endParaRPr sz="2180">
              <a:latin typeface="DejaVu Sans Condensed"/>
              <a:cs typeface="DejaVu Sans Condense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83053" y="6002093"/>
            <a:ext cx="454264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net</a:t>
            </a:r>
            <a:endParaRPr sz="1585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85976" y="6091852"/>
            <a:ext cx="8430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</a:t>
            </a:r>
            <a:endParaRPr sz="1189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25539" y="6252857"/>
            <a:ext cx="129484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932457" algn="l"/>
              </a:tabLst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r>
              <a:rPr sz="1784" i="1" baseline="-13888" dirty="0">
                <a:latin typeface="Arial"/>
                <a:cs typeface="Arial"/>
              </a:rPr>
              <a:t>	</a:t>
            </a: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w</a:t>
            </a:r>
            <a:r>
              <a:rPr sz="1784" i="1" spc="-14" baseline="-13888" dirty="0">
                <a:latin typeface="Arial"/>
                <a:cs typeface="Arial"/>
              </a:rPr>
              <a:t>ji</a:t>
            </a:r>
            <a:endParaRPr sz="1784" baseline="-13888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51248" y="6084214"/>
            <a:ext cx="174784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latin typeface="Arial"/>
                <a:cs typeface="Arial"/>
              </a:rPr>
              <a:t>and</a:t>
            </a:r>
            <a:r>
              <a:rPr sz="2180" spc="-129" dirty="0">
                <a:latin typeface="Arial"/>
                <a:cs typeface="Arial"/>
              </a:rPr>
              <a:t> </a:t>
            </a:r>
            <a:r>
              <a:rPr sz="2180" spc="-20" dirty="0">
                <a:latin typeface="Arial"/>
                <a:cs typeface="Arial"/>
              </a:rPr>
              <a:t>therefore,</a:t>
            </a:r>
            <a:endParaRPr sz="218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01246" y="6030986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859158" y="6120742"/>
            <a:ext cx="2076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189" i="1" u="sng" spc="-8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54612" y="6252857"/>
            <a:ext cx="48698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endParaRPr sz="1784" baseline="-13888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07505" y="6084214"/>
            <a:ext cx="46307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30" dirty="0">
                <a:latin typeface="DejaVu Sans Condensed"/>
                <a:cs typeface="DejaVu Sans Condensed"/>
              </a:rPr>
              <a:t>×</a:t>
            </a:r>
            <a:r>
              <a:rPr sz="2180" i="1" spc="-287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x</a:t>
            </a:r>
            <a:endParaRPr sz="218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519337" y="6208538"/>
            <a:ext cx="13967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-10" dirty="0">
                <a:latin typeface="Arial"/>
                <a:cs typeface="Arial"/>
              </a:rPr>
              <a:t>ji</a:t>
            </a:r>
            <a:endParaRPr sz="1585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528195" y="6819143"/>
            <a:ext cx="9131457" cy="294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Rectangle 7"/>
          <p:cNvSpPr/>
          <p:nvPr/>
        </p:nvSpPr>
        <p:spPr>
          <a:xfrm>
            <a:off x="3733800" y="4267200"/>
            <a:ext cx="381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2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-10" dirty="0" smtClean="0">
                <a:latin typeface="Arial"/>
                <a:cs typeface="Arial"/>
              </a:rPr>
              <a:t>Value </a:t>
            </a:r>
            <a:r>
              <a:rPr lang="en-IN" spc="20" dirty="0" smtClean="0">
                <a:latin typeface="Arial"/>
                <a:cs typeface="Arial"/>
              </a:rPr>
              <a:t>of </a:t>
            </a:r>
            <a:r>
              <a:rPr lang="en-IN" i="1" u="sng" spc="-59" baseline="33333" dirty="0" smtClean="0">
                <a:uFill>
                  <a:solidFill>
                    <a:srgbClr val="3333B2"/>
                  </a:solidFill>
                </a:uFill>
                <a:latin typeface="Verdana"/>
                <a:cs typeface="Verdana"/>
              </a:rPr>
              <a:t>∂</a:t>
            </a:r>
            <a:r>
              <a:rPr lang="en-IN" i="1" u="sng" spc="-59" baseline="33333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E</a:t>
            </a:r>
            <a:r>
              <a:rPr lang="en-IN" i="1" u="sng" spc="-59" baseline="35714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d</a:t>
            </a:r>
            <a:r>
              <a:rPr lang="en-IN" i="1" spc="-59" baseline="35714" dirty="0" smtClean="0">
                <a:latin typeface="Arial"/>
                <a:cs typeface="Arial"/>
              </a:rPr>
              <a:t>  </a:t>
            </a:r>
            <a:r>
              <a:rPr lang="en-IN" spc="-10" dirty="0" smtClean="0">
                <a:latin typeface="Arial"/>
                <a:cs typeface="Arial"/>
              </a:rPr>
              <a:t>for </a:t>
            </a:r>
            <a:r>
              <a:rPr lang="en-IN" spc="30" dirty="0" smtClean="0">
                <a:latin typeface="Arial"/>
                <a:cs typeface="Arial"/>
              </a:rPr>
              <a:t>output</a:t>
            </a:r>
            <a:r>
              <a:rPr lang="en-IN" spc="-119" dirty="0" smtClean="0">
                <a:latin typeface="Arial"/>
                <a:cs typeface="Arial"/>
              </a:rPr>
              <a:t> </a:t>
            </a:r>
            <a:r>
              <a:rPr lang="en-IN" spc="20" dirty="0" smtClean="0">
                <a:latin typeface="Arial"/>
                <a:cs typeface="Arial"/>
              </a:rPr>
              <a:t>units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438400" y="533400"/>
            <a:ext cx="86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68">
              <a:spcBef>
                <a:spcPts val="188"/>
              </a:spcBef>
            </a:pPr>
            <a:r>
              <a:rPr lang="en-IN" sz="2400" b="1" i="1" spc="-109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∂</a:t>
            </a:r>
            <a:r>
              <a:rPr lang="en-IN" sz="2400" b="1" i="1" spc="-10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net</a:t>
            </a:r>
            <a:r>
              <a:rPr lang="en-IN" sz="2400" b="1" i="1" spc="-14" baseline="-11904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</a:t>
            </a:r>
            <a:endParaRPr lang="en-IN" sz="2400" b="1" baseline="-11904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08" y="1090172"/>
            <a:ext cx="6401693" cy="1019317"/>
          </a:xfrm>
          <a:prstGeom prst="rect">
            <a:avLst/>
          </a:prstGeom>
        </p:spPr>
      </p:pic>
      <p:sp>
        <p:nvSpPr>
          <p:cNvPr id="8" name="object 22"/>
          <p:cNvSpPr txBox="1"/>
          <p:nvPr/>
        </p:nvSpPr>
        <p:spPr>
          <a:xfrm>
            <a:off x="4800601" y="2221747"/>
            <a:ext cx="48698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Helvetica" panose="020B0500000000000000" pitchFamily="34" charset="0"/>
                <a:cs typeface="Arial"/>
              </a:rPr>
              <a:t>∂</a:t>
            </a:r>
            <a:r>
              <a:rPr sz="1585" i="1" spc="-10" dirty="0">
                <a:latin typeface="Helvetica" panose="020B0500000000000000" pitchFamily="34" charset="0"/>
                <a:cs typeface="Arial"/>
              </a:rPr>
              <a:t>net</a:t>
            </a:r>
            <a:r>
              <a:rPr sz="1784" i="1" spc="-14" baseline="-13888" dirty="0">
                <a:latin typeface="Helvetica" panose="020B0500000000000000" pitchFamily="34" charset="0"/>
                <a:cs typeface="Arial"/>
              </a:rPr>
              <a:t>j</a:t>
            </a:r>
            <a:endParaRPr sz="1784" baseline="-13888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9" name="object 23"/>
          <p:cNvSpPr txBox="1"/>
          <p:nvPr/>
        </p:nvSpPr>
        <p:spPr>
          <a:xfrm>
            <a:off x="1074991" y="2018043"/>
            <a:ext cx="727954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10" dirty="0">
                <a:latin typeface="Helvetica" panose="020B0500000000000000" pitchFamily="34" charset="0"/>
                <a:cs typeface="Arial"/>
              </a:rPr>
              <a:t>Note that </a:t>
            </a:r>
            <a:r>
              <a:rPr sz="2180" i="1" spc="-10" dirty="0">
                <a:latin typeface="Helvetica" panose="020B0500000000000000" pitchFamily="34" charset="0"/>
                <a:cs typeface="Arial"/>
              </a:rPr>
              <a:t>o</a:t>
            </a:r>
            <a:r>
              <a:rPr sz="2378" i="1" spc="-14" baseline="-13888" dirty="0">
                <a:latin typeface="Helvetica" panose="020B0500000000000000" pitchFamily="34" charset="0"/>
                <a:cs typeface="Arial"/>
              </a:rPr>
              <a:t>j </a:t>
            </a:r>
            <a:r>
              <a:rPr sz="2180" spc="-59" dirty="0">
                <a:latin typeface="Helvetica" panose="020B0500000000000000" pitchFamily="34" charset="0"/>
                <a:cs typeface="Lucida Sans Unicode"/>
              </a:rPr>
              <a:t>= </a:t>
            </a:r>
            <a:r>
              <a:rPr sz="2180" i="1" dirty="0">
                <a:latin typeface="Helvetica" panose="020B0500000000000000" pitchFamily="34" charset="0"/>
                <a:cs typeface="Verdana"/>
              </a:rPr>
              <a:t>σ</a:t>
            </a:r>
            <a:r>
              <a:rPr sz="2180" dirty="0">
                <a:latin typeface="Helvetica" panose="020B0500000000000000" pitchFamily="34" charset="0"/>
                <a:cs typeface="Lucida Sans Unicode"/>
              </a:rPr>
              <a:t>(</a:t>
            </a:r>
            <a:r>
              <a:rPr sz="2180" i="1" dirty="0">
                <a:latin typeface="Helvetica" panose="020B0500000000000000" pitchFamily="34" charset="0"/>
                <a:cs typeface="Arial"/>
              </a:rPr>
              <a:t>net</a:t>
            </a:r>
            <a:r>
              <a:rPr sz="2378" i="1" baseline="-13888" dirty="0">
                <a:latin typeface="Helvetica" panose="020B0500000000000000" pitchFamily="34" charset="0"/>
                <a:cs typeface="Arial"/>
              </a:rPr>
              <a:t>j </a:t>
            </a:r>
            <a:r>
              <a:rPr sz="2180" spc="129" dirty="0">
                <a:latin typeface="Helvetica" panose="020B0500000000000000" pitchFamily="34" charset="0"/>
                <a:cs typeface="Lucida Sans Unicode"/>
              </a:rPr>
              <a:t>) </a:t>
            </a:r>
            <a:r>
              <a:rPr sz="2180" spc="-20" dirty="0" smtClean="0">
                <a:latin typeface="Helvetica" panose="020B0500000000000000" pitchFamily="34" charset="0"/>
                <a:cs typeface="Arial"/>
              </a:rPr>
              <a:t>therefore</a:t>
            </a:r>
            <a:r>
              <a:rPr lang="en-IN" sz="2180" spc="-2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sz="3270" u="sng" spc="-30" baseline="30303" dirty="0" smtClean="0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 </a:t>
            </a:r>
            <a:r>
              <a:rPr sz="2378" i="1" u="sng" spc="87" baseline="41666" dirty="0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∂</a:t>
            </a:r>
            <a:r>
              <a:rPr sz="2378" i="1" u="sng" spc="87" baseline="41666" dirty="0" err="1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o</a:t>
            </a:r>
            <a:r>
              <a:rPr sz="1784" i="1" u="sng" spc="87" baseline="41666" dirty="0" err="1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j</a:t>
            </a:r>
            <a:r>
              <a:rPr sz="1784" i="1" spc="87" baseline="41666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z="1784" i="1" spc="87" baseline="41666" dirty="0" smtClean="0">
                <a:latin typeface="Helvetica" panose="020B0500000000000000" pitchFamily="34" charset="0"/>
                <a:cs typeface="Arial"/>
              </a:rPr>
              <a:t>  </a:t>
            </a:r>
            <a:r>
              <a:rPr sz="2180" spc="-10" dirty="0" smtClean="0">
                <a:latin typeface="Helvetica" panose="020B0500000000000000" pitchFamily="34" charset="0"/>
                <a:cs typeface="Arial"/>
              </a:rPr>
              <a:t>is </a:t>
            </a:r>
            <a:r>
              <a:rPr sz="2180" spc="-20" dirty="0">
                <a:latin typeface="Helvetica" panose="020B0500000000000000" pitchFamily="34" charset="0"/>
                <a:cs typeface="Arial"/>
              </a:rPr>
              <a:t>derivative </a:t>
            </a:r>
            <a:r>
              <a:rPr sz="2180" spc="-10" dirty="0">
                <a:latin typeface="Helvetica" panose="020B0500000000000000" pitchFamily="34" charset="0"/>
                <a:cs typeface="Arial"/>
              </a:rPr>
              <a:t>of</a:t>
            </a:r>
            <a:r>
              <a:rPr sz="2180" spc="-99" dirty="0">
                <a:latin typeface="Helvetica" panose="020B0500000000000000" pitchFamily="34" charset="0"/>
                <a:cs typeface="Arial"/>
              </a:rPr>
              <a:t> </a:t>
            </a:r>
            <a:r>
              <a:rPr sz="2180" spc="-10" dirty="0">
                <a:latin typeface="Helvetica" panose="020B0500000000000000" pitchFamily="34" charset="0"/>
                <a:cs typeface="Arial"/>
              </a:rPr>
              <a:t>sigmoid</a:t>
            </a:r>
            <a:endParaRPr sz="2180" dirty="0">
              <a:latin typeface="Helvetica" panose="020B0500000000000000" pitchFamily="34" charset="0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490489"/>
            <a:ext cx="6443272" cy="1755903"/>
          </a:xfrm>
          <a:prstGeom prst="rect">
            <a:avLst/>
          </a:prstGeom>
        </p:spPr>
      </p:pic>
      <p:sp>
        <p:nvSpPr>
          <p:cNvPr id="10" name="object 35"/>
          <p:cNvSpPr txBox="1"/>
          <p:nvPr/>
        </p:nvSpPr>
        <p:spPr>
          <a:xfrm>
            <a:off x="1074991" y="4366527"/>
            <a:ext cx="1347691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latin typeface="Arial"/>
                <a:cs typeface="Arial"/>
              </a:rPr>
              <a:t>As a</a:t>
            </a:r>
            <a:r>
              <a:rPr sz="2180" spc="-139" dirty="0">
                <a:latin typeface="Arial"/>
                <a:cs typeface="Arial"/>
              </a:rPr>
              <a:t> </a:t>
            </a:r>
            <a:r>
              <a:rPr sz="2180" spc="-10" dirty="0">
                <a:latin typeface="Arial"/>
                <a:cs typeface="Arial"/>
              </a:rPr>
              <a:t>result</a:t>
            </a:r>
            <a:endParaRPr sz="2180">
              <a:latin typeface="Arial"/>
              <a:cs typeface="Arial"/>
            </a:endParaRPr>
          </a:p>
        </p:txBody>
      </p:sp>
      <p:sp>
        <p:nvSpPr>
          <p:cNvPr id="11" name="object 36"/>
          <p:cNvSpPr txBox="1"/>
          <p:nvPr/>
        </p:nvSpPr>
        <p:spPr>
          <a:xfrm>
            <a:off x="2478352" y="4284430"/>
            <a:ext cx="369954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85" u="sng" spc="-13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12" name="object 37"/>
          <p:cNvSpPr txBox="1"/>
          <p:nvPr/>
        </p:nvSpPr>
        <p:spPr>
          <a:xfrm>
            <a:off x="2797646" y="4374163"/>
            <a:ext cx="193786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</a:t>
            </a:r>
            <a:r>
              <a:rPr sz="1189" i="1" u="sng" spc="-13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13" name="object 38"/>
          <p:cNvSpPr txBox="1"/>
          <p:nvPr/>
        </p:nvSpPr>
        <p:spPr>
          <a:xfrm>
            <a:off x="3046496" y="4366526"/>
            <a:ext cx="26425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>
                <a:latin typeface="Lucida Sans Unicode"/>
                <a:cs typeface="Lucida Sans Unicode"/>
              </a:rPr>
              <a:t>=</a:t>
            </a:r>
            <a:endParaRPr sz="2180">
              <a:latin typeface="Lucida Sans Unicode"/>
              <a:cs typeface="Lucida Sans Unicode"/>
            </a:endParaRPr>
          </a:p>
        </p:txBody>
      </p:sp>
      <p:sp>
        <p:nvSpPr>
          <p:cNvPr id="14" name="object 39"/>
          <p:cNvSpPr txBox="1"/>
          <p:nvPr/>
        </p:nvSpPr>
        <p:spPr>
          <a:xfrm>
            <a:off x="3981173" y="4374163"/>
            <a:ext cx="10947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</a:t>
            </a:r>
            <a:r>
              <a:rPr sz="1189" i="1" u="sng" spc="-13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15" name="object 40"/>
          <p:cNvSpPr txBox="1"/>
          <p:nvPr/>
        </p:nvSpPr>
        <p:spPr>
          <a:xfrm>
            <a:off x="3366393" y="4284430"/>
            <a:ext cx="807860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5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∂σ</a:t>
            </a:r>
            <a:r>
              <a:rPr sz="1585" u="sng" spc="59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</a:t>
            </a:r>
            <a:r>
              <a:rPr sz="1585" i="1" u="sng" spc="5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net</a:t>
            </a:r>
            <a:r>
              <a:rPr sz="1585" i="1" spc="-109" dirty="0">
                <a:latin typeface="Arial"/>
                <a:cs typeface="Arial"/>
              </a:rPr>
              <a:t> </a:t>
            </a:r>
            <a:r>
              <a:rPr sz="1585" u="sng" spc="129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)</a:t>
            </a:r>
            <a:endParaRPr sz="1585">
              <a:latin typeface="Lucida Sans Unicode"/>
              <a:cs typeface="Lucida Sans Unicode"/>
            </a:endParaRPr>
          </a:p>
        </p:txBody>
      </p:sp>
      <p:sp>
        <p:nvSpPr>
          <p:cNvPr id="16" name="object 41"/>
          <p:cNvSpPr txBox="1"/>
          <p:nvPr/>
        </p:nvSpPr>
        <p:spPr>
          <a:xfrm>
            <a:off x="2478352" y="4535169"/>
            <a:ext cx="1522602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1059556" algn="l"/>
              </a:tabLst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r>
              <a:rPr sz="1784" i="1" baseline="-13888" dirty="0">
                <a:latin typeface="Arial"/>
                <a:cs typeface="Arial"/>
              </a:rPr>
              <a:t>	</a:t>
            </a: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endParaRPr sz="1784" baseline="-13888" dirty="0">
              <a:latin typeface="Arial"/>
              <a:cs typeface="Arial"/>
            </a:endParaRPr>
          </a:p>
        </p:txBody>
      </p:sp>
      <p:sp>
        <p:nvSpPr>
          <p:cNvPr id="17" name="object 42"/>
          <p:cNvSpPr txBox="1"/>
          <p:nvPr/>
        </p:nvSpPr>
        <p:spPr>
          <a:xfrm>
            <a:off x="4229269" y="4366527"/>
            <a:ext cx="171009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>
                <a:latin typeface="Lucida Sans Unicode"/>
                <a:cs typeface="Lucida Sans Unicode"/>
              </a:rPr>
              <a:t>=</a:t>
            </a:r>
            <a:r>
              <a:rPr sz="2180" spc="-149" dirty="0">
                <a:latin typeface="Lucida Sans Unicode"/>
                <a:cs typeface="Lucida Sans Unicode"/>
              </a:rPr>
              <a:t> </a:t>
            </a:r>
            <a:r>
              <a:rPr sz="2180" i="1" dirty="0">
                <a:latin typeface="Verdana"/>
                <a:cs typeface="Verdana"/>
              </a:rPr>
              <a:t>σ</a:t>
            </a:r>
            <a:r>
              <a:rPr sz="2180" dirty="0">
                <a:latin typeface="Lucida Sans Unicode"/>
                <a:cs typeface="Lucida Sans Unicode"/>
              </a:rPr>
              <a:t>(</a:t>
            </a:r>
            <a:r>
              <a:rPr sz="2180" i="1" dirty="0">
                <a:latin typeface="Arial"/>
                <a:cs typeface="Arial"/>
              </a:rPr>
              <a:t>net</a:t>
            </a:r>
            <a:r>
              <a:rPr sz="2378" i="1" baseline="-13888" dirty="0">
                <a:latin typeface="Arial"/>
                <a:cs typeface="Arial"/>
              </a:rPr>
              <a:t>j</a:t>
            </a:r>
            <a:r>
              <a:rPr sz="2378" i="1" spc="-355" baseline="-13888" dirty="0">
                <a:latin typeface="Arial"/>
                <a:cs typeface="Arial"/>
              </a:rPr>
              <a:t> </a:t>
            </a:r>
            <a:r>
              <a:rPr sz="2180" spc="79" dirty="0">
                <a:latin typeface="Lucida Sans Unicode"/>
                <a:cs typeface="Lucida Sans Unicode"/>
              </a:rPr>
              <a:t>)(</a:t>
            </a:r>
            <a:r>
              <a:rPr sz="2180" spc="79" dirty="0">
                <a:latin typeface="Arial"/>
                <a:cs typeface="Arial"/>
              </a:rPr>
              <a:t>1</a:t>
            </a:r>
            <a:r>
              <a:rPr sz="2180" spc="-168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endParaRPr sz="2180">
              <a:latin typeface="DejaVu Sans Condensed"/>
              <a:cs typeface="DejaVu Sans Condensed"/>
            </a:endParaRPr>
          </a:p>
        </p:txBody>
      </p:sp>
      <p:sp>
        <p:nvSpPr>
          <p:cNvPr id="18" name="object 43"/>
          <p:cNvSpPr txBox="1"/>
          <p:nvPr/>
        </p:nvSpPr>
        <p:spPr>
          <a:xfrm>
            <a:off x="6605357" y="4490851"/>
            <a:ext cx="95634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-10" dirty="0">
                <a:latin typeface="Arial"/>
                <a:cs typeface="Arial"/>
              </a:rPr>
              <a:t>j</a:t>
            </a:r>
            <a:endParaRPr sz="1585">
              <a:latin typeface="Arial"/>
              <a:cs typeface="Arial"/>
            </a:endParaRPr>
          </a:p>
        </p:txBody>
      </p:sp>
      <p:sp>
        <p:nvSpPr>
          <p:cNvPr id="19" name="object 44"/>
          <p:cNvSpPr txBox="1"/>
          <p:nvPr/>
        </p:nvSpPr>
        <p:spPr>
          <a:xfrm>
            <a:off x="5950261" y="4366527"/>
            <a:ext cx="99409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dirty="0">
                <a:latin typeface="Verdana"/>
                <a:cs typeface="Verdana"/>
              </a:rPr>
              <a:t>σ</a:t>
            </a:r>
            <a:r>
              <a:rPr sz="2180" dirty="0">
                <a:latin typeface="Lucida Sans Unicode"/>
                <a:cs typeface="Lucida Sans Unicode"/>
              </a:rPr>
              <a:t>(</a:t>
            </a:r>
            <a:r>
              <a:rPr sz="2180" i="1" dirty="0">
                <a:latin typeface="Arial"/>
                <a:cs typeface="Arial"/>
              </a:rPr>
              <a:t>net</a:t>
            </a:r>
            <a:r>
              <a:rPr sz="2180" i="1" spc="-149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))</a:t>
            </a:r>
            <a:endParaRPr sz="2180" dirty="0">
              <a:latin typeface="Lucida Sans Unicode"/>
              <a:cs typeface="Lucida Sans Unicode"/>
            </a:endParaRPr>
          </a:p>
        </p:txBody>
      </p:sp>
      <p:sp>
        <p:nvSpPr>
          <p:cNvPr id="20" name="object 43"/>
          <p:cNvSpPr txBox="1"/>
          <p:nvPr/>
        </p:nvSpPr>
        <p:spPr>
          <a:xfrm>
            <a:off x="6858000" y="4343400"/>
            <a:ext cx="2515439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 smtClean="0">
                <a:latin typeface="Lucida Sans Unicode"/>
                <a:cs typeface="Lucida Sans Unicode"/>
              </a:rPr>
              <a:t>=</a:t>
            </a:r>
            <a:r>
              <a:rPr sz="2180" spc="-119" dirty="0" smtClean="0">
                <a:latin typeface="Lucida Sans Unicode"/>
                <a:cs typeface="Lucida Sans Unicode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59" dirty="0">
                <a:latin typeface="Lucida Sans Unicode"/>
                <a:cs typeface="Lucida Sans Unicode"/>
              </a:rPr>
              <a:t>(</a:t>
            </a:r>
            <a:r>
              <a:rPr sz="2180" spc="59" dirty="0">
                <a:latin typeface="Arial"/>
                <a:cs typeface="Arial"/>
              </a:rPr>
              <a:t>1</a:t>
            </a:r>
            <a:r>
              <a:rPr sz="2180" spc="-149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78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</a:t>
            </a:r>
            <a:endParaRPr sz="2180" dirty="0">
              <a:latin typeface="Lucida Sans Unicode"/>
              <a:cs typeface="Lucida Sans Unicode"/>
            </a:endParaRPr>
          </a:p>
        </p:txBody>
      </p:sp>
      <p:sp>
        <p:nvSpPr>
          <p:cNvPr id="21" name="object 44"/>
          <p:cNvSpPr txBox="1"/>
          <p:nvPr/>
        </p:nvSpPr>
        <p:spPr>
          <a:xfrm>
            <a:off x="1138559" y="4832652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>
              <a:latin typeface="Arial"/>
              <a:cs typeface="Arial"/>
            </a:endParaRPr>
          </a:p>
        </p:txBody>
      </p:sp>
      <p:sp>
        <p:nvSpPr>
          <p:cNvPr id="22" name="object 45"/>
          <p:cNvSpPr txBox="1"/>
          <p:nvPr/>
        </p:nvSpPr>
        <p:spPr>
          <a:xfrm>
            <a:off x="1396445" y="4922409"/>
            <a:ext cx="2076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189" i="1" u="sng" spc="-8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23" name="object 46"/>
          <p:cNvSpPr txBox="1"/>
          <p:nvPr/>
        </p:nvSpPr>
        <p:spPr>
          <a:xfrm>
            <a:off x="1091924" y="5054523"/>
            <a:ext cx="48698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endParaRPr sz="1784" baseline="-13888">
              <a:latin typeface="Arial"/>
              <a:cs typeface="Arial"/>
            </a:endParaRPr>
          </a:p>
        </p:txBody>
      </p:sp>
      <p:sp>
        <p:nvSpPr>
          <p:cNvPr id="24" name="object 47"/>
          <p:cNvSpPr txBox="1"/>
          <p:nvPr/>
        </p:nvSpPr>
        <p:spPr>
          <a:xfrm>
            <a:off x="1660068" y="4885880"/>
            <a:ext cx="263624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>
                <a:latin typeface="Lucida Sans Unicode"/>
                <a:cs typeface="Lucida Sans Unicode"/>
              </a:rPr>
              <a:t>=</a:t>
            </a:r>
            <a:r>
              <a:rPr sz="2180" spc="-119" dirty="0">
                <a:latin typeface="Lucida Sans Unicode"/>
                <a:cs typeface="Lucida Sans Unicode"/>
              </a:rPr>
              <a:t> </a:t>
            </a:r>
            <a:r>
              <a:rPr sz="2180" i="1" spc="40" dirty="0">
                <a:latin typeface="DejaVu Sans Condensed"/>
                <a:cs typeface="DejaVu Sans Condensed"/>
              </a:rPr>
              <a:t>−</a:t>
            </a:r>
            <a:r>
              <a:rPr sz="2180" spc="40" dirty="0">
                <a:latin typeface="Lucida Sans Unicode"/>
                <a:cs typeface="Lucida Sans Unicode"/>
              </a:rPr>
              <a:t>(</a:t>
            </a:r>
            <a:r>
              <a:rPr sz="2180" i="1" spc="40" dirty="0">
                <a:latin typeface="Arial"/>
                <a:cs typeface="Arial"/>
              </a:rPr>
              <a:t>t</a:t>
            </a:r>
            <a:r>
              <a:rPr sz="2378" i="1" spc="59" baseline="-13888" dirty="0">
                <a:latin typeface="Arial"/>
                <a:cs typeface="Arial"/>
              </a:rPr>
              <a:t>j</a:t>
            </a:r>
            <a:r>
              <a:rPr sz="2378" i="1" spc="371" baseline="-13888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59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30" dirty="0">
                <a:latin typeface="Lucida Sans Unicode"/>
                <a:cs typeface="Lucida Sans Unicode"/>
              </a:rPr>
              <a:t>)</a:t>
            </a:r>
            <a:r>
              <a:rPr sz="2180" i="1" spc="30" dirty="0">
                <a:latin typeface="Arial"/>
                <a:cs typeface="Arial"/>
              </a:rPr>
              <a:t>o</a:t>
            </a:r>
            <a:r>
              <a:rPr sz="2378" i="1" spc="4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59" dirty="0">
                <a:latin typeface="Lucida Sans Unicode"/>
                <a:cs typeface="Lucida Sans Unicode"/>
              </a:rPr>
              <a:t>(</a:t>
            </a:r>
            <a:r>
              <a:rPr sz="2180" spc="59" dirty="0">
                <a:latin typeface="Arial"/>
                <a:cs typeface="Arial"/>
              </a:rPr>
              <a:t>1</a:t>
            </a:r>
            <a:r>
              <a:rPr sz="2180" spc="-149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68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11" baseline="-13888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</a:t>
            </a:r>
            <a:endParaRPr sz="2180">
              <a:latin typeface="Lucida Sans Unicode"/>
              <a:cs typeface="Lucida Sans Unicode"/>
            </a:endParaRPr>
          </a:p>
        </p:txBody>
      </p:sp>
      <p:sp>
        <p:nvSpPr>
          <p:cNvPr id="25" name="object 50"/>
          <p:cNvSpPr txBox="1"/>
          <p:nvPr/>
        </p:nvSpPr>
        <p:spPr>
          <a:xfrm>
            <a:off x="1074991" y="5333985"/>
            <a:ext cx="463827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69" dirty="0">
                <a:latin typeface="Arial"/>
                <a:cs typeface="Arial"/>
              </a:rPr>
              <a:t>Term</a:t>
            </a:r>
            <a:r>
              <a:rPr sz="2180" spc="-20" dirty="0">
                <a:latin typeface="Arial"/>
                <a:cs typeface="Arial"/>
              </a:rPr>
              <a:t> </a:t>
            </a:r>
            <a:r>
              <a:rPr sz="2180" spc="30" dirty="0">
                <a:latin typeface="Lucida Sans Unicode"/>
                <a:cs typeface="Lucida Sans Unicode"/>
              </a:rPr>
              <a:t>(</a:t>
            </a:r>
            <a:r>
              <a:rPr sz="2180" i="1" spc="30" dirty="0">
                <a:latin typeface="Arial"/>
                <a:cs typeface="Arial"/>
              </a:rPr>
              <a:t>t</a:t>
            </a:r>
            <a:r>
              <a:rPr sz="2378" i="1" spc="44" baseline="-13888" dirty="0">
                <a:latin typeface="Arial"/>
                <a:cs typeface="Arial"/>
              </a:rPr>
              <a:t>j</a:t>
            </a:r>
            <a:r>
              <a:rPr sz="2378" i="1" spc="400" baseline="-13888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59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11" baseline="-13888" dirty="0">
                <a:latin typeface="Arial"/>
                <a:cs typeface="Arial"/>
              </a:rPr>
              <a:t> </a:t>
            </a:r>
            <a:r>
              <a:rPr sz="2180" spc="30" dirty="0">
                <a:latin typeface="Lucida Sans Unicode"/>
                <a:cs typeface="Lucida Sans Unicode"/>
              </a:rPr>
              <a:t>)</a:t>
            </a:r>
            <a:r>
              <a:rPr sz="2180" i="1" spc="30" dirty="0">
                <a:latin typeface="Arial"/>
                <a:cs typeface="Arial"/>
              </a:rPr>
              <a:t>o</a:t>
            </a:r>
            <a:r>
              <a:rPr sz="2378" i="1" spc="4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59" dirty="0">
                <a:latin typeface="Lucida Sans Unicode"/>
                <a:cs typeface="Lucida Sans Unicode"/>
              </a:rPr>
              <a:t>(</a:t>
            </a:r>
            <a:r>
              <a:rPr sz="2180" spc="59" dirty="0">
                <a:latin typeface="Arial"/>
                <a:cs typeface="Arial"/>
              </a:rPr>
              <a:t>1</a:t>
            </a:r>
            <a:r>
              <a:rPr sz="2180" spc="-129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59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11" baseline="-13888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</a:t>
            </a:r>
            <a:r>
              <a:rPr sz="2180" spc="-99" dirty="0">
                <a:latin typeface="Lucida Sans Unicode"/>
                <a:cs typeface="Lucida Sans Unicode"/>
              </a:rPr>
              <a:t> </a:t>
            </a:r>
            <a:r>
              <a:rPr sz="2180" spc="-10" dirty="0">
                <a:latin typeface="Arial"/>
                <a:cs typeface="Arial"/>
              </a:rPr>
              <a:t>is treated</a:t>
            </a:r>
            <a:r>
              <a:rPr sz="2180" spc="-20" dirty="0">
                <a:latin typeface="Arial"/>
                <a:cs typeface="Arial"/>
              </a:rPr>
              <a:t> </a:t>
            </a:r>
            <a:r>
              <a:rPr sz="2180" spc="-10" dirty="0">
                <a:latin typeface="Arial"/>
                <a:cs typeface="Arial"/>
              </a:rPr>
              <a:t>as</a:t>
            </a:r>
            <a:r>
              <a:rPr sz="2180" spc="-20" dirty="0">
                <a:latin typeface="Arial"/>
                <a:cs typeface="Arial"/>
              </a:rPr>
              <a:t> </a:t>
            </a:r>
            <a:r>
              <a:rPr sz="2180" i="1" spc="-188" dirty="0">
                <a:latin typeface="Verdana"/>
                <a:cs typeface="Verdana"/>
              </a:rPr>
              <a:t>δ</a:t>
            </a:r>
            <a:r>
              <a:rPr sz="2378" i="1" spc="-281" baseline="-13888" dirty="0">
                <a:latin typeface="Arial"/>
                <a:cs typeface="Arial"/>
              </a:rPr>
              <a:t>j</a:t>
            </a:r>
            <a:endParaRPr sz="2378" baseline="-13888">
              <a:latin typeface="Arial"/>
              <a:cs typeface="Arial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77" y="5782090"/>
            <a:ext cx="9762623" cy="69491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28801" y="1042689"/>
            <a:ext cx="5334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2286001" y="1118889"/>
            <a:ext cx="762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2590800" y="609600"/>
            <a:ext cx="53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-10" dirty="0" smtClean="0">
                <a:latin typeface="Arial"/>
                <a:cs typeface="Arial"/>
              </a:rPr>
              <a:t>Value </a:t>
            </a:r>
            <a:r>
              <a:rPr lang="en-IN" spc="20" dirty="0" smtClean="0">
                <a:latin typeface="Arial"/>
                <a:cs typeface="Arial"/>
              </a:rPr>
              <a:t>of </a:t>
            </a:r>
            <a:r>
              <a:rPr lang="en-IN" i="1" spc="-59" baseline="33333" dirty="0" smtClean="0">
                <a:uFill>
                  <a:solidFill>
                    <a:srgbClr val="3333B2"/>
                  </a:solidFill>
                </a:uFill>
                <a:latin typeface="Verdana"/>
                <a:cs typeface="Verdana"/>
              </a:rPr>
              <a:t>∂</a:t>
            </a:r>
            <a:r>
              <a:rPr lang="en-IN" i="1" spc="-59" baseline="33333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E</a:t>
            </a:r>
            <a:r>
              <a:rPr lang="en-IN" i="1" spc="-59" baseline="35714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d</a:t>
            </a:r>
            <a:r>
              <a:rPr lang="en-IN" i="1" spc="-59" baseline="35714" dirty="0" smtClean="0">
                <a:latin typeface="Arial"/>
                <a:cs typeface="Arial"/>
              </a:rPr>
              <a:t>  </a:t>
            </a:r>
            <a:r>
              <a:rPr lang="en-IN" spc="-10" dirty="0" smtClean="0">
                <a:latin typeface="Arial"/>
                <a:cs typeface="Arial"/>
              </a:rPr>
              <a:t>for </a:t>
            </a:r>
            <a:r>
              <a:rPr lang="en-IN" spc="30" dirty="0" smtClean="0">
                <a:latin typeface="Arial"/>
                <a:cs typeface="Arial"/>
              </a:rPr>
              <a:t>hidden </a:t>
            </a:r>
            <a:r>
              <a:rPr lang="en-IN" spc="20" dirty="0" smtClean="0">
                <a:latin typeface="Arial"/>
                <a:cs typeface="Arial"/>
              </a:rPr>
              <a:t>units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438400" y="533400"/>
            <a:ext cx="86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68">
              <a:spcBef>
                <a:spcPts val="188"/>
              </a:spcBef>
            </a:pPr>
            <a:r>
              <a:rPr lang="en-IN" sz="2400" b="1" i="1" spc="-109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∂</a:t>
            </a:r>
            <a:r>
              <a:rPr lang="en-IN" sz="2400" b="1" i="1" spc="-10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net</a:t>
            </a:r>
            <a:r>
              <a:rPr lang="en-IN" sz="2400" b="1" i="1" spc="-14" baseline="-11904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</a:t>
            </a:r>
            <a:endParaRPr lang="en-IN" sz="2400" b="1" baseline="-11904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36099"/>
            <a:ext cx="4692196" cy="8975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133600"/>
            <a:ext cx="3618144" cy="8652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65" y="3014284"/>
            <a:ext cx="4582396" cy="8652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698" y="4005313"/>
            <a:ext cx="4734902" cy="79696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13" y="4911281"/>
            <a:ext cx="6576917" cy="6841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04408"/>
            <a:ext cx="10096384" cy="7725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65" y="5686242"/>
            <a:ext cx="6733673" cy="78589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590800" y="609600"/>
            <a:ext cx="53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16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40" dirty="0" smtClean="0"/>
              <a:t>Momentum Based </a:t>
            </a:r>
            <a:r>
              <a:rPr lang="en-IN" spc="30" dirty="0" smtClean="0"/>
              <a:t>Weight Updates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b="1" spc="-20" dirty="0">
                <a:latin typeface="Helvetica" panose="020B0500000000000000" pitchFamily="34" charset="0"/>
                <a:cs typeface="Arial"/>
              </a:rPr>
              <a:t>Adding Momentum: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weight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update during </a:t>
            </a:r>
            <a:r>
              <a:rPr lang="en-IN" i="1" dirty="0">
                <a:latin typeface="Helvetica" panose="020B0500000000000000" pitchFamily="34" charset="0"/>
                <a:cs typeface="Arial"/>
              </a:rPr>
              <a:t>n</a:t>
            </a:r>
            <a:r>
              <a:rPr lang="en-IN" i="1" baseline="27777" dirty="0">
                <a:latin typeface="Helvetica" panose="020B0500000000000000" pitchFamily="34" charset="0"/>
                <a:cs typeface="Arial"/>
              </a:rPr>
              <a:t>th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iteration depend  </a:t>
            </a:r>
            <a:r>
              <a:rPr lang="en-IN" dirty="0">
                <a:latin typeface="Helvetica" panose="020B0500000000000000" pitchFamily="34" charset="0"/>
                <a:cs typeface="Arial"/>
              </a:rPr>
              <a:t>partially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on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the update that occurred during the </a:t>
            </a:r>
            <a:r>
              <a:rPr lang="en-IN" spc="59" dirty="0">
                <a:latin typeface="Helvetica" panose="020B0500000000000000" pitchFamily="34" charset="0"/>
                <a:cs typeface="Lucida Sans Unicode"/>
              </a:rPr>
              <a:t>(</a:t>
            </a:r>
            <a:r>
              <a:rPr lang="en-IN" i="1" spc="59" dirty="0">
                <a:latin typeface="Helvetica" panose="020B0500000000000000" pitchFamily="34" charset="0"/>
                <a:cs typeface="Arial"/>
              </a:rPr>
              <a:t>n </a:t>
            </a:r>
            <a:r>
              <a:rPr lang="en-IN" i="1" spc="30" dirty="0">
                <a:latin typeface="Helvetica" panose="020B0500000000000000" pitchFamily="34" charset="0"/>
                <a:cs typeface="DejaVu Sans Condensed"/>
              </a:rPr>
              <a:t>− </a:t>
            </a:r>
            <a:r>
              <a:rPr lang="en-IN" spc="20" dirty="0">
                <a:latin typeface="Helvetica" panose="020B0500000000000000" pitchFamily="34" charset="0"/>
                <a:cs typeface="Arial"/>
              </a:rPr>
              <a:t>1</a:t>
            </a:r>
            <a:r>
              <a:rPr lang="en-IN" spc="20" dirty="0">
                <a:latin typeface="Helvetica" panose="020B0500000000000000" pitchFamily="34" charset="0"/>
                <a:cs typeface="Lucida Sans Unicode"/>
              </a:rPr>
              <a:t>)</a:t>
            </a:r>
            <a:r>
              <a:rPr lang="en-IN" i="1" spc="30" baseline="27777" dirty="0" err="1">
                <a:latin typeface="Helvetica" panose="020B0500000000000000" pitchFamily="34" charset="0"/>
                <a:cs typeface="Arial"/>
              </a:rPr>
              <a:t>th</a:t>
            </a:r>
            <a:r>
              <a:rPr lang="en-IN" i="1" spc="-44" baseline="27777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iteration</a:t>
            </a:r>
          </a:p>
          <a:p>
            <a:endParaRPr lang="en-IN" spc="-20" dirty="0" smtClean="0">
              <a:latin typeface="Helvetica" panose="020B0500000000000000" pitchFamily="34" charset="0"/>
              <a:cs typeface="Arial"/>
            </a:endParaRPr>
          </a:p>
          <a:p>
            <a:endParaRPr lang="en-IN" spc="-20" dirty="0">
              <a:latin typeface="Helvetica" panose="020B0500000000000000" pitchFamily="34" charset="0"/>
              <a:cs typeface="Arial"/>
            </a:endParaRPr>
          </a:p>
          <a:p>
            <a:endParaRPr lang="en-IN" spc="-20" dirty="0" smtClean="0">
              <a:latin typeface="Helvetica" panose="020B0500000000000000" pitchFamily="34" charset="0"/>
              <a:cs typeface="Arial"/>
            </a:endParaRPr>
          </a:p>
          <a:p>
            <a:r>
              <a:rPr lang="en-IN" b="1" spc="-10" dirty="0">
                <a:latin typeface="Helvetica" panose="020B0500000000000000" pitchFamily="34" charset="0"/>
                <a:cs typeface="Arial"/>
              </a:rPr>
              <a:t>Learning in arbitrary </a:t>
            </a:r>
            <a:r>
              <a:rPr lang="en-IN" b="1" spc="-30" dirty="0">
                <a:latin typeface="Helvetica" panose="020B0500000000000000" pitchFamily="34" charset="0"/>
                <a:cs typeface="Arial"/>
              </a:rPr>
              <a:t>acyclic </a:t>
            </a:r>
            <a:r>
              <a:rPr lang="en-IN" b="1" spc="-20" dirty="0">
                <a:latin typeface="Helvetica" panose="020B0500000000000000" pitchFamily="34" charset="0"/>
                <a:cs typeface="Arial"/>
              </a:rPr>
              <a:t>network: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feed-forward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networks  of arbitrary depth, </a:t>
            </a:r>
            <a:r>
              <a:rPr lang="en-IN" i="1" spc="-188" dirty="0" err="1">
                <a:latin typeface="Helvetica" panose="020B0500000000000000" pitchFamily="34" charset="0"/>
                <a:cs typeface="Verdana"/>
              </a:rPr>
              <a:t>δ</a:t>
            </a:r>
            <a:r>
              <a:rPr lang="en-IN" i="1" spc="-281" baseline="-10416" dirty="0" err="1">
                <a:latin typeface="Helvetica" panose="020B0500000000000000" pitchFamily="34" charset="0"/>
                <a:cs typeface="Arial"/>
              </a:rPr>
              <a:t>r</a:t>
            </a:r>
            <a:r>
              <a:rPr lang="en-IN" i="1" spc="-281" baseline="-10416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i="1" spc="-281" baseline="-10416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i="1" spc="-281" baseline="-10416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i="1" spc="-281" dirty="0" smtClean="0">
                <a:latin typeface="Helvetica" panose="020B0500000000000000" pitchFamily="34" charset="0"/>
                <a:cs typeface="Arial"/>
              </a:rPr>
              <a:t>  </a:t>
            </a:r>
            <a:r>
              <a:rPr lang="en-IN" spc="-30" dirty="0" smtClean="0">
                <a:latin typeface="Helvetica" panose="020B0500000000000000" pitchFamily="34" charset="0"/>
                <a:cs typeface="Arial"/>
              </a:rPr>
              <a:t>value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unit in hidden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layer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is determined  as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endParaRPr lang="en-IN" dirty="0">
              <a:latin typeface="Helvetica" panose="020B0500000000000000" pitchFamily="34" charset="0"/>
              <a:cs typeface="Arial"/>
            </a:endParaRPr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86000"/>
            <a:ext cx="4866416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16" y="4031091"/>
            <a:ext cx="4648200" cy="9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6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40" dirty="0" err="1" smtClean="0"/>
              <a:t>Ba</a:t>
            </a:r>
            <a:r>
              <a:rPr lang="en-IN" spc="-30" dirty="0" err="1" smtClean="0"/>
              <a:t>c</a:t>
            </a:r>
            <a:r>
              <a:rPr lang="en-IN" spc="30" dirty="0" err="1" smtClean="0"/>
              <a:t>kpropagation</a:t>
            </a:r>
            <a:r>
              <a:rPr lang="en-IN" spc="30" dirty="0" smtClean="0"/>
              <a:t> </a:t>
            </a:r>
            <a:r>
              <a:rPr lang="en-IN" spc="30" dirty="0" err="1"/>
              <a:t>B</a:t>
            </a:r>
            <a:r>
              <a:rPr lang="en-IN" spc="30" dirty="0" err="1" smtClean="0"/>
              <a:t>ehavior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pc="-10" dirty="0">
              <a:latin typeface="Helvetica" panose="020B0500000000000000" pitchFamily="34" charset="0"/>
              <a:cs typeface="Arial"/>
            </a:endParaRPr>
          </a:p>
          <a:p>
            <a:r>
              <a:rPr lang="en-IN" spc="-10" dirty="0" smtClean="0">
                <a:latin typeface="Helvetica" panose="020B0500000000000000" pitchFamily="34" charset="0"/>
                <a:cs typeface="Arial"/>
              </a:rPr>
              <a:t>Result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of </a:t>
            </a:r>
            <a:r>
              <a:rPr lang="en-IN" spc="-20" dirty="0" err="1">
                <a:latin typeface="Helvetica" panose="020B0500000000000000" pitchFamily="34" charset="0"/>
                <a:cs typeface="Arial"/>
              </a:rPr>
              <a:t>Backpropagation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over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multilayer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networks is only 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guaranteed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to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converge toward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some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local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minimum and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not  necessarily to the global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minimum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error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spc="-20" dirty="0" smtClean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r>
              <a:rPr lang="en-IN" spc="-20" dirty="0" smtClean="0">
                <a:latin typeface="Helvetica" panose="020B0500000000000000" pitchFamily="34" charset="0"/>
                <a:cs typeface="Arial"/>
              </a:rPr>
              <a:t>No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methods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are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known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to predict with </a:t>
            </a:r>
            <a:r>
              <a:rPr lang="en-IN" dirty="0">
                <a:latin typeface="Helvetica" panose="020B0500000000000000" pitchFamily="34" charset="0"/>
                <a:cs typeface="Arial"/>
              </a:rPr>
              <a:t>certainty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when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local</a:t>
            </a:r>
            <a:r>
              <a:rPr lang="en-IN" spc="-11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minima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will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cause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difficulties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25168" marR="386323">
              <a:lnSpc>
                <a:spcPct val="102600"/>
              </a:lnSpc>
              <a:spcBef>
                <a:spcPts val="595"/>
              </a:spcBef>
            </a:pPr>
            <a:endParaRPr lang="en-IN" spc="-10" dirty="0" smtClean="0">
              <a:latin typeface="Helvetica" panose="020B0500000000000000" pitchFamily="34" charset="0"/>
              <a:cs typeface="Arial"/>
            </a:endParaRPr>
          </a:p>
          <a:p>
            <a:pPr marR="386323">
              <a:lnSpc>
                <a:spcPct val="102600"/>
              </a:lnSpc>
              <a:spcBef>
                <a:spcPts val="595"/>
              </a:spcBef>
            </a:pPr>
            <a:r>
              <a:rPr lang="en-IN" spc="-10" dirty="0" smtClean="0">
                <a:latin typeface="Helvetica" panose="020B0500000000000000" pitchFamily="34" charset="0"/>
                <a:cs typeface="Arial"/>
              </a:rPr>
              <a:t>Suggested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to use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multiple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networks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(initialized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with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different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random</a:t>
            </a:r>
            <a:r>
              <a:rPr lang="en-IN" spc="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weights)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R="386323">
              <a:lnSpc>
                <a:spcPct val="102600"/>
              </a:lnSpc>
              <a:spcBef>
                <a:spcPts val="595"/>
              </a:spcBef>
            </a:pPr>
            <a:endParaRPr lang="en-IN" spc="-30" dirty="0">
              <a:latin typeface="Helvetica" panose="020B0500000000000000" pitchFamily="34" charset="0"/>
              <a:cs typeface="Arial"/>
            </a:endParaRPr>
          </a:p>
          <a:p>
            <a:pPr marR="386323">
              <a:lnSpc>
                <a:spcPct val="102600"/>
              </a:lnSpc>
              <a:spcBef>
                <a:spcPts val="595"/>
              </a:spcBef>
            </a:pPr>
            <a:r>
              <a:rPr lang="en-IN" spc="-30" dirty="0" smtClean="0">
                <a:latin typeface="Helvetica" panose="020B0500000000000000" pitchFamily="34" charset="0"/>
                <a:cs typeface="Arial"/>
              </a:rPr>
              <a:t>Any </a:t>
            </a:r>
            <a:r>
              <a:rPr lang="en-IN" spc="-10" dirty="0" err="1">
                <a:latin typeface="Helvetica" panose="020B0500000000000000" pitchFamily="34" charset="0"/>
                <a:cs typeface="Arial"/>
              </a:rPr>
              <a:t>boolean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 function can precisely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be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represented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by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some 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network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having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only </a:t>
            </a:r>
            <a:r>
              <a:rPr lang="en-IN" b="1" spc="-30" dirty="0">
                <a:latin typeface="Helvetica" panose="020B0500000000000000" pitchFamily="34" charset="0"/>
                <a:cs typeface="Arial"/>
              </a:rPr>
              <a:t>two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layers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of units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(</a:t>
            </a:r>
            <a:r>
              <a:rPr lang="en-IN" spc="-20" dirty="0" err="1">
                <a:latin typeface="Helvetica" panose="020B0500000000000000" pitchFamily="34" charset="0"/>
                <a:cs typeface="Arial"/>
              </a:rPr>
              <a:t>Cybenko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1989; </a:t>
            </a:r>
            <a:r>
              <a:rPr lang="en-IN" spc="-10" dirty="0" err="1">
                <a:latin typeface="Helvetica" panose="020B0500000000000000" pitchFamily="34" charset="0"/>
                <a:cs typeface="Arial"/>
              </a:rPr>
              <a:t>Hornik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 et  al.</a:t>
            </a:r>
            <a:r>
              <a:rPr lang="en-IN" spc="11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1989)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0" indent="0">
              <a:buNone/>
            </a:pPr>
            <a:endParaRPr lang="en-IN" dirty="0">
              <a:latin typeface="Helvetica" panose="020B0500000000000000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2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Deep Learning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Session Content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General machine learning pipeline</a:t>
            </a:r>
          </a:p>
          <a:p>
            <a:r>
              <a:rPr lang="en-IN" dirty="0" smtClean="0"/>
              <a:t>Characteristics of Deep Learning</a:t>
            </a:r>
          </a:p>
          <a:p>
            <a:r>
              <a:rPr lang="en-IN" dirty="0" smtClean="0"/>
              <a:t>Error Surface </a:t>
            </a:r>
          </a:p>
          <a:p>
            <a:r>
              <a:rPr lang="en-IN" dirty="0" err="1" smtClean="0"/>
              <a:t>Hyperparameters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5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15" dirty="0">
                <a:latin typeface="Helvetica" panose="020B0500000000000000" pitchFamily="34" charset="0"/>
                <a:cs typeface="Arial"/>
              </a:rPr>
              <a:t>Linear</a:t>
            </a:r>
            <a:r>
              <a:rPr lang="en-IN" spc="-2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10" dirty="0" smtClean="0">
                <a:latin typeface="Helvetica" panose="020B0500000000000000" pitchFamily="34" charset="0"/>
                <a:cs typeface="Arial"/>
              </a:rPr>
              <a:t>Classification</a:t>
            </a:r>
            <a:endParaRPr lang="en-IN" dirty="0">
              <a:latin typeface="Helvetica" panose="020B0500000000000000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Consider </a:t>
            </a:r>
            <a:r>
              <a:rPr lang="en-IN" spc="-15" dirty="0">
                <a:latin typeface="Arial"/>
                <a:cs typeface="Arial"/>
              </a:rPr>
              <a:t>Following</a:t>
            </a:r>
            <a:r>
              <a:rPr lang="en-IN" spc="-25" dirty="0">
                <a:latin typeface="Arial"/>
                <a:cs typeface="Arial"/>
              </a:rPr>
              <a:t> </a:t>
            </a:r>
            <a:r>
              <a:rPr lang="en-IN" spc="-5" dirty="0">
                <a:latin typeface="Arial"/>
                <a:cs typeface="Arial"/>
              </a:rPr>
              <a:t>data</a:t>
            </a:r>
            <a:endParaRPr lang="en-IN" dirty="0">
              <a:latin typeface="Arial"/>
              <a:cs typeface="Arial"/>
            </a:endParaRPr>
          </a:p>
          <a:p>
            <a:endParaRPr lang="en-IN" b="0" dirty="0"/>
          </a:p>
        </p:txBody>
      </p:sp>
      <p:graphicFrame>
        <p:nvGraphicFramePr>
          <p:cNvPr id="5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3096"/>
              </p:ext>
            </p:extLst>
          </p:nvPr>
        </p:nvGraphicFramePr>
        <p:xfrm>
          <a:off x="1066800" y="1371600"/>
          <a:ext cx="3124200" cy="53277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091"/>
                <a:gridCol w="856091"/>
                <a:gridCol w="1412018"/>
              </a:tblGrid>
              <a:tr h="1400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Helvetica" panose="020B0500000000000000" pitchFamily="34" charset="0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Helvetica" panose="020B0500000000000000" pitchFamily="34" charset="0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Helvetica" panose="020B0500000000000000" pitchFamily="34" charset="0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3880">
                <a:tc>
                  <a:txBody>
                    <a:bodyPr/>
                    <a:lstStyle/>
                    <a:p>
                      <a:pPr marL="82550">
                        <a:lnSpc>
                          <a:spcPts val="1190"/>
                        </a:lnSpc>
                      </a:pPr>
                      <a:endParaRPr lang="en-IN" sz="1800" b="1" spc="-5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82550">
                        <a:lnSpc>
                          <a:spcPts val="1190"/>
                        </a:lnSpc>
                      </a:pPr>
                      <a:r>
                        <a:rPr sz="1800" b="1" spc="-5" dirty="0" smtClean="0">
                          <a:latin typeface="Helvetica" panose="020B0500000000000000" pitchFamily="34" charset="0"/>
                          <a:cs typeface="Arial"/>
                        </a:rPr>
                        <a:t>x</a:t>
                      </a:r>
                      <a:r>
                        <a:rPr sz="1800" b="1" spc="-7" baseline="-13888" dirty="0" smtClean="0">
                          <a:latin typeface="Helvetica" panose="020B0500000000000000" pitchFamily="34" charset="0"/>
                          <a:cs typeface="Arial"/>
                        </a:rPr>
                        <a:t>1</a:t>
                      </a:r>
                      <a:endParaRPr sz="1800" baseline="-13888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190"/>
                        </a:lnSpc>
                      </a:pPr>
                      <a:endParaRPr lang="en-IN" sz="1800" b="1" spc="-5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82550">
                        <a:lnSpc>
                          <a:spcPts val="1190"/>
                        </a:lnSpc>
                      </a:pPr>
                      <a:r>
                        <a:rPr lang="en-IN" sz="1800" b="1" spc="-5" dirty="0" smtClean="0">
                          <a:latin typeface="Helvetica" panose="020B0500000000000000" pitchFamily="34" charset="0"/>
                          <a:cs typeface="Arial"/>
                        </a:rPr>
                        <a:t>X</a:t>
                      </a:r>
                      <a:r>
                        <a:rPr sz="1800" b="1" spc="-7" baseline="-13888" dirty="0" smtClean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  <a:endParaRPr sz="1800" baseline="-13888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b="1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800" b="1" dirty="0" smtClean="0">
                          <a:latin typeface="Helvetica" panose="020B0500000000000000" pitchFamily="34" charset="0"/>
                          <a:cs typeface="Arial"/>
                        </a:rPr>
                        <a:t>y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1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9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 smtClean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004">
                <a:tc>
                  <a:txBody>
                    <a:bodyPr/>
                    <a:lstStyle/>
                    <a:p>
                      <a:pPr marL="75565">
                        <a:lnSpc>
                          <a:spcPts val="1190"/>
                        </a:lnSpc>
                      </a:pPr>
                      <a:endParaRPr lang="en-IN" sz="1800" spc="-1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75565">
                        <a:lnSpc>
                          <a:spcPts val="1190"/>
                        </a:lnSpc>
                      </a:pPr>
                      <a:r>
                        <a:rPr sz="1800" spc="-10" dirty="0" smtClean="0">
                          <a:latin typeface="Helvetica" panose="020B0500000000000000" pitchFamily="34" charset="0"/>
                          <a:cs typeface="Arial"/>
                        </a:rPr>
                        <a:t>10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9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 smtClean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3979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4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7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 smtClean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4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5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 smtClean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5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3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 smtClean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3979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8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9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 smtClean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4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 smtClean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5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 smtClean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3979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7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1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 smtClean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90"/>
                        </a:lnSpc>
                      </a:pPr>
                      <a:endParaRPr lang="en-IN" sz="1800" spc="-1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75565">
                        <a:lnSpc>
                          <a:spcPts val="1190"/>
                        </a:lnSpc>
                      </a:pPr>
                      <a:r>
                        <a:rPr sz="1800" spc="-10" dirty="0" smtClean="0">
                          <a:latin typeface="Helvetica" panose="020B0500000000000000" pitchFamily="34" charset="0"/>
                          <a:cs typeface="Arial"/>
                        </a:rPr>
                        <a:t>10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 smtClean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004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8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5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10" dirty="0" smtClean="0">
                        <a:solidFill>
                          <a:srgbClr val="00FF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10" dirty="0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G</a:t>
                      </a:r>
                      <a:r>
                        <a:rPr sz="1800" spc="-10" dirty="0" err="1" smtClean="0">
                          <a:solidFill>
                            <a:srgbClr val="00FF00"/>
                          </a:solidFill>
                          <a:latin typeface="Helvetica" panose="020B0500000000000000" pitchFamily="34" charset="0"/>
                          <a:cs typeface="Arial"/>
                        </a:rPr>
                        <a:t>reen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3979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1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 smtClean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1573"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8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190"/>
                        </a:lnSpc>
                      </a:pPr>
                      <a:endParaRPr lang="en-IN" sz="1800" dirty="0" smtClean="0"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marL="114300">
                        <a:lnSpc>
                          <a:spcPts val="1190"/>
                        </a:lnSpc>
                      </a:pPr>
                      <a:r>
                        <a:rPr sz="1800" dirty="0" smtClean="0">
                          <a:latin typeface="Helvetica" panose="020B0500000000000000" pitchFamily="34" charset="0"/>
                          <a:cs typeface="Arial"/>
                        </a:rPr>
                        <a:t>2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1800" spc="-5" dirty="0" smtClean="0">
                        <a:solidFill>
                          <a:srgbClr val="FF0000"/>
                        </a:solidFill>
                        <a:latin typeface="Helvetica" panose="020B0500000000000000" pitchFamily="34" charset="0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1800" spc="-5" dirty="0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R</a:t>
                      </a:r>
                      <a:r>
                        <a:rPr sz="1800" spc="-5" dirty="0" err="1" smtClean="0">
                          <a:solidFill>
                            <a:srgbClr val="FF0000"/>
                          </a:solidFill>
                          <a:latin typeface="Helvetica" panose="020B0500000000000000" pitchFamily="34" charset="0"/>
                          <a:cs typeface="Arial"/>
                        </a:rPr>
                        <a:t>ed</a:t>
                      </a:r>
                      <a:endParaRPr sz="1800" dirty="0">
                        <a:latin typeface="Helvetica" panose="020B0500000000000000" pitchFamily="34" charset="0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95508" y="1675552"/>
            <a:ext cx="3409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-5" dirty="0">
                <a:latin typeface="Helvetica" panose="020B0500000000000000" pitchFamily="34" charset="0"/>
                <a:cs typeface="Arial"/>
              </a:rPr>
              <a:t>Data is in </a:t>
            </a:r>
            <a:r>
              <a:rPr lang="en-IN" spc="-35" dirty="0">
                <a:latin typeface="Helvetica" panose="020B0500000000000000" pitchFamily="34" charset="0"/>
                <a:cs typeface="Arial"/>
              </a:rPr>
              <a:t>2D,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so let us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visualize</a:t>
            </a: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6" name="object 15"/>
          <p:cNvSpPr/>
          <p:nvPr/>
        </p:nvSpPr>
        <p:spPr>
          <a:xfrm>
            <a:off x="6934200" y="4313070"/>
            <a:ext cx="2179460" cy="0"/>
          </a:xfrm>
          <a:custGeom>
            <a:avLst/>
            <a:gdLst/>
            <a:ahLst/>
            <a:cxnLst/>
            <a:rect l="l" t="t" r="r" b="b"/>
            <a:pathLst>
              <a:path w="1099820">
                <a:moveTo>
                  <a:pt x="0" y="0"/>
                </a:moveTo>
                <a:lnTo>
                  <a:pt x="1099825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16"/>
          <p:cNvSpPr/>
          <p:nvPr/>
        </p:nvSpPr>
        <p:spPr>
          <a:xfrm>
            <a:off x="9074557" y="4260920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17"/>
          <p:cNvSpPr/>
          <p:nvPr/>
        </p:nvSpPr>
        <p:spPr>
          <a:xfrm>
            <a:off x="6934200" y="2133600"/>
            <a:ext cx="0" cy="2179460"/>
          </a:xfrm>
          <a:custGeom>
            <a:avLst/>
            <a:gdLst/>
            <a:ahLst/>
            <a:cxnLst/>
            <a:rect l="l" t="t" r="r" b="b"/>
            <a:pathLst>
              <a:path h="1099820">
                <a:moveTo>
                  <a:pt x="0" y="1099825"/>
                </a:moveTo>
                <a:lnTo>
                  <a:pt x="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18"/>
          <p:cNvSpPr/>
          <p:nvPr/>
        </p:nvSpPr>
        <p:spPr>
          <a:xfrm>
            <a:off x="6882050" y="2123824"/>
            <a:ext cx="104443" cy="49076"/>
          </a:xfrm>
          <a:custGeom>
            <a:avLst/>
            <a:gdLst/>
            <a:ahLst/>
            <a:cxnLst/>
            <a:rect l="l" t="t" r="r" b="b"/>
            <a:pathLst>
              <a:path w="52705" h="24765">
                <a:moveTo>
                  <a:pt x="0" y="24671"/>
                </a:moveTo>
                <a:lnTo>
                  <a:pt x="8044" y="20816"/>
                </a:lnTo>
                <a:lnTo>
                  <a:pt x="16242" y="13569"/>
                </a:lnTo>
                <a:lnTo>
                  <a:pt x="22898" y="5705"/>
                </a:lnTo>
                <a:lnTo>
                  <a:pt x="26316" y="0"/>
                </a:lnTo>
                <a:lnTo>
                  <a:pt x="29734" y="5705"/>
                </a:lnTo>
                <a:lnTo>
                  <a:pt x="36391" y="13569"/>
                </a:lnTo>
                <a:lnTo>
                  <a:pt x="44589" y="20816"/>
                </a:lnTo>
                <a:lnTo>
                  <a:pt x="52633" y="24671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19"/>
          <p:cNvSpPr txBox="1"/>
          <p:nvPr/>
        </p:nvSpPr>
        <p:spPr>
          <a:xfrm>
            <a:off x="6606072" y="2063945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2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11" name="object 20"/>
          <p:cNvSpPr txBox="1"/>
          <p:nvPr/>
        </p:nvSpPr>
        <p:spPr>
          <a:xfrm>
            <a:off x="9202801" y="4061424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12" name="object 21"/>
          <p:cNvSpPr/>
          <p:nvPr/>
        </p:nvSpPr>
        <p:spPr>
          <a:xfrm>
            <a:off x="7074026" y="245537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22"/>
          <p:cNvSpPr/>
          <p:nvPr/>
        </p:nvSpPr>
        <p:spPr>
          <a:xfrm>
            <a:off x="7273778" y="2255625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4" name="object 23"/>
          <p:cNvSpPr/>
          <p:nvPr/>
        </p:nvSpPr>
        <p:spPr>
          <a:xfrm>
            <a:off x="8472291" y="3254385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24"/>
          <p:cNvSpPr/>
          <p:nvPr/>
        </p:nvSpPr>
        <p:spPr>
          <a:xfrm>
            <a:off x="8871794" y="245537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25"/>
          <p:cNvSpPr/>
          <p:nvPr/>
        </p:nvSpPr>
        <p:spPr>
          <a:xfrm>
            <a:off x="7673281" y="2854882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object 26"/>
          <p:cNvSpPr/>
          <p:nvPr/>
        </p:nvSpPr>
        <p:spPr>
          <a:xfrm>
            <a:off x="8472291" y="245537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27"/>
          <p:cNvSpPr/>
          <p:nvPr/>
        </p:nvSpPr>
        <p:spPr>
          <a:xfrm>
            <a:off x="7673281" y="385364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28"/>
          <p:cNvSpPr/>
          <p:nvPr/>
        </p:nvSpPr>
        <p:spPr>
          <a:xfrm>
            <a:off x="7273778" y="3254385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9"/>
          <p:cNvSpPr/>
          <p:nvPr/>
        </p:nvSpPr>
        <p:spPr>
          <a:xfrm>
            <a:off x="8272536" y="4053393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30"/>
          <p:cNvSpPr/>
          <p:nvPr/>
        </p:nvSpPr>
        <p:spPr>
          <a:xfrm>
            <a:off x="7074026" y="385364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2" name="object 31"/>
          <p:cNvSpPr/>
          <p:nvPr/>
        </p:nvSpPr>
        <p:spPr>
          <a:xfrm>
            <a:off x="7673281" y="3254385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object 32"/>
          <p:cNvSpPr/>
          <p:nvPr/>
        </p:nvSpPr>
        <p:spPr>
          <a:xfrm>
            <a:off x="7873034" y="365389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33"/>
          <p:cNvSpPr/>
          <p:nvPr/>
        </p:nvSpPr>
        <p:spPr>
          <a:xfrm>
            <a:off x="8472291" y="385364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9" name="Rectangle 88"/>
          <p:cNvSpPr/>
          <p:nvPr/>
        </p:nvSpPr>
        <p:spPr>
          <a:xfrm>
            <a:off x="6454288" y="4712573"/>
            <a:ext cx="6096000" cy="810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0918" marR="10067" indent="-285750">
              <a:lnSpc>
                <a:spcPct val="125299"/>
              </a:lnSpc>
              <a:spcBef>
                <a:spcPts val="198"/>
              </a:spcBef>
              <a:buFont typeface="Arial" panose="020B0604020202020204" pitchFamily="34" charset="0"/>
              <a:buChar char="•"/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Data looks </a:t>
            </a:r>
            <a:r>
              <a:rPr lang="en-IN" spc="-10" dirty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linearly </a:t>
            </a:r>
            <a:r>
              <a:rPr lang="en-IN" spc="-20" dirty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separable </a:t>
            </a:r>
            <a:endParaRPr lang="en-IN" spc="-20" dirty="0" smtClean="0">
              <a:solidFill>
                <a:srgbClr val="EC008C"/>
              </a:solidFill>
              <a:latin typeface="Helvetica" panose="020B0500000000000000" pitchFamily="34" charset="0"/>
              <a:cs typeface="Arial"/>
            </a:endParaRPr>
          </a:p>
          <a:p>
            <a:pPr marL="310918" marR="10067" indent="-285750">
              <a:lnSpc>
                <a:spcPct val="125299"/>
              </a:lnSpc>
              <a:spcBef>
                <a:spcPts val="198"/>
              </a:spcBef>
              <a:buFont typeface="Arial" panose="020B0604020202020204" pitchFamily="34" charset="0"/>
              <a:buChar char="•"/>
            </a:pPr>
            <a:r>
              <a:rPr lang="en-IN" spc="-20" dirty="0" smtClean="0">
                <a:latin typeface="Helvetica" panose="020B0500000000000000" pitchFamily="34" charset="0"/>
                <a:cs typeface="Arial"/>
              </a:rPr>
              <a:t>What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is the decision</a:t>
            </a:r>
            <a:r>
              <a:rPr lang="en-IN" spc="-7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boundary?</a:t>
            </a: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90" name="object 42"/>
          <p:cNvSpPr/>
          <p:nvPr/>
        </p:nvSpPr>
        <p:spPr>
          <a:xfrm>
            <a:off x="6136166" y="5514361"/>
            <a:ext cx="4913851" cy="407705"/>
          </a:xfrm>
          <a:custGeom>
            <a:avLst/>
            <a:gdLst/>
            <a:ahLst/>
            <a:cxnLst/>
            <a:rect l="l" t="t" r="r" b="b"/>
            <a:pathLst>
              <a:path w="2479675" h="205739">
                <a:moveTo>
                  <a:pt x="242827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205593"/>
                </a:lnTo>
                <a:lnTo>
                  <a:pt x="2479077" y="205593"/>
                </a:lnTo>
                <a:lnTo>
                  <a:pt x="2479077" y="50800"/>
                </a:lnTo>
                <a:lnTo>
                  <a:pt x="2475068" y="31075"/>
                </a:lnTo>
                <a:lnTo>
                  <a:pt x="2464154" y="14922"/>
                </a:lnTo>
                <a:lnTo>
                  <a:pt x="2448001" y="4008"/>
                </a:lnTo>
                <a:lnTo>
                  <a:pt x="2428276" y="0"/>
                </a:lnTo>
                <a:close/>
              </a:path>
            </a:pathLst>
          </a:custGeom>
          <a:solidFill>
            <a:srgbClr val="CCE5C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1" name="object 43"/>
          <p:cNvSpPr txBox="1"/>
          <p:nvPr/>
        </p:nvSpPr>
        <p:spPr>
          <a:xfrm>
            <a:off x="6211666" y="5481212"/>
            <a:ext cx="3621527" cy="301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pc="-20" dirty="0">
                <a:solidFill>
                  <a:srgbClr val="007F00"/>
                </a:solidFill>
                <a:latin typeface="Helvetica" panose="020B0500000000000000" pitchFamily="34" charset="0"/>
                <a:cs typeface="Arial"/>
              </a:rPr>
              <a:t>Many Possibilities, </a:t>
            </a:r>
            <a:r>
              <a:rPr spc="-10" dirty="0">
                <a:solidFill>
                  <a:srgbClr val="007F00"/>
                </a:solidFill>
                <a:latin typeface="Helvetica" panose="020B0500000000000000" pitchFamily="34" charset="0"/>
                <a:cs typeface="Arial"/>
              </a:rPr>
              <a:t>such</a:t>
            </a:r>
            <a:r>
              <a:rPr spc="-69" dirty="0">
                <a:solidFill>
                  <a:srgbClr val="007F0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10" dirty="0">
                <a:solidFill>
                  <a:srgbClr val="007F00"/>
                </a:solidFill>
                <a:latin typeface="Helvetica" panose="020B0500000000000000" pitchFamily="34" charset="0"/>
                <a:cs typeface="Arial"/>
              </a:rPr>
              <a:t>as</a:t>
            </a:r>
            <a:endParaRPr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92" name="object 44"/>
          <p:cNvSpPr/>
          <p:nvPr/>
        </p:nvSpPr>
        <p:spPr>
          <a:xfrm>
            <a:off x="6136165" y="5896700"/>
            <a:ext cx="4912664" cy="100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6" name="object 48"/>
          <p:cNvSpPr/>
          <p:nvPr/>
        </p:nvSpPr>
        <p:spPr>
          <a:xfrm>
            <a:off x="6136166" y="5984454"/>
            <a:ext cx="4913851" cy="684542"/>
          </a:xfrm>
          <a:custGeom>
            <a:avLst/>
            <a:gdLst/>
            <a:ahLst/>
            <a:cxnLst/>
            <a:rect l="l" t="t" r="r" b="b"/>
            <a:pathLst>
              <a:path w="2479675" h="345439">
                <a:moveTo>
                  <a:pt x="2479077" y="0"/>
                </a:moveTo>
                <a:lnTo>
                  <a:pt x="0" y="0"/>
                </a:lnTo>
                <a:lnTo>
                  <a:pt x="0" y="294501"/>
                </a:lnTo>
                <a:lnTo>
                  <a:pt x="4008" y="314225"/>
                </a:lnTo>
                <a:lnTo>
                  <a:pt x="14922" y="330378"/>
                </a:lnTo>
                <a:lnTo>
                  <a:pt x="31075" y="341292"/>
                </a:lnTo>
                <a:lnTo>
                  <a:pt x="50800" y="345301"/>
                </a:lnTo>
                <a:lnTo>
                  <a:pt x="2428276" y="345301"/>
                </a:lnTo>
                <a:lnTo>
                  <a:pt x="2448001" y="341292"/>
                </a:lnTo>
                <a:lnTo>
                  <a:pt x="2464154" y="330378"/>
                </a:lnTo>
                <a:lnTo>
                  <a:pt x="2475068" y="314225"/>
                </a:lnTo>
                <a:lnTo>
                  <a:pt x="2479077" y="294501"/>
                </a:lnTo>
                <a:lnTo>
                  <a:pt x="2479077" y="0"/>
                </a:lnTo>
                <a:close/>
              </a:path>
            </a:pathLst>
          </a:custGeom>
          <a:solidFill>
            <a:srgbClr val="E5F2E5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8" name="object 50"/>
          <p:cNvSpPr/>
          <p:nvPr/>
        </p:nvSpPr>
        <p:spPr>
          <a:xfrm>
            <a:off x="11048831" y="565235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9" name="object 51"/>
          <p:cNvSpPr/>
          <p:nvPr/>
        </p:nvSpPr>
        <p:spPr>
          <a:xfrm>
            <a:off x="11048831" y="562718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0" name="object 52"/>
          <p:cNvSpPr/>
          <p:nvPr/>
        </p:nvSpPr>
        <p:spPr>
          <a:xfrm>
            <a:off x="11048831" y="5602019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1" name="object 53"/>
          <p:cNvSpPr txBox="1"/>
          <p:nvPr/>
        </p:nvSpPr>
        <p:spPr>
          <a:xfrm>
            <a:off x="6211666" y="5935455"/>
            <a:ext cx="4034266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0" dirty="0">
                <a:latin typeface="Helvetica" panose="020B0500000000000000" pitchFamily="34" charset="0"/>
                <a:cs typeface="Arial"/>
              </a:rPr>
              <a:t>if (</a:t>
            </a:r>
            <a:r>
              <a:rPr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x</a:t>
            </a:r>
            <a:r>
              <a:rPr spc="-14" baseline="-13888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1 </a:t>
            </a:r>
            <a:r>
              <a:rPr spc="-59" dirty="0">
                <a:solidFill>
                  <a:srgbClr val="00AEEF"/>
                </a:solidFill>
                <a:latin typeface="Helvetica" panose="020B0500000000000000" pitchFamily="34" charset="0"/>
                <a:cs typeface="Lucida Sans Unicode"/>
              </a:rPr>
              <a:t>+ </a:t>
            </a:r>
            <a:r>
              <a:rPr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3</a:t>
            </a:r>
            <a:r>
              <a:rPr i="1"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x</a:t>
            </a:r>
            <a:r>
              <a:rPr spc="-14" baseline="-13888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 </a:t>
            </a:r>
            <a:r>
              <a:rPr i="1" spc="30" dirty="0">
                <a:solidFill>
                  <a:srgbClr val="00AEEF"/>
                </a:solidFill>
                <a:latin typeface="Helvetica" panose="020B0500000000000000" pitchFamily="34" charset="0"/>
                <a:cs typeface="DejaVu Sans Condensed"/>
              </a:rPr>
              <a:t>− </a:t>
            </a:r>
            <a:r>
              <a:rPr spc="-2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25 </a:t>
            </a:r>
            <a:r>
              <a:rPr i="1" spc="-109" dirty="0">
                <a:solidFill>
                  <a:srgbClr val="00AEEF"/>
                </a:solidFill>
                <a:latin typeface="Helvetica" panose="020B0500000000000000" pitchFamily="34" charset="0"/>
                <a:cs typeface="Verdana"/>
              </a:rPr>
              <a:t>&gt; </a:t>
            </a:r>
            <a:r>
              <a:rPr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spc="-10" dirty="0">
                <a:latin typeface="Helvetica" panose="020B0500000000000000" pitchFamily="34" charset="0"/>
                <a:cs typeface="Arial"/>
              </a:rPr>
              <a:t>) it is</a:t>
            </a:r>
            <a:r>
              <a:rPr spc="-188" dirty="0">
                <a:latin typeface="Helvetica" panose="020B0500000000000000" pitchFamily="34" charset="0"/>
                <a:cs typeface="Arial"/>
              </a:rPr>
              <a:t> </a:t>
            </a:r>
            <a:r>
              <a:rPr spc="-20" dirty="0">
                <a:solidFill>
                  <a:srgbClr val="00FF00"/>
                </a:solidFill>
                <a:latin typeface="Helvetica" panose="020B0500000000000000" pitchFamily="34" charset="0"/>
                <a:cs typeface="Arial"/>
              </a:rPr>
              <a:t>green</a:t>
            </a:r>
            <a:endParaRPr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02" name="object 54"/>
          <p:cNvSpPr txBox="1"/>
          <p:nvPr/>
        </p:nvSpPr>
        <p:spPr>
          <a:xfrm>
            <a:off x="6211666" y="6276442"/>
            <a:ext cx="1698771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0" dirty="0">
                <a:latin typeface="Helvetica" panose="020B0500000000000000" pitchFamily="34" charset="0"/>
                <a:cs typeface="Arial"/>
              </a:rPr>
              <a:t>otherwise</a:t>
            </a:r>
            <a:r>
              <a:rPr spc="-149" dirty="0">
                <a:latin typeface="Helvetica" panose="020B0500000000000000" pitchFamily="34" charset="0"/>
                <a:cs typeface="Arial"/>
              </a:rPr>
              <a:t> </a:t>
            </a:r>
            <a:r>
              <a:rPr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red</a:t>
            </a:r>
            <a:endParaRPr dirty="0"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295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General ML Pipeline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5659223"/>
            <a:ext cx="11196956" cy="395287"/>
          </a:xfrm>
        </p:spPr>
        <p:txBody>
          <a:bodyPr/>
          <a:lstStyle/>
          <a:p>
            <a:r>
              <a:rPr lang="en-IN" dirty="0" smtClean="0"/>
              <a:t>Deep Learning can provided end-to-end learning</a:t>
            </a:r>
            <a:endParaRPr lang="en-IN" dirty="0"/>
          </a:p>
        </p:txBody>
      </p:sp>
      <p:sp>
        <p:nvSpPr>
          <p:cNvPr id="5" name="Flowchart: Process 4"/>
          <p:cNvSpPr/>
          <p:nvPr/>
        </p:nvSpPr>
        <p:spPr>
          <a:xfrm>
            <a:off x="2600554" y="2362200"/>
            <a:ext cx="1371600" cy="685800"/>
          </a:xfrm>
          <a:prstGeom prst="flowChart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Helvetica" panose="020B0500000000000000" pitchFamily="34" charset="0"/>
              </a:rPr>
              <a:t>Quality</a:t>
            </a:r>
          </a:p>
          <a:p>
            <a:pPr algn="ctr"/>
            <a:r>
              <a:rPr lang="en-IN" sz="1400" dirty="0" smtClean="0">
                <a:solidFill>
                  <a:schemeClr val="tx1"/>
                </a:solidFill>
                <a:latin typeface="Helvetica" panose="020B0500000000000000" pitchFamily="34" charset="0"/>
              </a:rPr>
              <a:t>Check 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4701346" y="2362200"/>
            <a:ext cx="1371600" cy="685800"/>
          </a:xfrm>
          <a:prstGeom prst="flowChart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  <a:latin typeface="Helvetica" panose="020B0500000000000000" pitchFamily="34" charset="0"/>
              </a:rPr>
              <a:t>Enhancement 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7044007" y="2362200"/>
            <a:ext cx="1371600" cy="685800"/>
          </a:xfrm>
          <a:prstGeom prst="flowChart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Helvetica" panose="020B0500000000000000" pitchFamily="34" charset="0"/>
              </a:rPr>
              <a:t>Feature</a:t>
            </a:r>
            <a:endParaRPr lang="en-IN" sz="1400" dirty="0">
              <a:solidFill>
                <a:schemeClr val="tx1"/>
              </a:solidFill>
              <a:latin typeface="Helvetica" panose="020B0500000000000000" pitchFamily="34" charset="0"/>
            </a:endParaRPr>
          </a:p>
          <a:p>
            <a:pPr algn="ctr"/>
            <a:r>
              <a:rPr lang="en-IN" sz="1400" dirty="0">
                <a:solidFill>
                  <a:schemeClr val="tx1"/>
                </a:solidFill>
                <a:latin typeface="Helvetica" panose="020B0500000000000000" pitchFamily="34" charset="0"/>
              </a:rPr>
              <a:t>Extraction 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7044007" y="3733800"/>
            <a:ext cx="1371600" cy="685800"/>
          </a:xfrm>
          <a:prstGeom prst="flowChart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Helvetica" panose="020B0500000000000000" pitchFamily="34" charset="0"/>
              </a:rPr>
              <a:t>Matching </a:t>
            </a:r>
            <a:endParaRPr lang="en-IN" sz="1400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9229954" y="3733800"/>
            <a:ext cx="1371600" cy="685800"/>
          </a:xfrm>
          <a:prstGeom prst="flowChart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Helvetica" panose="020B0500000000000000" pitchFamily="34" charset="0"/>
              </a:rPr>
              <a:t>Decision </a:t>
            </a:r>
            <a:endParaRPr lang="en-IN" sz="1400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4986607" y="3657600"/>
            <a:ext cx="838200" cy="838200"/>
          </a:xfrm>
          <a:prstGeom prst="flowChartMagneticDisk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tx1"/>
                </a:solidFill>
                <a:latin typeface="Helvetica" panose="020B0500000000000000" pitchFamily="34" charset="0"/>
              </a:rPr>
              <a:t>Database</a:t>
            </a:r>
            <a:endParaRPr lang="en-IN" sz="1200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12" name="Flowchart: Process 11"/>
          <p:cNvSpPr/>
          <p:nvPr/>
        </p:nvSpPr>
        <p:spPr>
          <a:xfrm>
            <a:off x="864358" y="2362200"/>
            <a:ext cx="1371600" cy="68580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Helvetica" panose="020B0500000000000000" pitchFamily="34" charset="0"/>
              </a:rPr>
              <a:t>input</a:t>
            </a:r>
            <a:endParaRPr lang="en-IN" sz="1400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cxnSp>
        <p:nvCxnSpPr>
          <p:cNvPr id="14" name="Straight Arrow Connector 13"/>
          <p:cNvCxnSpPr>
            <a:stCxn id="12" idx="3"/>
            <a:endCxn id="5" idx="1"/>
          </p:cNvCxnSpPr>
          <p:nvPr/>
        </p:nvCxnSpPr>
        <p:spPr>
          <a:xfrm>
            <a:off x="2235958" y="2705100"/>
            <a:ext cx="3645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3972154" y="2705100"/>
            <a:ext cx="7291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0" name="Straight Arrow Connector 19"/>
          <p:cNvCxnSpPr>
            <a:stCxn id="6" idx="3"/>
            <a:endCxn id="7" idx="1"/>
          </p:cNvCxnSpPr>
          <p:nvPr/>
        </p:nvCxnSpPr>
        <p:spPr>
          <a:xfrm>
            <a:off x="6072946" y="2705100"/>
            <a:ext cx="9710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2" name="Straight Arrow Connector 21"/>
          <p:cNvCxnSpPr>
            <a:stCxn id="7" idx="2"/>
            <a:endCxn id="8" idx="0"/>
          </p:cNvCxnSpPr>
          <p:nvPr/>
        </p:nvCxnSpPr>
        <p:spPr>
          <a:xfrm>
            <a:off x="7729807" y="3048000"/>
            <a:ext cx="0" cy="685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>
            <a:stCxn id="8" idx="3"/>
            <a:endCxn id="9" idx="1"/>
          </p:cNvCxnSpPr>
          <p:nvPr/>
        </p:nvCxnSpPr>
        <p:spPr>
          <a:xfrm>
            <a:off x="8415607" y="4076700"/>
            <a:ext cx="81434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8" name="Straight Arrow Connector 27"/>
          <p:cNvCxnSpPr>
            <a:stCxn id="10" idx="4"/>
            <a:endCxn id="8" idx="1"/>
          </p:cNvCxnSpPr>
          <p:nvPr/>
        </p:nvCxnSpPr>
        <p:spPr>
          <a:xfrm>
            <a:off x="5824807" y="4076700"/>
            <a:ext cx="1219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272607" y="3048000"/>
            <a:ext cx="0" cy="342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05707" y="3390900"/>
            <a:ext cx="186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1" name="Straight Arrow Connector 40"/>
          <p:cNvCxnSpPr>
            <a:endCxn id="10" idx="1"/>
          </p:cNvCxnSpPr>
          <p:nvPr/>
        </p:nvCxnSpPr>
        <p:spPr>
          <a:xfrm>
            <a:off x="5405707" y="3390900"/>
            <a:ext cx="0" cy="266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781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95400"/>
            <a:ext cx="10160000" cy="838200"/>
          </a:xfrm>
        </p:spPr>
        <p:txBody>
          <a:bodyPr/>
          <a:lstStyle/>
          <a:p>
            <a:pPr marL="573821" marR="10067">
              <a:lnSpc>
                <a:spcPct val="125299"/>
              </a:lnSpc>
              <a:spcBef>
                <a:spcPts val="595"/>
              </a:spcBef>
            </a:pPr>
            <a:r>
              <a:rPr lang="en-IN" spc="-10" dirty="0" err="1" smtClean="0">
                <a:latin typeface="Helvetica" panose="020B0500000000000000" pitchFamily="34" charset="0"/>
                <a:cs typeface="Arial"/>
              </a:rPr>
              <a:t>ImageNet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Challenge (2011): identify objects in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images</a:t>
            </a:r>
          </a:p>
          <a:p>
            <a:pPr marL="1031021" marR="10067" lvl="1">
              <a:lnSpc>
                <a:spcPct val="125299"/>
              </a:lnSpc>
              <a:spcBef>
                <a:spcPts val="595"/>
              </a:spcBef>
            </a:pPr>
            <a:r>
              <a:rPr lang="en-IN" spc="-20" dirty="0" smtClean="0">
                <a:latin typeface="Helvetica" panose="020B0500000000000000" pitchFamily="34" charset="0"/>
                <a:cs typeface="Arial"/>
              </a:rPr>
              <a:t>4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million images in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21841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categories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[Challenge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1000 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categories]</a:t>
            </a:r>
            <a:endParaRPr lang="en-IN" spc="-10" dirty="0">
              <a:latin typeface="Helvetica" panose="020B0500000000000000" pitchFamily="34" charset="0"/>
              <a:cs typeface="Arial"/>
            </a:endParaRPr>
          </a:p>
          <a:p>
            <a:pPr marL="573821" marR="10067">
              <a:lnSpc>
                <a:spcPct val="125299"/>
              </a:lnSpc>
              <a:spcBef>
                <a:spcPts val="595"/>
              </a:spcBef>
            </a:pPr>
            <a:endParaRPr lang="en-IN" spc="-10" dirty="0" smtClean="0">
              <a:latin typeface="Helvetica" panose="020B0500000000000000" pitchFamily="34" charset="0"/>
              <a:cs typeface="Arial"/>
            </a:endParaRPr>
          </a:p>
          <a:p>
            <a:pPr marL="573821" marR="10067">
              <a:lnSpc>
                <a:spcPct val="125299"/>
              </a:lnSpc>
              <a:spcBef>
                <a:spcPts val="595"/>
              </a:spcBef>
            </a:pPr>
            <a:endParaRPr lang="en-IN" spc="-20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914400"/>
            <a:ext cx="11196956" cy="380999"/>
          </a:xfrm>
        </p:spPr>
        <p:txBody>
          <a:bodyPr/>
          <a:lstStyle/>
          <a:p>
            <a:r>
              <a:rPr lang="en-IN" spc="-20" dirty="0" smtClean="0">
                <a:latin typeface="Helvetica" panose="020B0500000000000000" pitchFamily="34" charset="0"/>
                <a:cs typeface="Arial"/>
              </a:rPr>
              <a:t>Deep neural</a:t>
            </a:r>
            <a:r>
              <a:rPr lang="en-IN" spc="-3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networks are c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apable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of solving very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complex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problems</a:t>
            </a:r>
            <a:endParaRPr lang="en-US" dirty="0" smtClean="0">
              <a:latin typeface="Helvetica" panose="020B0500000000000000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40" dirty="0"/>
              <a:t>Deep Learning</a:t>
            </a:r>
            <a:r>
              <a:rPr lang="en-IN" spc="-168" dirty="0"/>
              <a:t> </a:t>
            </a:r>
            <a:r>
              <a:rPr lang="en-IN" spc="30" dirty="0"/>
              <a:t>(DL)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4" y="2286000"/>
            <a:ext cx="4827706" cy="4025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324623"/>
            <a:ext cx="6266345" cy="36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725151"/>
            <a:ext cx="10160000" cy="5257799"/>
          </a:xfrm>
        </p:spPr>
        <p:txBody>
          <a:bodyPr/>
          <a:lstStyle/>
          <a:p>
            <a:pPr marL="573821" marR="78020">
              <a:lnSpc>
                <a:spcPct val="125299"/>
              </a:lnSpc>
            </a:pPr>
            <a:endParaRPr lang="en-IN" spc="-40" dirty="0" smtClean="0">
              <a:latin typeface="Helvetica" panose="020B0500000000000000" pitchFamily="34" charset="0"/>
              <a:cs typeface="Arial"/>
            </a:endParaRPr>
          </a:p>
          <a:p>
            <a:pPr marL="573821" marR="78020">
              <a:lnSpc>
                <a:spcPct val="125299"/>
              </a:lnSpc>
            </a:pPr>
            <a:r>
              <a:rPr lang="en-IN" spc="-40" dirty="0" smtClean="0">
                <a:latin typeface="Helvetica" panose="020B0500000000000000" pitchFamily="34" charset="0"/>
                <a:cs typeface="Arial"/>
              </a:rPr>
              <a:t>Traditional </a:t>
            </a:r>
            <a:r>
              <a:rPr lang="en-IN" spc="-50" dirty="0">
                <a:latin typeface="Helvetica" panose="020B0500000000000000" pitchFamily="34" charset="0"/>
                <a:cs typeface="Arial"/>
              </a:rPr>
              <a:t>way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to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hand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engineer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feature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is brittle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and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not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scalable 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 </a:t>
            </a:r>
          </a:p>
          <a:p>
            <a:pPr marL="573821" marR="385064">
              <a:lnSpc>
                <a:spcPct val="102600"/>
              </a:lnSpc>
              <a:spcBef>
                <a:spcPts val="595"/>
              </a:spcBef>
            </a:pPr>
            <a:r>
              <a:rPr lang="en-IN" b="1" spc="-30" dirty="0" smtClean="0">
                <a:latin typeface="Helvetica" panose="020B0500000000000000" pitchFamily="34" charset="0"/>
                <a:cs typeface="Arial"/>
              </a:rPr>
              <a:t>Why </a:t>
            </a:r>
            <a:r>
              <a:rPr lang="en-IN" b="1" spc="-30" dirty="0">
                <a:latin typeface="Helvetica" panose="020B0500000000000000" pitchFamily="34" charset="0"/>
                <a:cs typeface="Arial"/>
              </a:rPr>
              <a:t>now?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because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we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have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data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(</a:t>
            </a:r>
            <a:r>
              <a:rPr lang="en-IN" spc="-10" dirty="0" err="1" smtClean="0">
                <a:latin typeface="Helvetica" panose="020B0500000000000000" pitchFamily="34" charset="0"/>
                <a:cs typeface="Arial"/>
              </a:rPr>
              <a:t>ImageNet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 …),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compute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power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(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GPUs) and software</a:t>
            </a:r>
            <a:r>
              <a:rPr lang="en-IN" spc="1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(</a:t>
            </a:r>
            <a:r>
              <a:rPr lang="en-IN" spc="-20" dirty="0" err="1">
                <a:latin typeface="Helvetica" panose="020B0500000000000000" pitchFamily="34" charset="0"/>
                <a:cs typeface="Arial"/>
              </a:rPr>
              <a:t>tensorFlow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)</a:t>
            </a:r>
          </a:p>
          <a:p>
            <a:pPr marL="573821" marR="385064">
              <a:lnSpc>
                <a:spcPct val="102600"/>
              </a:lnSpc>
              <a:spcBef>
                <a:spcPts val="595"/>
              </a:spcBef>
            </a:pPr>
            <a:r>
              <a:rPr lang="en-IN" spc="-20" dirty="0">
                <a:latin typeface="Helvetica" panose="020B0500000000000000" pitchFamily="34" charset="0"/>
                <a:cs typeface="Arial"/>
              </a:rPr>
              <a:t>DL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learns underlying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features/representations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directly from</a:t>
            </a:r>
            <a:r>
              <a:rPr lang="en-IN" spc="6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data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.</a:t>
            </a:r>
            <a:endParaRPr lang="en-IN" spc="-20" dirty="0" smtClean="0">
              <a:latin typeface="Helvetica" panose="020B0500000000000000" pitchFamily="34" charset="0"/>
              <a:cs typeface="Arial"/>
            </a:endParaRPr>
          </a:p>
          <a:p>
            <a:pPr marL="573821" marR="385064">
              <a:lnSpc>
                <a:spcPct val="102600"/>
              </a:lnSpc>
              <a:spcBef>
                <a:spcPts val="595"/>
              </a:spcBef>
            </a:pPr>
            <a:r>
              <a:rPr lang="en-IN" spc="-10" dirty="0" smtClean="0">
                <a:latin typeface="Helvetica" panose="020B0500000000000000" pitchFamily="34" charset="0"/>
                <a:cs typeface="Arial"/>
              </a:rPr>
              <a:t>DL have been found useful to many real life problems.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Capable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of solving very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complex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problems</a:t>
            </a:r>
            <a:r>
              <a:rPr lang="en-IN" dirty="0" smtClean="0">
                <a:latin typeface="Helvetica" panose="020B0500000000000000" pitchFamily="34" charset="0"/>
                <a:cs typeface="Arial"/>
              </a:rPr>
              <a:t>.</a:t>
            </a:r>
          </a:p>
          <a:p>
            <a:pPr marL="573821" marR="385064">
              <a:lnSpc>
                <a:spcPct val="102600"/>
              </a:lnSpc>
              <a:spcBef>
                <a:spcPts val="595"/>
              </a:spcBef>
            </a:pPr>
            <a:r>
              <a:rPr lang="en-IN" dirty="0" smtClean="0">
                <a:latin typeface="Helvetica" panose="020B0500000000000000" pitchFamily="34" charset="0"/>
                <a:cs typeface="Arial"/>
              </a:rPr>
              <a:t>As the data increases algorithm DL becomes better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573821">
              <a:spcBef>
                <a:spcPts val="664"/>
              </a:spcBef>
            </a:pPr>
            <a:r>
              <a:rPr lang="en-IN" spc="-20" dirty="0">
                <a:latin typeface="Helvetica" panose="020B0500000000000000" pitchFamily="34" charset="0"/>
                <a:cs typeface="Arial"/>
              </a:rPr>
              <a:t>Deep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learning is </a:t>
            </a:r>
            <a:r>
              <a:rPr lang="en-IN" spc="-5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NOT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just adding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more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layers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to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 neural</a:t>
            </a:r>
            <a:r>
              <a:rPr lang="en-IN" spc="12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network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.</a:t>
            </a:r>
          </a:p>
          <a:p>
            <a:pPr marL="345221" indent="0">
              <a:spcBef>
                <a:spcPts val="664"/>
              </a:spcBef>
              <a:buNone/>
            </a:pP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685799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Helvetica" panose="020B0500000000000000" pitchFamily="34" charset="0"/>
              </a:rPr>
              <a:t>DL is constructing network of parameterized functional modules and training them from examples using gradient based </a:t>
            </a:r>
            <a:r>
              <a:rPr lang="en-US" altLang="en-US" dirty="0" smtClean="0">
                <a:latin typeface="Helvetica" panose="020B0500000000000000" pitchFamily="34" charset="0"/>
              </a:rPr>
              <a:t>optimization – </a:t>
            </a:r>
            <a:r>
              <a:rPr lang="en-US" altLang="en-US" dirty="0" err="1" smtClean="0">
                <a:latin typeface="Helvetica" panose="020B0500000000000000" pitchFamily="34" charset="0"/>
              </a:rPr>
              <a:t>Yann</a:t>
            </a:r>
            <a:r>
              <a:rPr lang="en-US" altLang="en-US" dirty="0" smtClean="0">
                <a:latin typeface="Helvetica" panose="020B0500000000000000" pitchFamily="34" charset="0"/>
              </a:rPr>
              <a:t> </a:t>
            </a:r>
            <a:r>
              <a:rPr lang="en-US" altLang="en-US" dirty="0" err="1" smtClean="0">
                <a:latin typeface="Helvetica" panose="020B0500000000000000" pitchFamily="34" charset="0"/>
              </a:rPr>
              <a:t>Lecun</a:t>
            </a:r>
            <a:endParaRPr lang="en-US" altLang="en-US" dirty="0">
              <a:latin typeface="Helvetica" panose="020B0500000000000000" pitchFamily="34" charset="0"/>
            </a:endParaRPr>
          </a:p>
          <a:p>
            <a:endParaRPr lang="en-US" dirty="0">
              <a:latin typeface="Helvetica" panose="020B0500000000000000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40" dirty="0" smtClean="0"/>
              <a:t>Key Points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39261" y="2971800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68"/>
            <a:endParaRPr lang="en-IN" dirty="0"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75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Visual Cortex is Hierarchical</a:t>
            </a:r>
          </a:p>
        </p:txBody>
      </p:sp>
      <p:pic>
        <p:nvPicPr>
          <p:cNvPr id="1229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400"/>
            <a:ext cx="6477000" cy="189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Placeholder 2"/>
          <p:cNvSpPr txBox="1">
            <a:spLocks/>
          </p:cNvSpPr>
          <p:nvPr/>
        </p:nvSpPr>
        <p:spPr bwMode="auto">
          <a:xfrm>
            <a:off x="4495800" y="3124200"/>
            <a:ext cx="3276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rgbClr val="000000"/>
                </a:solidFill>
                <a:latin typeface="Helvetica" panose="020B0500000000000000" pitchFamily="34" charset="0"/>
              </a:rPr>
              <a:t>Visual Cortex is Hierarchical</a:t>
            </a:r>
          </a:p>
        </p:txBody>
      </p:sp>
      <p:pic>
        <p:nvPicPr>
          <p:cNvPr id="12292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63" y="3800994"/>
            <a:ext cx="5049837" cy="206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09600" y="5943600"/>
            <a:ext cx="11150600" cy="685800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There could be occlusion, viewpoint variation, scale variation, illumination variation, deformation, background clutter, noise, intra-class variation and much more.</a:t>
            </a:r>
          </a:p>
        </p:txBody>
      </p:sp>
      <p:sp>
        <p:nvSpPr>
          <p:cNvPr id="1229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3505200"/>
            <a:ext cx="5664200" cy="533400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Images are numbers (so determine feature)</a:t>
            </a:r>
          </a:p>
        </p:txBody>
      </p:sp>
      <p:sp>
        <p:nvSpPr>
          <p:cNvPr id="1229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990600"/>
            <a:ext cx="11198225" cy="395288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DL helps to get hierarchy of features</a:t>
            </a:r>
          </a:p>
        </p:txBody>
      </p:sp>
    </p:spTree>
    <p:extLst>
      <p:ext uri="{BB962C8B-B14F-4D97-AF65-F5344CB8AC3E}">
        <p14:creationId xmlns:p14="http://schemas.microsoft.com/office/powerpoint/2010/main" val="315703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2293" grpId="0" build="p"/>
      <p:bldP spid="12294" grpId="0" build="p"/>
      <p:bldP spid="1229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5800" y="1066800"/>
            <a:ext cx="11198225" cy="395288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Higher (or deeper) layers represents abstraction of the increasing complex features</a:t>
            </a:r>
          </a:p>
        </p:txBody>
      </p:sp>
      <p:sp>
        <p:nvSpPr>
          <p:cNvPr id="13314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DL Builds Hierarchy of Features</a:t>
            </a:r>
          </a:p>
        </p:txBody>
      </p:sp>
      <p:pic>
        <p:nvPicPr>
          <p:cNvPr id="1331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595117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2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30" dirty="0" smtClean="0"/>
              <a:t>Error Surface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pc="-20" dirty="0" err="1" smtClean="0">
                <a:latin typeface="Helvetica" panose="020B0500000000000000" pitchFamily="34" charset="0"/>
                <a:cs typeface="Arial"/>
              </a:rPr>
              <a:t>Backpropagation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40" dirty="0">
                <a:latin typeface="Helvetica" panose="020B0500000000000000" pitchFamily="34" charset="0"/>
                <a:cs typeface="Arial"/>
              </a:rPr>
              <a:t>over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multilayer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networks is only 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guaranteed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to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converge toward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some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local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minimum and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not  necessarily to the global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minimum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error</a:t>
            </a:r>
          </a:p>
          <a:p>
            <a:r>
              <a:rPr lang="en-IN" spc="-10" dirty="0" smtClean="0">
                <a:latin typeface="Helvetica" panose="020B0500000000000000" pitchFamily="34" charset="0"/>
                <a:cs typeface="Arial"/>
              </a:rPr>
              <a:t>In deeper networks, often local minima is close to global minima</a:t>
            </a:r>
          </a:p>
          <a:p>
            <a:r>
              <a:rPr lang="en-IN" spc="-10" dirty="0" smtClean="0">
                <a:latin typeface="Helvetica" panose="020B0500000000000000" pitchFamily="34" charset="0"/>
                <a:cs typeface="Arial"/>
              </a:rPr>
              <a:t>But, number of saddle point grows exponentially with depth of the network</a:t>
            </a:r>
          </a:p>
          <a:p>
            <a:r>
              <a:rPr lang="en-IN" spc="-10" dirty="0" smtClean="0">
                <a:latin typeface="Helvetica" panose="020B0500000000000000" pitchFamily="34" charset="0"/>
                <a:cs typeface="Arial"/>
              </a:rPr>
              <a:t>Stochastic gradient descent owing to noise in gradient calculation is efficient in escaping saddle point during training of deep networks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endParaRPr lang="en-IN" dirty="0">
              <a:latin typeface="Helvetica" panose="020B0500000000000000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object 5"/>
          <p:cNvSpPr/>
          <p:nvPr/>
        </p:nvSpPr>
        <p:spPr>
          <a:xfrm>
            <a:off x="3124200" y="3657600"/>
            <a:ext cx="57912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363379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600200"/>
            <a:ext cx="10160000" cy="1143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How many layers?</a:t>
            </a:r>
          </a:p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How many units in each layer?</a:t>
            </a:r>
          </a:p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What should be the learning rate?</a:t>
            </a:r>
          </a:p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What is right activation function? etc.</a:t>
            </a:r>
          </a:p>
        </p:txBody>
      </p:sp>
      <p:sp>
        <p:nvSpPr>
          <p:cNvPr id="1638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8613" y="1143000"/>
            <a:ext cx="11198225" cy="395288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There are many interesting questions for the network</a:t>
            </a:r>
          </a:p>
        </p:txBody>
      </p:sp>
      <p:sp>
        <p:nvSpPr>
          <p:cNvPr id="16387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Hyperparameter Tuning</a:t>
            </a:r>
          </a:p>
        </p:txBody>
      </p:sp>
      <p:sp>
        <p:nvSpPr>
          <p:cNvPr id="16388" name="Text Placeholder 3"/>
          <p:cNvSpPr txBox="1">
            <a:spLocks/>
          </p:cNvSpPr>
          <p:nvPr/>
        </p:nvSpPr>
        <p:spPr bwMode="auto">
          <a:xfrm>
            <a:off x="457200" y="2743200"/>
            <a:ext cx="111982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1C1573"/>
                </a:solidFill>
                <a:latin typeface="Helvetica" panose="020B0500000000000000" pitchFamily="34" charset="0"/>
              </a:rPr>
              <a:t>Difficult to answer in the beginning</a:t>
            </a:r>
          </a:p>
        </p:txBody>
      </p:sp>
      <p:sp>
        <p:nvSpPr>
          <p:cNvPr id="16389" name="Text Placeholder 2"/>
          <p:cNvSpPr txBox="1">
            <a:spLocks/>
          </p:cNvSpPr>
          <p:nvPr/>
        </p:nvSpPr>
        <p:spPr bwMode="auto">
          <a:xfrm>
            <a:off x="914400" y="3124200"/>
            <a:ext cx="1016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Helvetica" panose="020B0500000000000000" pitchFamily="34" charset="0"/>
              </a:rPr>
              <a:t>It is an iterative process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0600" y="5334000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hlinkClick r:id="rId3"/>
              </a:rPr>
              <a:t>Demo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505200" y="5791200"/>
            <a:ext cx="347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19005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" grpId="0" build="p"/>
      <p:bldP spid="16386" grpId="0" build="p"/>
      <p:bldP spid="16388" grpId="0"/>
      <p:bldP spid="1638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67200" y="2549769"/>
            <a:ext cx="7635631" cy="1793631"/>
          </a:xfrm>
        </p:spPr>
        <p:txBody>
          <a:bodyPr/>
          <a:lstStyle/>
          <a:p>
            <a:r>
              <a:rPr lang="en-US" altLang="en-US" dirty="0">
                <a:latin typeface="Helvetica" panose="020B0500000000000000" pitchFamily="34" charset="0"/>
              </a:rPr>
              <a:t>DEEP LEARNING AND </a:t>
            </a:r>
            <a:r>
              <a:rPr lang="en-US" altLang="en-US" dirty="0" smtClean="0">
                <a:latin typeface="Helvetica" panose="020B0500000000000000" pitchFamily="34" charset="0"/>
              </a:rPr>
              <a:t>ANN</a:t>
            </a:r>
            <a:br>
              <a:rPr lang="en-US" altLang="en-US" dirty="0" smtClean="0">
                <a:latin typeface="Helvetica" panose="020B0500000000000000" pitchFamily="34" charset="0"/>
              </a:rPr>
            </a:br>
            <a:r>
              <a:rPr lang="en-US" altLang="en-US" dirty="0">
                <a:latin typeface="Helvetica" panose="020B0500000000000000" pitchFamily="34" charset="0"/>
              </a:rPr>
              <a:t>R</a:t>
            </a:r>
            <a:r>
              <a:rPr lang="en-US" altLang="en-US" dirty="0" smtClean="0">
                <a:latin typeface="Helvetica" panose="020B0500000000000000" pitchFamily="34" charset="0"/>
              </a:rPr>
              <a:t>egularization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5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Session Content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Underfitting</a:t>
            </a:r>
            <a:r>
              <a:rPr lang="en-IN" dirty="0" smtClean="0"/>
              <a:t> Vs. </a:t>
            </a:r>
            <a:r>
              <a:rPr lang="en-IN" dirty="0" err="1" smtClean="0"/>
              <a:t>Overfitting</a:t>
            </a:r>
            <a:endParaRPr lang="en-IN" dirty="0" smtClean="0"/>
          </a:p>
          <a:p>
            <a:r>
              <a:rPr lang="en-IN" dirty="0" smtClean="0"/>
              <a:t>L2 regularization</a:t>
            </a:r>
          </a:p>
          <a:p>
            <a:r>
              <a:rPr lang="en-IN" dirty="0" smtClean="0"/>
              <a:t>Dropout</a:t>
            </a:r>
          </a:p>
          <a:p>
            <a:r>
              <a:rPr lang="en-IN" dirty="0" smtClean="0"/>
              <a:t>Data Augmentation</a:t>
            </a:r>
          </a:p>
          <a:p>
            <a:r>
              <a:rPr lang="en-IN" dirty="0"/>
              <a:t>Early </a:t>
            </a:r>
            <a:r>
              <a:rPr lang="en-IN" dirty="0" smtClean="0"/>
              <a:t>Stopping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5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8613" y="6172200"/>
            <a:ext cx="11198225" cy="395288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Low training error comes with a risk of overfitting (high variance)</a:t>
            </a:r>
          </a:p>
        </p:txBody>
      </p:sp>
      <p:sp>
        <p:nvSpPr>
          <p:cNvPr id="17410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Which side do you want to be?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33600" y="1295400"/>
            <a:ext cx="0" cy="4038600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81200" y="5181600"/>
            <a:ext cx="6705600" cy="0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 rot="-5400000">
            <a:off x="565150" y="3000375"/>
            <a:ext cx="2590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000000"/>
                </a:solidFill>
                <a:latin typeface="Helvetica" panose="020B0500000000000000" pitchFamily="34" charset="0"/>
              </a:rPr>
              <a:t>Testing Error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191000" y="5257800"/>
            <a:ext cx="2590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Helvetica" panose="020B0500000000000000" pitchFamily="34" charset="0"/>
              </a:rPr>
              <a:t>Training Error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10200" y="1295400"/>
            <a:ext cx="3810000" cy="38100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ea typeface="+mn-ea"/>
              </a:rPr>
              <a:t>Train:Validation:Test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ea typeface="+mn-ea"/>
              </a:rPr>
              <a:t>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ea typeface="+mn-ea"/>
              </a:rPr>
              <a:t>split   60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ea typeface="+mn-ea"/>
              </a:rPr>
              <a:t>:20:20 or 99:1:1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743200" y="3352800"/>
            <a:ext cx="5029200" cy="0"/>
          </a:xfrm>
          <a:prstGeom prst="line">
            <a:avLst/>
          </a:prstGeom>
          <a:ln w="28575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257800" y="2057400"/>
            <a:ext cx="0" cy="2514600"/>
          </a:xfrm>
          <a:prstGeom prst="line">
            <a:avLst/>
          </a:prstGeom>
          <a:ln w="28575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500313" y="2209800"/>
            <a:ext cx="1719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000FF"/>
                </a:solidFill>
                <a:latin typeface="Helvetica" panose="020B0500000000000000" pitchFamily="34" charset="0"/>
              </a:rPr>
              <a:t>(3</a:t>
            </a:r>
            <a:r>
              <a:rPr lang="en-US" altLang="en-US" sz="2400" baseline="30000">
                <a:solidFill>
                  <a:srgbClr val="0000FF"/>
                </a:solidFill>
                <a:latin typeface="Helvetica" panose="020B0500000000000000" pitchFamily="34" charset="0"/>
              </a:rPr>
              <a:t>rd</a:t>
            </a:r>
            <a:r>
              <a:rPr lang="en-US" altLang="en-US" sz="2400">
                <a:solidFill>
                  <a:srgbClr val="0000FF"/>
                </a:solidFill>
                <a:latin typeface="Helvetica" panose="020B0500000000000000" pitchFamily="34" charset="0"/>
              </a:rPr>
              <a:t> choice)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608638" y="2209800"/>
            <a:ext cx="1758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000FF"/>
                </a:solidFill>
                <a:latin typeface="Helvetica" panose="020B0500000000000000" pitchFamily="34" charset="0"/>
              </a:rPr>
              <a:t>I don’t want</a:t>
            </a:r>
          </a:p>
          <a:p>
            <a:pPr algn="ctr"/>
            <a:r>
              <a:rPr lang="en-US" altLang="en-US" sz="2400">
                <a:solidFill>
                  <a:srgbClr val="0000FF"/>
                </a:solidFill>
                <a:latin typeface="Helvetica" panose="020B0500000000000000" pitchFamily="34" charset="0"/>
              </a:rPr>
              <a:t>to be here!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362200" y="3733800"/>
            <a:ext cx="26987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000FF"/>
                </a:solidFill>
                <a:latin typeface="Helvetica" panose="020B0500000000000000" pitchFamily="34" charset="0"/>
              </a:rPr>
              <a:t>This is even better</a:t>
            </a:r>
          </a:p>
          <a:p>
            <a:pPr algn="ctr"/>
            <a:r>
              <a:rPr lang="en-US" altLang="en-US" sz="2400">
                <a:solidFill>
                  <a:srgbClr val="0000FF"/>
                </a:solidFill>
                <a:latin typeface="Helvetica" panose="020B0500000000000000" pitchFamily="34" charset="0"/>
              </a:rPr>
              <a:t>(1</a:t>
            </a:r>
            <a:r>
              <a:rPr lang="en-US" altLang="en-US" sz="2400" baseline="30000">
                <a:solidFill>
                  <a:srgbClr val="0000FF"/>
                </a:solidFill>
                <a:latin typeface="Helvetica" panose="020B0500000000000000" pitchFamily="34" charset="0"/>
              </a:rPr>
              <a:t>st</a:t>
            </a:r>
            <a:r>
              <a:rPr lang="en-US" altLang="en-US" sz="2400">
                <a:solidFill>
                  <a:srgbClr val="0000FF"/>
                </a:solidFill>
                <a:latin typeface="Helvetica" panose="020B0500000000000000" pitchFamily="34" charset="0"/>
              </a:rPr>
              <a:t> choice)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557838" y="3733800"/>
            <a:ext cx="19462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000FF"/>
                </a:solidFill>
                <a:latin typeface="Helvetica" panose="020B0500000000000000" pitchFamily="34" charset="0"/>
              </a:rPr>
              <a:t>This is better</a:t>
            </a:r>
          </a:p>
          <a:p>
            <a:pPr algn="ctr"/>
            <a:r>
              <a:rPr lang="en-US" altLang="en-US" sz="2400">
                <a:solidFill>
                  <a:srgbClr val="0000FF"/>
                </a:solidFill>
                <a:latin typeface="Helvetica" panose="020B0500000000000000" pitchFamily="34" charset="0"/>
              </a:rPr>
              <a:t>(2</a:t>
            </a:r>
            <a:r>
              <a:rPr lang="en-US" altLang="en-US" sz="2400" baseline="30000">
                <a:solidFill>
                  <a:srgbClr val="0000FF"/>
                </a:solidFill>
                <a:latin typeface="Helvetica" panose="020B0500000000000000" pitchFamily="34" charset="0"/>
              </a:rPr>
              <a:t>nd</a:t>
            </a:r>
            <a:r>
              <a:rPr lang="en-US" altLang="en-US" sz="2400">
                <a:solidFill>
                  <a:srgbClr val="0000FF"/>
                </a:solidFill>
                <a:latin typeface="Helvetica" panose="020B0500000000000000" pitchFamily="34" charset="0"/>
              </a:rPr>
              <a:t> choice)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43400" y="3657600"/>
            <a:ext cx="1828800" cy="0"/>
          </a:xfrm>
          <a:prstGeom prst="straightConnector1">
            <a:avLst/>
          </a:prstGeom>
          <a:ln w="28575" cmpd="sng">
            <a:solidFill>
              <a:srgbClr val="FC009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441825" y="3352800"/>
            <a:ext cx="17589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dirty="0">
                <a:solidFill>
                  <a:srgbClr val="FC009E"/>
                </a:solidFill>
                <a:latin typeface="Helvetica" panose="020B0500000000000000" pitchFamily="34" charset="0"/>
              </a:rPr>
              <a:t>Risk of overfitting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209800" y="4648200"/>
            <a:ext cx="774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19C146"/>
                </a:solidFill>
                <a:latin typeface="Helvetica" panose="020B0500000000000000" pitchFamily="34" charset="0"/>
              </a:rPr>
              <a:t>Low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187575" y="1524000"/>
            <a:ext cx="817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FF0000"/>
                </a:solidFill>
                <a:latin typeface="Helvetica" panose="020B0500000000000000" pitchFamily="34" charset="0"/>
              </a:rPr>
              <a:t>High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7543800" y="4648200"/>
            <a:ext cx="817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FF0000"/>
                </a:solidFill>
                <a:latin typeface="Helvetica" panose="020B0500000000000000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320294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" grpId="0" build="p"/>
      <p:bldP spid="17" grpId="0"/>
      <p:bldP spid="18" grpId="0"/>
      <p:bldP spid="21" grpId="0" build="p"/>
      <p:bldP spid="26" grpId="0"/>
      <p:bldP spid="27" grpId="0"/>
      <p:bldP spid="28" grpId="0"/>
      <p:bldP spid="29" grpId="0"/>
      <p:bldP spid="33" grpId="0"/>
      <p:bldP spid="34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40" dirty="0"/>
              <a:t>What </a:t>
            </a:r>
            <a:r>
              <a:rPr lang="en-IN" spc="30" dirty="0"/>
              <a:t>about </a:t>
            </a:r>
            <a:r>
              <a:rPr lang="en-IN" spc="20" dirty="0"/>
              <a:t>this</a:t>
            </a:r>
            <a:r>
              <a:rPr lang="en-IN" spc="-149" dirty="0"/>
              <a:t> </a:t>
            </a:r>
            <a:r>
              <a:rPr lang="en-IN" spc="30" dirty="0"/>
              <a:t>arrangement?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10" dirty="0">
                <a:latin typeface="Helvetica" panose="020B0500000000000000" pitchFamily="34" charset="0"/>
                <a:cs typeface="Arial"/>
              </a:rPr>
              <a:t>With chosen</a:t>
            </a:r>
            <a:r>
              <a:rPr lang="en-IN" spc="1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i="1" spc="-10" dirty="0">
                <a:latin typeface="Helvetica" panose="020B0500000000000000" pitchFamily="34" charset="0"/>
                <a:cs typeface="Arial"/>
              </a:rPr>
              <a:t>decision</a:t>
            </a:r>
            <a:r>
              <a:rPr lang="en-IN" i="1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i="1" spc="-10" dirty="0">
                <a:latin typeface="Helvetica" panose="020B0500000000000000" pitchFamily="34" charset="0"/>
                <a:cs typeface="Arial"/>
              </a:rPr>
              <a:t>boundary	</a:t>
            </a:r>
            <a:r>
              <a:rPr lang="en-IN" spc="-2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en-IN" i="1" spc="-2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x</a:t>
            </a:r>
            <a:r>
              <a:rPr lang="en-IN" spc="-30" baseline="-13888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1 </a:t>
            </a:r>
            <a:r>
              <a:rPr lang="en-IN" spc="-59" dirty="0">
                <a:solidFill>
                  <a:srgbClr val="00AEEF"/>
                </a:solidFill>
                <a:latin typeface="Helvetica" panose="020B0500000000000000" pitchFamily="34" charset="0"/>
                <a:cs typeface="Lucida Sans Unicode"/>
              </a:rPr>
              <a:t>+ </a:t>
            </a:r>
            <a:r>
              <a:rPr lang="en-IN"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3</a:t>
            </a:r>
            <a:r>
              <a:rPr lang="en-IN" i="1" spc="-1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x</a:t>
            </a:r>
            <a:r>
              <a:rPr lang="en-IN" spc="-14" baseline="-13888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 </a:t>
            </a:r>
            <a:r>
              <a:rPr lang="en-IN" i="1" spc="30" dirty="0">
                <a:solidFill>
                  <a:srgbClr val="00AEEF"/>
                </a:solidFill>
                <a:latin typeface="Helvetica" panose="020B0500000000000000" pitchFamily="34" charset="0"/>
                <a:cs typeface="DejaVu Sans Condensed"/>
              </a:rPr>
              <a:t>− </a:t>
            </a:r>
            <a:r>
              <a:rPr lang="en-IN" spc="-2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25 </a:t>
            </a:r>
            <a:r>
              <a:rPr lang="en-IN" spc="-59" dirty="0">
                <a:solidFill>
                  <a:srgbClr val="00AEEF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lang="en-IN" spc="-208" dirty="0">
                <a:solidFill>
                  <a:srgbClr val="00AEEF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en-IN" spc="-20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0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endParaRPr lang="en-IN" dirty="0">
              <a:latin typeface="Helvetica" panose="020B0500000000000000" pitchFamily="34" charset="0"/>
            </a:endParaRPr>
          </a:p>
        </p:txBody>
      </p:sp>
      <p:sp>
        <p:nvSpPr>
          <p:cNvPr id="5" name="object 12"/>
          <p:cNvSpPr/>
          <p:nvPr/>
        </p:nvSpPr>
        <p:spPr>
          <a:xfrm>
            <a:off x="2721133" y="3860437"/>
            <a:ext cx="2179460" cy="0"/>
          </a:xfrm>
          <a:custGeom>
            <a:avLst/>
            <a:gdLst/>
            <a:ahLst/>
            <a:cxnLst/>
            <a:rect l="l" t="t" r="r" b="b"/>
            <a:pathLst>
              <a:path w="1099820">
                <a:moveTo>
                  <a:pt x="0" y="0"/>
                </a:moveTo>
                <a:lnTo>
                  <a:pt x="1099825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13"/>
          <p:cNvSpPr/>
          <p:nvPr/>
        </p:nvSpPr>
        <p:spPr>
          <a:xfrm>
            <a:off x="4861491" y="3808287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14"/>
          <p:cNvSpPr/>
          <p:nvPr/>
        </p:nvSpPr>
        <p:spPr>
          <a:xfrm>
            <a:off x="2721133" y="1680965"/>
            <a:ext cx="0" cy="2179460"/>
          </a:xfrm>
          <a:custGeom>
            <a:avLst/>
            <a:gdLst/>
            <a:ahLst/>
            <a:cxnLst/>
            <a:rect l="l" t="t" r="r" b="b"/>
            <a:pathLst>
              <a:path h="1099820">
                <a:moveTo>
                  <a:pt x="0" y="1099825"/>
                </a:moveTo>
                <a:lnTo>
                  <a:pt x="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15"/>
          <p:cNvSpPr/>
          <p:nvPr/>
        </p:nvSpPr>
        <p:spPr>
          <a:xfrm>
            <a:off x="2668983" y="1671189"/>
            <a:ext cx="104443" cy="49076"/>
          </a:xfrm>
          <a:custGeom>
            <a:avLst/>
            <a:gdLst/>
            <a:ahLst/>
            <a:cxnLst/>
            <a:rect l="l" t="t" r="r" b="b"/>
            <a:pathLst>
              <a:path w="52704" h="24765">
                <a:moveTo>
                  <a:pt x="0" y="24671"/>
                </a:moveTo>
                <a:lnTo>
                  <a:pt x="8044" y="20816"/>
                </a:lnTo>
                <a:lnTo>
                  <a:pt x="16242" y="13569"/>
                </a:lnTo>
                <a:lnTo>
                  <a:pt x="22898" y="5705"/>
                </a:lnTo>
                <a:lnTo>
                  <a:pt x="26316" y="0"/>
                </a:lnTo>
                <a:lnTo>
                  <a:pt x="29734" y="5705"/>
                </a:lnTo>
                <a:lnTo>
                  <a:pt x="36391" y="13569"/>
                </a:lnTo>
                <a:lnTo>
                  <a:pt x="44589" y="20816"/>
                </a:lnTo>
                <a:lnTo>
                  <a:pt x="52633" y="24671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17"/>
          <p:cNvSpPr txBox="1"/>
          <p:nvPr/>
        </p:nvSpPr>
        <p:spPr>
          <a:xfrm>
            <a:off x="4989735" y="3608789"/>
            <a:ext cx="299487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i="1" spc="-10" dirty="0">
                <a:latin typeface="Arial"/>
                <a:cs typeface="Arial"/>
              </a:rPr>
              <a:t>x</a:t>
            </a:r>
            <a:r>
              <a:rPr spc="-14" baseline="-13888" dirty="0">
                <a:latin typeface="Arial"/>
                <a:cs typeface="Arial"/>
              </a:rPr>
              <a:t>1</a:t>
            </a:r>
            <a:endParaRPr baseline="-13888" dirty="0">
              <a:latin typeface="Arial"/>
              <a:cs typeface="Arial"/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2681185" y="2169205"/>
            <a:ext cx="2038525" cy="1359017"/>
          </a:xfrm>
          <a:custGeom>
            <a:avLst/>
            <a:gdLst/>
            <a:ahLst/>
            <a:cxnLst/>
            <a:rect l="l" t="t" r="r" b="b"/>
            <a:pathLst>
              <a:path w="1028700" h="685800">
                <a:moveTo>
                  <a:pt x="0" y="0"/>
                </a:moveTo>
                <a:lnTo>
                  <a:pt x="42838" y="28559"/>
                </a:lnTo>
                <a:lnTo>
                  <a:pt x="52875" y="35250"/>
                </a:lnTo>
                <a:lnTo>
                  <a:pt x="64258" y="42839"/>
                </a:lnTo>
                <a:lnTo>
                  <a:pt x="75640" y="50427"/>
                </a:lnTo>
                <a:lnTo>
                  <a:pt x="85677" y="57118"/>
                </a:lnTo>
                <a:lnTo>
                  <a:pt x="95714" y="63810"/>
                </a:lnTo>
                <a:lnTo>
                  <a:pt x="107097" y="71398"/>
                </a:lnTo>
                <a:lnTo>
                  <a:pt x="118479" y="78986"/>
                </a:lnTo>
                <a:lnTo>
                  <a:pt x="128516" y="85678"/>
                </a:lnTo>
                <a:lnTo>
                  <a:pt x="161319" y="107546"/>
                </a:lnTo>
                <a:lnTo>
                  <a:pt x="181393" y="120928"/>
                </a:lnTo>
                <a:lnTo>
                  <a:pt x="192775" y="128517"/>
                </a:lnTo>
                <a:lnTo>
                  <a:pt x="204158" y="136105"/>
                </a:lnTo>
                <a:lnTo>
                  <a:pt x="214195" y="142797"/>
                </a:lnTo>
                <a:lnTo>
                  <a:pt x="224232" y="149488"/>
                </a:lnTo>
                <a:lnTo>
                  <a:pt x="235614" y="157076"/>
                </a:lnTo>
                <a:lnTo>
                  <a:pt x="246997" y="164665"/>
                </a:lnTo>
                <a:lnTo>
                  <a:pt x="257034" y="171356"/>
                </a:lnTo>
                <a:lnTo>
                  <a:pt x="267071" y="178047"/>
                </a:lnTo>
                <a:lnTo>
                  <a:pt x="278453" y="185636"/>
                </a:lnTo>
                <a:lnTo>
                  <a:pt x="289836" y="193224"/>
                </a:lnTo>
                <a:lnTo>
                  <a:pt x="299873" y="199915"/>
                </a:lnTo>
                <a:lnTo>
                  <a:pt x="309910" y="206607"/>
                </a:lnTo>
                <a:lnTo>
                  <a:pt x="321292" y="214195"/>
                </a:lnTo>
                <a:lnTo>
                  <a:pt x="332675" y="221784"/>
                </a:lnTo>
                <a:lnTo>
                  <a:pt x="342712" y="228475"/>
                </a:lnTo>
                <a:lnTo>
                  <a:pt x="352749" y="235166"/>
                </a:lnTo>
                <a:lnTo>
                  <a:pt x="364132" y="242755"/>
                </a:lnTo>
                <a:lnTo>
                  <a:pt x="375514" y="250343"/>
                </a:lnTo>
                <a:lnTo>
                  <a:pt x="385551" y="257034"/>
                </a:lnTo>
                <a:lnTo>
                  <a:pt x="395588" y="263726"/>
                </a:lnTo>
                <a:lnTo>
                  <a:pt x="406971" y="271314"/>
                </a:lnTo>
                <a:lnTo>
                  <a:pt x="418353" y="278902"/>
                </a:lnTo>
                <a:lnTo>
                  <a:pt x="428390" y="285594"/>
                </a:lnTo>
                <a:lnTo>
                  <a:pt x="438427" y="292285"/>
                </a:lnTo>
                <a:lnTo>
                  <a:pt x="449810" y="299873"/>
                </a:lnTo>
                <a:lnTo>
                  <a:pt x="461192" y="307462"/>
                </a:lnTo>
                <a:lnTo>
                  <a:pt x="471229" y="314153"/>
                </a:lnTo>
                <a:lnTo>
                  <a:pt x="481266" y="320844"/>
                </a:lnTo>
                <a:lnTo>
                  <a:pt x="492649" y="328433"/>
                </a:lnTo>
                <a:lnTo>
                  <a:pt x="504031" y="336021"/>
                </a:lnTo>
                <a:lnTo>
                  <a:pt x="514068" y="342712"/>
                </a:lnTo>
                <a:lnTo>
                  <a:pt x="524105" y="349404"/>
                </a:lnTo>
                <a:lnTo>
                  <a:pt x="535488" y="356992"/>
                </a:lnTo>
                <a:lnTo>
                  <a:pt x="546871" y="364581"/>
                </a:lnTo>
                <a:lnTo>
                  <a:pt x="556908" y="371272"/>
                </a:lnTo>
                <a:lnTo>
                  <a:pt x="566945" y="377963"/>
                </a:lnTo>
                <a:lnTo>
                  <a:pt x="578327" y="385552"/>
                </a:lnTo>
                <a:lnTo>
                  <a:pt x="589710" y="393140"/>
                </a:lnTo>
                <a:lnTo>
                  <a:pt x="599747" y="399831"/>
                </a:lnTo>
                <a:lnTo>
                  <a:pt x="609784" y="406523"/>
                </a:lnTo>
                <a:lnTo>
                  <a:pt x="621166" y="414111"/>
                </a:lnTo>
                <a:lnTo>
                  <a:pt x="632549" y="421699"/>
                </a:lnTo>
                <a:lnTo>
                  <a:pt x="642586" y="428391"/>
                </a:lnTo>
                <a:lnTo>
                  <a:pt x="652623" y="435082"/>
                </a:lnTo>
                <a:lnTo>
                  <a:pt x="664005" y="442670"/>
                </a:lnTo>
                <a:lnTo>
                  <a:pt x="675388" y="450259"/>
                </a:lnTo>
                <a:lnTo>
                  <a:pt x="685425" y="456950"/>
                </a:lnTo>
                <a:lnTo>
                  <a:pt x="695462" y="463641"/>
                </a:lnTo>
                <a:lnTo>
                  <a:pt x="706844" y="471230"/>
                </a:lnTo>
                <a:lnTo>
                  <a:pt x="718227" y="478818"/>
                </a:lnTo>
                <a:lnTo>
                  <a:pt x="728264" y="485509"/>
                </a:lnTo>
                <a:lnTo>
                  <a:pt x="738301" y="492201"/>
                </a:lnTo>
                <a:lnTo>
                  <a:pt x="749684" y="499789"/>
                </a:lnTo>
                <a:lnTo>
                  <a:pt x="761066" y="507378"/>
                </a:lnTo>
                <a:lnTo>
                  <a:pt x="771103" y="514069"/>
                </a:lnTo>
                <a:lnTo>
                  <a:pt x="781140" y="520760"/>
                </a:lnTo>
                <a:lnTo>
                  <a:pt x="792523" y="528349"/>
                </a:lnTo>
                <a:lnTo>
                  <a:pt x="803905" y="535937"/>
                </a:lnTo>
                <a:lnTo>
                  <a:pt x="813942" y="542628"/>
                </a:lnTo>
                <a:lnTo>
                  <a:pt x="823979" y="549320"/>
                </a:lnTo>
                <a:lnTo>
                  <a:pt x="835362" y="556908"/>
                </a:lnTo>
                <a:lnTo>
                  <a:pt x="846744" y="564496"/>
                </a:lnTo>
                <a:lnTo>
                  <a:pt x="856782" y="571188"/>
                </a:lnTo>
                <a:lnTo>
                  <a:pt x="866818" y="577879"/>
                </a:lnTo>
                <a:lnTo>
                  <a:pt x="878201" y="585467"/>
                </a:lnTo>
                <a:lnTo>
                  <a:pt x="889584" y="593056"/>
                </a:lnTo>
                <a:lnTo>
                  <a:pt x="899621" y="599747"/>
                </a:lnTo>
                <a:lnTo>
                  <a:pt x="909657" y="606439"/>
                </a:lnTo>
                <a:lnTo>
                  <a:pt x="921040" y="614027"/>
                </a:lnTo>
                <a:lnTo>
                  <a:pt x="932422" y="621615"/>
                </a:lnTo>
                <a:lnTo>
                  <a:pt x="942459" y="628306"/>
                </a:lnTo>
                <a:lnTo>
                  <a:pt x="952497" y="634998"/>
                </a:lnTo>
                <a:lnTo>
                  <a:pt x="963879" y="642586"/>
                </a:lnTo>
                <a:lnTo>
                  <a:pt x="975262" y="650174"/>
                </a:lnTo>
                <a:lnTo>
                  <a:pt x="985299" y="656866"/>
                </a:lnTo>
                <a:lnTo>
                  <a:pt x="997007" y="664672"/>
                </a:lnTo>
                <a:lnTo>
                  <a:pt x="1011176" y="674118"/>
                </a:lnTo>
                <a:lnTo>
                  <a:pt x="1023116" y="682078"/>
                </a:lnTo>
                <a:lnTo>
                  <a:pt x="1028138" y="685425"/>
                </a:lnTo>
              </a:path>
            </a:pathLst>
          </a:custGeom>
          <a:ln w="50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9"/>
          <p:cNvSpPr/>
          <p:nvPr/>
        </p:nvSpPr>
        <p:spPr>
          <a:xfrm>
            <a:off x="2860958" y="2002742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20"/>
          <p:cNvSpPr/>
          <p:nvPr/>
        </p:nvSpPr>
        <p:spPr>
          <a:xfrm>
            <a:off x="3060711" y="180299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21"/>
          <p:cNvSpPr/>
          <p:nvPr/>
        </p:nvSpPr>
        <p:spPr>
          <a:xfrm>
            <a:off x="4259223" y="280175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4" name="object 22"/>
          <p:cNvSpPr/>
          <p:nvPr/>
        </p:nvSpPr>
        <p:spPr>
          <a:xfrm>
            <a:off x="4658728" y="2002742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23"/>
          <p:cNvSpPr/>
          <p:nvPr/>
        </p:nvSpPr>
        <p:spPr>
          <a:xfrm>
            <a:off x="3460216" y="240224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24"/>
          <p:cNvSpPr/>
          <p:nvPr/>
        </p:nvSpPr>
        <p:spPr>
          <a:xfrm>
            <a:off x="4259223" y="2002742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object 25"/>
          <p:cNvSpPr/>
          <p:nvPr/>
        </p:nvSpPr>
        <p:spPr>
          <a:xfrm>
            <a:off x="3460216" y="340100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26"/>
          <p:cNvSpPr/>
          <p:nvPr/>
        </p:nvSpPr>
        <p:spPr>
          <a:xfrm>
            <a:off x="3060711" y="280175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27"/>
          <p:cNvSpPr/>
          <p:nvPr/>
        </p:nvSpPr>
        <p:spPr>
          <a:xfrm>
            <a:off x="4059471" y="360076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8"/>
          <p:cNvSpPr/>
          <p:nvPr/>
        </p:nvSpPr>
        <p:spPr>
          <a:xfrm>
            <a:off x="2860958" y="340100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29"/>
          <p:cNvSpPr/>
          <p:nvPr/>
        </p:nvSpPr>
        <p:spPr>
          <a:xfrm>
            <a:off x="3460216" y="2801750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2" name="object 30"/>
          <p:cNvSpPr/>
          <p:nvPr/>
        </p:nvSpPr>
        <p:spPr>
          <a:xfrm>
            <a:off x="3659968" y="3201255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object 31"/>
          <p:cNvSpPr/>
          <p:nvPr/>
        </p:nvSpPr>
        <p:spPr>
          <a:xfrm>
            <a:off x="4259223" y="3401007"/>
            <a:ext cx="120801" cy="120801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240" y="0"/>
                </a:moveTo>
                <a:lnTo>
                  <a:pt x="18469" y="2376"/>
                </a:lnTo>
                <a:lnTo>
                  <a:pt x="8857" y="8857"/>
                </a:lnTo>
                <a:lnTo>
                  <a:pt x="2376" y="18469"/>
                </a:lnTo>
                <a:lnTo>
                  <a:pt x="0" y="30240"/>
                </a:lnTo>
                <a:lnTo>
                  <a:pt x="2376" y="42011"/>
                </a:lnTo>
                <a:lnTo>
                  <a:pt x="8857" y="51623"/>
                </a:lnTo>
                <a:lnTo>
                  <a:pt x="18469" y="58104"/>
                </a:lnTo>
                <a:lnTo>
                  <a:pt x="30240" y="60480"/>
                </a:lnTo>
                <a:lnTo>
                  <a:pt x="42011" y="58104"/>
                </a:lnTo>
                <a:lnTo>
                  <a:pt x="51623" y="51623"/>
                </a:lnTo>
                <a:lnTo>
                  <a:pt x="58104" y="42011"/>
                </a:lnTo>
                <a:lnTo>
                  <a:pt x="60480" y="30240"/>
                </a:lnTo>
                <a:lnTo>
                  <a:pt x="58104" y="18469"/>
                </a:lnTo>
                <a:lnTo>
                  <a:pt x="51623" y="8857"/>
                </a:lnTo>
                <a:lnTo>
                  <a:pt x="42011" y="2376"/>
                </a:lnTo>
                <a:lnTo>
                  <a:pt x="30240" y="0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32"/>
          <p:cNvSpPr/>
          <p:nvPr/>
        </p:nvSpPr>
        <p:spPr>
          <a:xfrm>
            <a:off x="8434403" y="2760257"/>
            <a:ext cx="514665" cy="514665"/>
          </a:xfrm>
          <a:custGeom>
            <a:avLst/>
            <a:gdLst/>
            <a:ahLst/>
            <a:cxnLst/>
            <a:rect l="l" t="t" r="r" b="b"/>
            <a:pathLst>
              <a:path w="259714" h="259714">
                <a:moveTo>
                  <a:pt x="129602" y="0"/>
                </a:moveTo>
                <a:lnTo>
                  <a:pt x="79154" y="10184"/>
                </a:lnTo>
                <a:lnTo>
                  <a:pt x="37959" y="37959"/>
                </a:lnTo>
                <a:lnTo>
                  <a:pt x="10184" y="79154"/>
                </a:lnTo>
                <a:lnTo>
                  <a:pt x="0" y="129602"/>
                </a:lnTo>
                <a:lnTo>
                  <a:pt x="10184" y="180049"/>
                </a:lnTo>
                <a:lnTo>
                  <a:pt x="37959" y="221245"/>
                </a:lnTo>
                <a:lnTo>
                  <a:pt x="79154" y="249020"/>
                </a:lnTo>
                <a:lnTo>
                  <a:pt x="129602" y="259204"/>
                </a:lnTo>
                <a:lnTo>
                  <a:pt x="180049" y="249020"/>
                </a:lnTo>
                <a:lnTo>
                  <a:pt x="221245" y="221245"/>
                </a:lnTo>
                <a:lnTo>
                  <a:pt x="249020" y="180049"/>
                </a:lnTo>
                <a:lnTo>
                  <a:pt x="259204" y="129602"/>
                </a:lnTo>
                <a:lnTo>
                  <a:pt x="249020" y="79154"/>
                </a:lnTo>
                <a:lnTo>
                  <a:pt x="221245" y="37959"/>
                </a:lnTo>
                <a:lnTo>
                  <a:pt x="180049" y="10184"/>
                </a:lnTo>
                <a:lnTo>
                  <a:pt x="129602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object 33"/>
          <p:cNvSpPr/>
          <p:nvPr/>
        </p:nvSpPr>
        <p:spPr>
          <a:xfrm>
            <a:off x="8445775" y="2771629"/>
            <a:ext cx="490911" cy="490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object 34"/>
          <p:cNvSpPr txBox="1"/>
          <p:nvPr/>
        </p:nvSpPr>
        <p:spPr>
          <a:xfrm>
            <a:off x="8581567" y="2766262"/>
            <a:ext cx="23153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1090" dirty="0"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27" name="object 35"/>
          <p:cNvSpPr/>
          <p:nvPr/>
        </p:nvSpPr>
        <p:spPr>
          <a:xfrm>
            <a:off x="9033666" y="3017084"/>
            <a:ext cx="802826" cy="0"/>
          </a:xfrm>
          <a:custGeom>
            <a:avLst/>
            <a:gdLst/>
            <a:ahLst/>
            <a:cxnLst/>
            <a:rect l="l" t="t" r="r" b="b"/>
            <a:pathLst>
              <a:path w="405129">
                <a:moveTo>
                  <a:pt x="0" y="0"/>
                </a:moveTo>
                <a:lnTo>
                  <a:pt x="40458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36"/>
          <p:cNvSpPr/>
          <p:nvPr/>
        </p:nvSpPr>
        <p:spPr>
          <a:xfrm>
            <a:off x="9805335" y="2976968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40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9" name="object 37"/>
          <p:cNvSpPr txBox="1"/>
          <p:nvPr/>
        </p:nvSpPr>
        <p:spPr>
          <a:xfrm>
            <a:off x="9275922" y="2711501"/>
            <a:ext cx="32717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sign</a:t>
            </a:r>
            <a:endParaRPr sz="1189">
              <a:latin typeface="Arial"/>
              <a:cs typeface="Arial"/>
            </a:endParaRPr>
          </a:p>
        </p:txBody>
      </p:sp>
      <p:sp>
        <p:nvSpPr>
          <p:cNvPr id="30" name="object 38"/>
          <p:cNvSpPr/>
          <p:nvPr/>
        </p:nvSpPr>
        <p:spPr>
          <a:xfrm>
            <a:off x="7920746" y="2118188"/>
            <a:ext cx="422805" cy="675733"/>
          </a:xfrm>
          <a:custGeom>
            <a:avLst/>
            <a:gdLst/>
            <a:ahLst/>
            <a:cxnLst/>
            <a:rect l="l" t="t" r="r" b="b"/>
            <a:pathLst>
              <a:path w="213360" h="340994">
                <a:moveTo>
                  <a:pt x="0" y="0"/>
                </a:moveTo>
                <a:lnTo>
                  <a:pt x="212913" y="34066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1" name="object 39"/>
          <p:cNvSpPr/>
          <p:nvPr/>
        </p:nvSpPr>
        <p:spPr>
          <a:xfrm>
            <a:off x="8292590" y="2746378"/>
            <a:ext cx="69209" cy="54109"/>
          </a:xfrm>
          <a:custGeom>
            <a:avLst/>
            <a:gdLst/>
            <a:ahLst/>
            <a:cxnLst/>
            <a:rect l="l" t="t" r="r" b="b"/>
            <a:pathLst>
              <a:path w="34925" h="27305">
                <a:moveTo>
                  <a:pt x="34410" y="0"/>
                </a:moveTo>
                <a:lnTo>
                  <a:pt x="30726" y="5807"/>
                </a:lnTo>
                <a:lnTo>
                  <a:pt x="28328" y="13895"/>
                </a:lnTo>
                <a:lnTo>
                  <a:pt x="27189" y="21756"/>
                </a:lnTo>
                <a:lnTo>
                  <a:pt x="27286" y="26883"/>
                </a:lnTo>
                <a:lnTo>
                  <a:pt x="22720" y="24549"/>
                </a:lnTo>
                <a:lnTo>
                  <a:pt x="15155" y="22128"/>
                </a:lnTo>
                <a:lnTo>
                  <a:pt x="6834" y="20740"/>
                </a:lnTo>
                <a:lnTo>
                  <a:pt x="0" y="21506"/>
                </a:lnTo>
              </a:path>
            </a:pathLst>
          </a:custGeom>
          <a:ln w="4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40"/>
          <p:cNvSpPr txBox="1"/>
          <p:nvPr/>
        </p:nvSpPr>
        <p:spPr>
          <a:xfrm>
            <a:off x="7581683" y="1994341"/>
            <a:ext cx="2680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-25</a:t>
            </a:r>
            <a:endParaRPr sz="1189">
              <a:latin typeface="Arial"/>
              <a:cs typeface="Arial"/>
            </a:endParaRPr>
          </a:p>
        </p:txBody>
      </p:sp>
      <p:sp>
        <p:nvSpPr>
          <p:cNvPr id="33" name="object 41"/>
          <p:cNvSpPr/>
          <p:nvPr/>
        </p:nvSpPr>
        <p:spPr>
          <a:xfrm>
            <a:off x="7278675" y="2760256"/>
            <a:ext cx="1059530" cy="234053"/>
          </a:xfrm>
          <a:custGeom>
            <a:avLst/>
            <a:gdLst/>
            <a:ahLst/>
            <a:cxnLst/>
            <a:rect l="l" t="t" r="r" b="b"/>
            <a:pathLst>
              <a:path w="534670" h="118109">
                <a:moveTo>
                  <a:pt x="0" y="0"/>
                </a:moveTo>
                <a:lnTo>
                  <a:pt x="534316" y="11755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object 42"/>
          <p:cNvSpPr/>
          <p:nvPr/>
        </p:nvSpPr>
        <p:spPr>
          <a:xfrm>
            <a:off x="8299425" y="2947464"/>
            <a:ext cx="46559" cy="79276"/>
          </a:xfrm>
          <a:custGeom>
            <a:avLst/>
            <a:gdLst/>
            <a:ahLst/>
            <a:cxnLst/>
            <a:rect l="l" t="t" r="r" b="b"/>
            <a:pathLst>
              <a:path w="23495" h="40005">
                <a:moveTo>
                  <a:pt x="8717" y="0"/>
                </a:moveTo>
                <a:lnTo>
                  <a:pt x="10286" y="6694"/>
                </a:lnTo>
                <a:lnTo>
                  <a:pt x="14385" y="14066"/>
                </a:lnTo>
                <a:lnTo>
                  <a:pt x="19202" y="20379"/>
                </a:lnTo>
                <a:lnTo>
                  <a:pt x="22931" y="23897"/>
                </a:lnTo>
                <a:lnTo>
                  <a:pt x="18070" y="25526"/>
                </a:lnTo>
                <a:lnTo>
                  <a:pt x="11048" y="29234"/>
                </a:lnTo>
                <a:lnTo>
                  <a:pt x="4234" y="34206"/>
                </a:lnTo>
                <a:lnTo>
                  <a:pt x="0" y="39623"/>
                </a:lnTo>
              </a:path>
            </a:pathLst>
          </a:custGeom>
          <a:ln w="40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object 43"/>
          <p:cNvSpPr txBox="1"/>
          <p:nvPr/>
        </p:nvSpPr>
        <p:spPr>
          <a:xfrm>
            <a:off x="6895654" y="2508640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36" name="object 44"/>
          <p:cNvSpPr txBox="1"/>
          <p:nvPr/>
        </p:nvSpPr>
        <p:spPr>
          <a:xfrm>
            <a:off x="7690596" y="3477034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3</a:t>
            </a:r>
            <a:endParaRPr sz="1189" dirty="0">
              <a:latin typeface="Arial"/>
              <a:cs typeface="Arial"/>
            </a:endParaRPr>
          </a:p>
        </p:txBody>
      </p:sp>
      <p:sp>
        <p:nvSpPr>
          <p:cNvPr id="37" name="object 45"/>
          <p:cNvSpPr/>
          <p:nvPr/>
        </p:nvSpPr>
        <p:spPr>
          <a:xfrm>
            <a:off x="7278675" y="3235024"/>
            <a:ext cx="1059530" cy="382538"/>
          </a:xfrm>
          <a:custGeom>
            <a:avLst/>
            <a:gdLst/>
            <a:ahLst/>
            <a:cxnLst/>
            <a:rect l="l" t="t" r="r" b="b"/>
            <a:pathLst>
              <a:path w="534670" h="193039">
                <a:moveTo>
                  <a:pt x="0" y="192427"/>
                </a:moveTo>
                <a:lnTo>
                  <a:pt x="534518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8" name="object 46"/>
          <p:cNvSpPr/>
          <p:nvPr/>
        </p:nvSpPr>
        <p:spPr>
          <a:xfrm>
            <a:off x="8295877" y="3207385"/>
            <a:ext cx="50334" cy="76759"/>
          </a:xfrm>
          <a:custGeom>
            <a:avLst/>
            <a:gdLst/>
            <a:ahLst/>
            <a:cxnLst/>
            <a:rect l="l" t="t" r="r" b="b"/>
            <a:pathLst>
              <a:path w="25400" h="38735">
                <a:moveTo>
                  <a:pt x="0" y="0"/>
                </a:moveTo>
                <a:lnTo>
                  <a:pt x="4901" y="4832"/>
                </a:lnTo>
                <a:lnTo>
                  <a:pt x="12306" y="8891"/>
                </a:lnTo>
                <a:lnTo>
                  <a:pt x="19755" y="11668"/>
                </a:lnTo>
                <a:lnTo>
                  <a:pt x="24791" y="12658"/>
                </a:lnTo>
                <a:lnTo>
                  <a:pt x="21542" y="16631"/>
                </a:lnTo>
                <a:lnTo>
                  <a:pt x="17572" y="23520"/>
                </a:lnTo>
                <a:lnTo>
                  <a:pt x="14453" y="31366"/>
                </a:lnTo>
                <a:lnTo>
                  <a:pt x="13756" y="38214"/>
                </a:lnTo>
              </a:path>
            </a:pathLst>
          </a:custGeom>
          <a:ln w="40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9" name="object 47"/>
          <p:cNvSpPr txBox="1"/>
          <p:nvPr/>
        </p:nvSpPr>
        <p:spPr>
          <a:xfrm>
            <a:off x="6895654" y="3364721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2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40" name="object 48"/>
          <p:cNvSpPr txBox="1"/>
          <p:nvPr/>
        </p:nvSpPr>
        <p:spPr>
          <a:xfrm>
            <a:off x="7555953" y="2612558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2</a:t>
            </a:r>
            <a:endParaRPr sz="1189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688168" y="1601818"/>
            <a:ext cx="1049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0515">
              <a:spcBef>
                <a:spcPts val="3527"/>
              </a:spcBef>
            </a:pPr>
            <a:r>
              <a:rPr lang="en-IN" sz="2000" i="1" spc="-20" dirty="0">
                <a:latin typeface="Arial"/>
                <a:cs typeface="Arial"/>
              </a:rPr>
              <a:t>x</a:t>
            </a:r>
            <a:r>
              <a:rPr lang="en-IN" sz="2000" spc="-30" baseline="-13888" dirty="0">
                <a:latin typeface="Arial"/>
                <a:cs typeface="Arial"/>
              </a:rPr>
              <a:t>2</a:t>
            </a:r>
            <a:endParaRPr lang="en-IN" sz="2000" baseline="-13888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246" y="4309365"/>
            <a:ext cx="759149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15"/>
              </a:spcBef>
              <a:buFont typeface="Arial" panose="020B0604020202020204" pitchFamily="34" charset="0"/>
              <a:buChar char="•"/>
            </a:pPr>
            <a:r>
              <a:rPr lang="en-IN" spc="-5" dirty="0">
                <a:latin typeface="Helvetica" panose="020B0500000000000000" pitchFamily="34" charset="0"/>
                <a:cs typeface="Arial"/>
              </a:rPr>
              <a:t>This illustration is called as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b="1" spc="-10" dirty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perceptron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298450" marR="5080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Provides a graphical </a:t>
            </a:r>
            <a:r>
              <a:rPr lang="en-IN" spc="-25" dirty="0">
                <a:latin typeface="Helvetica" panose="020B0500000000000000" pitchFamily="34" charset="0"/>
                <a:cs typeface="Arial"/>
              </a:rPr>
              <a:t>way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to represent the linear </a:t>
            </a:r>
            <a:r>
              <a:rPr lang="en-IN" spc="-5" dirty="0" smtClean="0">
                <a:latin typeface="Helvetica" panose="020B0500000000000000" pitchFamily="34" charset="0"/>
                <a:cs typeface="Arial"/>
              </a:rPr>
              <a:t>boundary  </a:t>
            </a:r>
          </a:p>
          <a:p>
            <a:pPr marL="298450" marR="5080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20" dirty="0" smtClean="0">
                <a:latin typeface="Helvetica" panose="020B0500000000000000" pitchFamily="34" charset="0"/>
                <a:cs typeface="Arial"/>
              </a:rPr>
              <a:t>Values </a:t>
            </a:r>
            <a:r>
              <a:rPr lang="en-IN" spc="-5" dirty="0">
                <a:solidFill>
                  <a:srgbClr val="00AEEF"/>
                </a:solidFill>
                <a:latin typeface="Helvetica" panose="020B0500000000000000" pitchFamily="34" charset="0"/>
                <a:cs typeface="Arial"/>
              </a:rPr>
              <a:t>3, 2, -25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are its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parameters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or</a:t>
            </a:r>
            <a:r>
              <a:rPr lang="en-IN" spc="1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weights</a:t>
            </a: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63" name="object 52"/>
          <p:cNvSpPr/>
          <p:nvPr/>
        </p:nvSpPr>
        <p:spPr>
          <a:xfrm>
            <a:off x="850000" y="5606505"/>
            <a:ext cx="8784532" cy="385055"/>
          </a:xfrm>
          <a:custGeom>
            <a:avLst/>
            <a:gdLst/>
            <a:ahLst/>
            <a:cxnLst/>
            <a:rect l="l" t="t" r="r" b="b"/>
            <a:pathLst>
              <a:path w="4432935" h="194310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4285"/>
                </a:lnTo>
                <a:lnTo>
                  <a:pt x="4432566" y="194285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4" name="object 53"/>
          <p:cNvSpPr/>
          <p:nvPr/>
        </p:nvSpPr>
        <p:spPr>
          <a:xfrm>
            <a:off x="850002" y="5966445"/>
            <a:ext cx="8783799" cy="1002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8" name="object 57"/>
          <p:cNvSpPr/>
          <p:nvPr/>
        </p:nvSpPr>
        <p:spPr>
          <a:xfrm>
            <a:off x="850000" y="6054195"/>
            <a:ext cx="8784532" cy="245104"/>
          </a:xfrm>
          <a:custGeom>
            <a:avLst/>
            <a:gdLst/>
            <a:ahLst/>
            <a:cxnLst/>
            <a:rect l="l" t="t" r="r" b="b"/>
            <a:pathLst>
              <a:path w="4432935" h="200025">
                <a:moveTo>
                  <a:pt x="4432566" y="0"/>
                </a:moveTo>
                <a:lnTo>
                  <a:pt x="0" y="0"/>
                </a:lnTo>
                <a:lnTo>
                  <a:pt x="0" y="149025"/>
                </a:lnTo>
                <a:lnTo>
                  <a:pt x="4008" y="168750"/>
                </a:lnTo>
                <a:lnTo>
                  <a:pt x="14922" y="184903"/>
                </a:lnTo>
                <a:lnTo>
                  <a:pt x="31075" y="195817"/>
                </a:lnTo>
                <a:lnTo>
                  <a:pt x="50800" y="199826"/>
                </a:lnTo>
                <a:lnTo>
                  <a:pt x="4381765" y="199826"/>
                </a:lnTo>
                <a:lnTo>
                  <a:pt x="4401490" y="195817"/>
                </a:lnTo>
                <a:lnTo>
                  <a:pt x="4417643" y="184903"/>
                </a:lnTo>
                <a:lnTo>
                  <a:pt x="4428558" y="168750"/>
                </a:lnTo>
                <a:lnTo>
                  <a:pt x="4432566" y="149025"/>
                </a:lnTo>
                <a:lnTo>
                  <a:pt x="4432566" y="0"/>
                </a:lnTo>
                <a:close/>
              </a:path>
            </a:pathLst>
          </a:custGeom>
          <a:solidFill>
            <a:srgbClr val="FFE5E5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0" name="object 59"/>
          <p:cNvSpPr/>
          <p:nvPr/>
        </p:nvSpPr>
        <p:spPr>
          <a:xfrm>
            <a:off x="9633802" y="5744501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1" name="object 60"/>
          <p:cNvSpPr/>
          <p:nvPr/>
        </p:nvSpPr>
        <p:spPr>
          <a:xfrm>
            <a:off x="9633802" y="5719334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2" name="object 61"/>
          <p:cNvSpPr/>
          <p:nvPr/>
        </p:nvSpPr>
        <p:spPr>
          <a:xfrm>
            <a:off x="9633802" y="5694167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3" name="object 62"/>
          <p:cNvSpPr txBox="1"/>
          <p:nvPr/>
        </p:nvSpPr>
        <p:spPr>
          <a:xfrm>
            <a:off x="925504" y="5504930"/>
            <a:ext cx="7309747" cy="715955"/>
          </a:xfrm>
          <a:prstGeom prst="rect">
            <a:avLst/>
          </a:prstGeom>
        </p:spPr>
        <p:txBody>
          <a:bodyPr vert="horz" wrap="square" lIns="0" tIns="96891" rIns="0" bIns="0" rtlCol="0">
            <a:spAutoFit/>
          </a:bodyPr>
          <a:lstStyle/>
          <a:p>
            <a:pPr marL="25168">
              <a:spcBef>
                <a:spcPts val="761"/>
              </a:spcBef>
            </a:pPr>
            <a:r>
              <a:rPr spc="-2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Given </a:t>
            </a:r>
            <a:r>
              <a:rPr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a data</a:t>
            </a:r>
            <a:endParaRPr dirty="0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495"/>
              </a:spcBef>
            </a:pPr>
            <a:r>
              <a:rPr spc="-3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“How </a:t>
            </a:r>
            <a:r>
              <a:rPr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to find appropriate </a:t>
            </a:r>
            <a:r>
              <a:rPr spc="-2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parameters?” </a:t>
            </a:r>
            <a:r>
              <a:rPr spc="-10" dirty="0">
                <a:latin typeface="Helvetica" panose="020B0500000000000000" pitchFamily="34" charset="0"/>
                <a:cs typeface="Arial"/>
              </a:rPr>
              <a:t>is </a:t>
            </a:r>
            <a:r>
              <a:rPr spc="-20" dirty="0">
                <a:latin typeface="Helvetica" panose="020B0500000000000000" pitchFamily="34" charset="0"/>
                <a:cs typeface="Arial"/>
              </a:rPr>
              <a:t>an </a:t>
            </a:r>
            <a:r>
              <a:rPr dirty="0">
                <a:latin typeface="Helvetica" panose="020B0500000000000000" pitchFamily="34" charset="0"/>
                <a:cs typeface="Arial"/>
              </a:rPr>
              <a:t>important</a:t>
            </a:r>
            <a:r>
              <a:rPr spc="198" dirty="0">
                <a:latin typeface="Helvetica" panose="020B0500000000000000" pitchFamily="34" charset="0"/>
                <a:cs typeface="Arial"/>
              </a:rPr>
              <a:t> </a:t>
            </a:r>
            <a:r>
              <a:rPr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issue</a:t>
            </a:r>
            <a:endParaRPr dirty="0"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509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Regularization for NN</a:t>
            </a:r>
          </a:p>
        </p:txBody>
      </p:sp>
      <p:pic>
        <p:nvPicPr>
          <p:cNvPr id="19458" name="Picture 1" descr="Screenshot 2019-12-26 at 11.39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688181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10160000" cy="476250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As there could be L layers each with their parameters so</a:t>
            </a:r>
          </a:p>
        </p:txBody>
      </p:sp>
      <p:sp>
        <p:nvSpPr>
          <p:cNvPr id="1946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346200" y="2390775"/>
            <a:ext cx="10160000" cy="42862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 smtClean="0">
                <a:latin typeface="Helvetica" panose="020B0500000000000000" pitchFamily="34" charset="0"/>
              </a:rPr>
              <a:t>where </a:t>
            </a:r>
            <a:r>
              <a:rPr lang="en-US" altLang="en-US" dirty="0" err="1" smtClean="0">
                <a:solidFill>
                  <a:srgbClr val="0000FF"/>
                </a:solidFill>
                <a:latin typeface="Helvetica" panose="020B0500000000000000" pitchFamily="34" charset="0"/>
              </a:rPr>
              <a:t>frobenius</a:t>
            </a:r>
            <a:r>
              <a:rPr lang="en-US" altLang="en-US" dirty="0" smtClean="0">
                <a:solidFill>
                  <a:srgbClr val="0000FF"/>
                </a:solidFill>
                <a:latin typeface="Helvetica" panose="020B0500000000000000" pitchFamily="34" charset="0"/>
              </a:rPr>
              <a:t> </a:t>
            </a:r>
            <a:r>
              <a:rPr lang="en-US" altLang="en-US" dirty="0" smtClean="0">
                <a:latin typeface="Helvetica" panose="020B0500000000000000" pitchFamily="34" charset="0"/>
              </a:rPr>
              <a:t>norm is</a:t>
            </a:r>
          </a:p>
        </p:txBody>
      </p:sp>
      <p:pic>
        <p:nvPicPr>
          <p:cNvPr id="19461" name="Picture 8" descr="Screenshot 2019-12-26 at 11.40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749550"/>
            <a:ext cx="2738438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3962400"/>
            <a:ext cx="10160000" cy="221672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How you update the parameter </a:t>
            </a:r>
            <a:r>
              <a:rPr lang="en-US" dirty="0" smtClean="0">
                <a:ea typeface="+mn-ea"/>
              </a:rPr>
              <a:t>earlier?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Get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                               </a:t>
            </a:r>
            <a:r>
              <a:rPr lang="en-US" dirty="0" smtClean="0">
                <a:ea typeface="+mn-ea"/>
              </a:rPr>
              <a:t> </a:t>
            </a:r>
            <a:r>
              <a:rPr lang="en-US" dirty="0" err="1" smtClean="0">
                <a:ea typeface="+mn-ea"/>
              </a:rPr>
              <a:t>dw</a:t>
            </a:r>
            <a:r>
              <a:rPr lang="en-US" baseline="30000" dirty="0" smtClean="0">
                <a:ea typeface="+mn-ea"/>
              </a:rPr>
              <a:t>[l]</a:t>
            </a:r>
            <a:r>
              <a:rPr lang="en-US" dirty="0" smtClean="0">
                <a:ea typeface="+mn-ea"/>
              </a:rPr>
              <a:t> = (</a:t>
            </a:r>
            <a:r>
              <a:rPr lang="en-US" i="1" dirty="0" smtClean="0">
                <a:ea typeface="+mn-ea"/>
              </a:rPr>
              <a:t>from </a:t>
            </a:r>
            <a:r>
              <a:rPr lang="en-US" i="1" dirty="0" err="1" smtClean="0">
                <a:ea typeface="+mn-ea"/>
              </a:rPr>
              <a:t>backpropagation</a:t>
            </a:r>
            <a:r>
              <a:rPr lang="en-US" dirty="0" smtClean="0">
                <a:ea typeface="+mn-ea"/>
              </a:rPr>
              <a:t>)            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then</a:t>
            </a:r>
            <a:endParaRPr lang="en-US" dirty="0">
              <a:ea typeface="+mn-ea"/>
            </a:endParaRPr>
          </a:p>
        </p:txBody>
      </p:sp>
      <p:pic>
        <p:nvPicPr>
          <p:cNvPr id="19463" name="Picture 10" descr="Screenshot 2019-12-26 at 11.45.0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572000"/>
            <a:ext cx="66198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1" descr="Screenshot 2019-12-26 at 11.46.5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334000"/>
            <a:ext cx="2743200" cy="49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1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  <p:bldP spid="19460" grpId="0" build="p"/>
      <p:bldP spid="10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Regularization for NN </a:t>
            </a:r>
            <a:r>
              <a:rPr lang="en-US" altLang="en-US" b="0" smtClean="0">
                <a:latin typeface="Helvetica" panose="020B0500000000000000" pitchFamily="34" charset="0"/>
              </a:rPr>
              <a:t>(contd</a:t>
            </a:r>
            <a:r>
              <a:rPr lang="mr-IN" altLang="en-US" b="0" smtClean="0">
                <a:latin typeface="Helvetica" panose="020B0500000000000000" pitchFamily="34" charset="0"/>
              </a:rPr>
              <a:t>…</a:t>
            </a:r>
            <a:r>
              <a:rPr lang="en-US" altLang="en-US" b="0" smtClean="0">
                <a:latin typeface="Helvetica" panose="020B0500000000000000" pitchFamily="34" charset="0"/>
              </a:rPr>
              <a:t>)</a:t>
            </a:r>
          </a:p>
        </p:txBody>
      </p:sp>
      <p:sp>
        <p:nvSpPr>
          <p:cNvPr id="2048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1066800"/>
            <a:ext cx="10160000" cy="1219200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With regularization term </a:t>
            </a:r>
            <a:r>
              <a:rPr lang="en-US" altLang="en-US" i="1" smtClean="0">
                <a:latin typeface="Helvetica" panose="020B0500000000000000" pitchFamily="34" charset="0"/>
              </a:rPr>
              <a:t>dw</a:t>
            </a:r>
            <a:r>
              <a:rPr lang="en-US" altLang="en-US" i="1" baseline="30000" smtClean="0">
                <a:latin typeface="Helvetica" panose="020B0500000000000000" pitchFamily="34" charset="0"/>
              </a:rPr>
              <a:t>[l]</a:t>
            </a:r>
            <a:r>
              <a:rPr lang="en-US" altLang="en-US" smtClean="0">
                <a:latin typeface="Helvetica" panose="020B0500000000000000" pitchFamily="34" charset="0"/>
              </a:rPr>
              <a:t> = (</a:t>
            </a:r>
            <a:r>
              <a:rPr lang="en-US" altLang="en-US" i="1" smtClean="0">
                <a:latin typeface="Helvetica" panose="020B0500000000000000" pitchFamily="34" charset="0"/>
              </a:rPr>
              <a:t>from backpropogatio</a:t>
            </a:r>
            <a:r>
              <a:rPr lang="en-US" altLang="en-US" smtClean="0">
                <a:latin typeface="Helvetica" panose="020B0500000000000000" pitchFamily="34" charset="0"/>
              </a:rPr>
              <a:t>n) +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1905000"/>
            <a:ext cx="10160000" cy="22098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Therefore the update is modified to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smtClean="0">
                <a:latin typeface="Helvetica" panose="020B0500000000000000" pitchFamily="34" charset="0"/>
              </a:rPr>
              <a:t>			</a:t>
            </a:r>
            <a:r>
              <a:rPr lang="en-US" altLang="en-US" sz="2000" i="1" dirty="0" smtClean="0">
                <a:latin typeface="Helvetica" panose="020B0500000000000000" pitchFamily="34" charset="0"/>
              </a:rPr>
              <a:t>w</a:t>
            </a:r>
            <a:r>
              <a:rPr lang="en-US" altLang="en-US" sz="2000" i="1" baseline="30000" dirty="0" smtClean="0">
                <a:latin typeface="Helvetica" panose="020B0500000000000000" pitchFamily="34" charset="0"/>
              </a:rPr>
              <a:t>[l]</a:t>
            </a:r>
            <a:r>
              <a:rPr lang="en-US" altLang="en-US" sz="2000" dirty="0" smtClean="0">
                <a:latin typeface="Helvetica" panose="020B0500000000000000" pitchFamily="34" charset="0"/>
              </a:rPr>
              <a:t> =</a:t>
            </a:r>
            <a:r>
              <a:rPr lang="en-US" altLang="en-US" sz="2000" i="1" dirty="0" smtClean="0">
                <a:latin typeface="Helvetica" panose="020B0500000000000000" pitchFamily="34" charset="0"/>
              </a:rPr>
              <a:t> w</a:t>
            </a:r>
            <a:r>
              <a:rPr lang="en-US" altLang="en-US" sz="2000" i="1" baseline="30000" dirty="0" smtClean="0">
                <a:latin typeface="Helvetica" panose="020B0500000000000000" pitchFamily="34" charset="0"/>
              </a:rPr>
              <a:t>[l]</a:t>
            </a:r>
            <a:r>
              <a:rPr lang="en-US" altLang="en-US" dirty="0" smtClean="0">
                <a:latin typeface="Helvetica" panose="020B0500000000000000" pitchFamily="34" charset="0"/>
              </a:rPr>
              <a:t> </a:t>
            </a:r>
            <a:r>
              <a:rPr lang="mr-IN" altLang="en-US" dirty="0" smtClean="0">
                <a:latin typeface="Helvetica" panose="020B0500000000000000" pitchFamily="34" charset="0"/>
              </a:rPr>
              <a:t>–</a:t>
            </a:r>
            <a:r>
              <a:rPr lang="en-US" altLang="en-US" dirty="0" smtClean="0">
                <a:latin typeface="Helvetica" panose="020B0500000000000000" pitchFamily="34" charset="0"/>
              </a:rPr>
              <a:t> </a:t>
            </a:r>
            <a:r>
              <a:rPr lang="en-US" altLang="en-US" dirty="0" smtClean="0">
                <a:latin typeface="Adobe Caslon Pro" pitchFamily="-65" charset="0"/>
              </a:rPr>
              <a:t>α</a:t>
            </a:r>
            <a:r>
              <a:rPr lang="en-US" altLang="en-US" dirty="0" smtClean="0">
                <a:latin typeface="Helvetica" panose="020B0500000000000000" pitchFamily="34" charset="0"/>
              </a:rPr>
              <a:t>.</a:t>
            </a:r>
            <a:r>
              <a:rPr lang="en-US" altLang="en-US" sz="2000" dirty="0" smtClean="0">
                <a:latin typeface="Helvetica" panose="020B0500000000000000" pitchFamily="34" charset="0"/>
              </a:rPr>
              <a:t>(</a:t>
            </a:r>
            <a:r>
              <a:rPr lang="en-US" altLang="en-US" dirty="0" smtClean="0">
                <a:latin typeface="Helvetica" panose="020B0500000000000000" pitchFamily="34" charset="0"/>
              </a:rPr>
              <a:t>(</a:t>
            </a:r>
            <a:r>
              <a:rPr lang="en-US" altLang="en-US" i="1" dirty="0" smtClean="0">
                <a:latin typeface="Helvetica" panose="020B0500000000000000" pitchFamily="34" charset="0"/>
              </a:rPr>
              <a:t>from </a:t>
            </a:r>
            <a:r>
              <a:rPr lang="en-US" altLang="en-US" i="1" dirty="0" err="1" smtClean="0">
                <a:latin typeface="Helvetica" panose="020B0500000000000000" pitchFamily="34" charset="0"/>
              </a:rPr>
              <a:t>backpropagation</a:t>
            </a:r>
            <a:r>
              <a:rPr lang="en-US" altLang="en-US" dirty="0" smtClean="0">
                <a:latin typeface="Helvetica" panose="020B0500000000000000" pitchFamily="34" charset="0"/>
              </a:rPr>
              <a:t>) +	    </a:t>
            </a:r>
            <a:r>
              <a:rPr lang="en-US" altLang="en-US" sz="2000" dirty="0" smtClean="0">
                <a:latin typeface="Helvetica" panose="020B0500000000000000" pitchFamily="34" charset="0"/>
              </a:rPr>
              <a:t>)</a:t>
            </a:r>
            <a:endParaRPr lang="en-US" altLang="en-US" dirty="0" smtClean="0">
              <a:latin typeface="Helvetica" panose="020B0500000000000000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dirty="0" smtClean="0">
              <a:latin typeface="Helvetica" panose="020B0500000000000000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smtClean="0">
                <a:latin typeface="Helvetica" panose="020B0500000000000000" pitchFamily="34" charset="0"/>
              </a:rPr>
              <a:t>	Which is</a:t>
            </a:r>
          </a:p>
        </p:txBody>
      </p:sp>
      <p:pic>
        <p:nvPicPr>
          <p:cNvPr id="20484" name="Picture 15" descr="Screenshot 2019-12-26 at 11.49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914400"/>
            <a:ext cx="7556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6" descr="Screenshot 2019-12-26 at 11.49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65921"/>
            <a:ext cx="7556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7" descr="Screenshot 2019-12-26 at 11.57.0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3352800"/>
            <a:ext cx="30956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18"/>
          <p:cNvSpPr>
            <a:spLocks noChangeArrowheads="1"/>
          </p:cNvSpPr>
          <p:nvPr/>
        </p:nvSpPr>
        <p:spPr bwMode="auto">
          <a:xfrm>
            <a:off x="4210050" y="3505200"/>
            <a:ext cx="25699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Helvetica" panose="020B0500000000000000" pitchFamily="34" charset="0"/>
              </a:rPr>
              <a:t>(</a:t>
            </a:r>
            <a:r>
              <a:rPr lang="en-US" altLang="en-US" i="1" dirty="0">
                <a:solidFill>
                  <a:srgbClr val="000000"/>
                </a:solidFill>
                <a:latin typeface="Helvetica" panose="020B0500000000000000" pitchFamily="34" charset="0"/>
              </a:rPr>
              <a:t>from </a:t>
            </a:r>
            <a:r>
              <a:rPr lang="en-US" altLang="en-US" i="1" dirty="0" err="1" smtClean="0">
                <a:solidFill>
                  <a:srgbClr val="000000"/>
                </a:solidFill>
                <a:latin typeface="Helvetica" panose="020B0500000000000000" pitchFamily="34" charset="0"/>
              </a:rPr>
              <a:t>backpropagation</a:t>
            </a:r>
            <a:r>
              <a:rPr lang="en-US" altLang="en-US" dirty="0">
                <a:solidFill>
                  <a:srgbClr val="000000"/>
                </a:solidFill>
                <a:latin typeface="Helvetica" panose="020B0500000000000000" pitchFamily="34" charset="0"/>
              </a:rPr>
              <a:t>)</a:t>
            </a:r>
          </a:p>
        </p:txBody>
      </p:sp>
      <p:sp>
        <p:nvSpPr>
          <p:cNvPr id="2048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4648200"/>
            <a:ext cx="10160000" cy="1219200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Due to the	          factor, this update method is also called </a:t>
            </a:r>
            <a:r>
              <a:rPr lang="en-US" altLang="en-US" smtClean="0">
                <a:solidFill>
                  <a:srgbClr val="0000FF"/>
                </a:solidFill>
                <a:latin typeface="Helvetica" panose="020B0500000000000000" pitchFamily="34" charset="0"/>
              </a:rPr>
              <a:t>weight decay</a:t>
            </a:r>
          </a:p>
        </p:txBody>
      </p:sp>
      <p:pic>
        <p:nvPicPr>
          <p:cNvPr id="20489" name="Picture 20" descr="Screenshot 2019-12-26 at 11.59.2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72000"/>
            <a:ext cx="1046163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5638800"/>
            <a:ext cx="10160000" cy="1219200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Our objective here is to penalize the weight matrices being too large</a:t>
            </a:r>
            <a:endParaRPr lang="en-US" altLang="en-US" smtClean="0">
              <a:solidFill>
                <a:srgbClr val="0000FF"/>
              </a:solidFill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9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1600200"/>
            <a:ext cx="10160000" cy="272891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With low weight, the connection get weakened so network </a:t>
            </a:r>
            <a:r>
              <a:rPr lang="en-US" dirty="0" smtClean="0">
                <a:ea typeface="+mn-ea"/>
              </a:rPr>
              <a:t>has effectively </a:t>
            </a:r>
            <a:r>
              <a:rPr lang="en-US" dirty="0">
                <a:ea typeface="+mn-ea"/>
              </a:rPr>
              <a:t>less connections and become simpler.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Another intuition is that, when weights are lower, the output of </a:t>
            </a:r>
            <a:r>
              <a:rPr lang="en-US" dirty="0" smtClean="0">
                <a:ea typeface="+mn-ea"/>
              </a:rPr>
              <a:t>the units </a:t>
            </a:r>
            <a:r>
              <a:rPr lang="en-US" dirty="0">
                <a:ea typeface="+mn-ea"/>
              </a:rPr>
              <a:t>is also lower. Assume activation function be </a:t>
            </a:r>
            <a:r>
              <a:rPr lang="en-US" dirty="0" err="1">
                <a:latin typeface="+mj-lt"/>
                <a:ea typeface="+mn-ea"/>
              </a:rPr>
              <a:t>tanh</a:t>
            </a:r>
            <a:r>
              <a:rPr lang="en-US" dirty="0">
                <a:ea typeface="+mn-ea"/>
              </a:rPr>
              <a:t> small </a:t>
            </a:r>
            <a:r>
              <a:rPr lang="en-US" dirty="0" smtClean="0">
                <a:ea typeface="+mn-ea"/>
              </a:rPr>
              <a:t>input values </a:t>
            </a:r>
            <a:r>
              <a:rPr lang="en-US" dirty="0">
                <a:ea typeface="+mn-ea"/>
              </a:rPr>
              <a:t>tends to produce linear output.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So overall </a:t>
            </a:r>
            <a:r>
              <a:rPr lang="en-US" dirty="0" smtClean="0">
                <a:ea typeface="+mn-ea"/>
              </a:rPr>
              <a:t>network </a:t>
            </a:r>
            <a:r>
              <a:rPr lang="en-US" dirty="0">
                <a:ea typeface="+mn-ea"/>
              </a:rPr>
              <a:t>tends to becomes linear (more biased)</a:t>
            </a:r>
          </a:p>
        </p:txBody>
      </p:sp>
      <p:sp>
        <p:nvSpPr>
          <p:cNvPr id="2150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8613" y="1143000"/>
            <a:ext cx="11198225" cy="395288"/>
          </a:xfrm>
        </p:spPr>
        <p:txBody>
          <a:bodyPr/>
          <a:lstStyle/>
          <a:p>
            <a:endParaRPr lang="en-US" altLang="en-US" smtClean="0">
              <a:latin typeface="Helvetica" panose="020B0500000000000000" pitchFamily="34" charset="0"/>
            </a:endParaRPr>
          </a:p>
        </p:txBody>
      </p:sp>
      <p:sp>
        <p:nvSpPr>
          <p:cNvPr id="21507" name="Title 4"/>
          <p:cNvSpPr>
            <a:spLocks noGrp="1"/>
          </p:cNvSpPr>
          <p:nvPr>
            <p:ph type="title"/>
          </p:nvPr>
        </p:nvSpPr>
        <p:spPr>
          <a:xfrm>
            <a:off x="457200" y="160338"/>
            <a:ext cx="10210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Penalize the weight matrices from being too large</a:t>
            </a:r>
          </a:p>
        </p:txBody>
      </p:sp>
    </p:spTree>
    <p:extLst>
      <p:ext uri="{BB962C8B-B14F-4D97-AF65-F5344CB8AC3E}">
        <p14:creationId xmlns:p14="http://schemas.microsoft.com/office/powerpoint/2010/main" val="21088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8613" y="1143000"/>
            <a:ext cx="11198225" cy="395288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Randomly shutdown some of the units</a:t>
            </a:r>
          </a:p>
        </p:txBody>
      </p:sp>
      <p:sp>
        <p:nvSpPr>
          <p:cNvPr id="22530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Dropout Regularization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5029200"/>
            <a:ext cx="10160000" cy="1752600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Drop probabilities for different layers may be different</a:t>
            </a:r>
          </a:p>
        </p:txBody>
      </p:sp>
      <p:sp>
        <p:nvSpPr>
          <p:cNvPr id="5" name="object 3"/>
          <p:cNvSpPr/>
          <p:nvPr/>
        </p:nvSpPr>
        <p:spPr>
          <a:xfrm>
            <a:off x="2569284" y="3983916"/>
            <a:ext cx="208429" cy="207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2569284" y="4434392"/>
            <a:ext cx="208429" cy="207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" name="object 5"/>
          <p:cNvSpPr/>
          <p:nvPr/>
        </p:nvSpPr>
        <p:spPr>
          <a:xfrm>
            <a:off x="3308873" y="4118387"/>
            <a:ext cx="208429" cy="2070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3308873" y="4668370"/>
            <a:ext cx="208429" cy="2070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2569284" y="1783976"/>
            <a:ext cx="948017" cy="20910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770991" y="2203526"/>
            <a:ext cx="543485" cy="2018740"/>
          </a:xfrm>
          <a:custGeom>
            <a:avLst/>
            <a:gdLst/>
            <a:ahLst/>
            <a:cxnLst/>
            <a:rect l="l" t="t" r="r" b="b"/>
            <a:pathLst>
              <a:path w="615950" h="2287904">
                <a:moveTo>
                  <a:pt x="609600" y="2287524"/>
                </a:moveTo>
                <a:lnTo>
                  <a:pt x="0" y="1524"/>
                </a:lnTo>
                <a:lnTo>
                  <a:pt x="6096" y="0"/>
                </a:lnTo>
                <a:lnTo>
                  <a:pt x="615696" y="2286000"/>
                </a:lnTo>
                <a:lnTo>
                  <a:pt x="609600" y="2287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" name="object 9"/>
          <p:cNvSpPr/>
          <p:nvPr/>
        </p:nvSpPr>
        <p:spPr>
          <a:xfrm>
            <a:off x="2770990" y="2203526"/>
            <a:ext cx="544606" cy="2568388"/>
          </a:xfrm>
          <a:custGeom>
            <a:avLst/>
            <a:gdLst/>
            <a:ahLst/>
            <a:cxnLst/>
            <a:rect l="l" t="t" r="r" b="b"/>
            <a:pathLst>
              <a:path w="617220" h="2910840">
                <a:moveTo>
                  <a:pt x="609600" y="2910839"/>
                </a:moveTo>
                <a:lnTo>
                  <a:pt x="0" y="1524"/>
                </a:lnTo>
                <a:lnTo>
                  <a:pt x="7620" y="0"/>
                </a:lnTo>
                <a:lnTo>
                  <a:pt x="617220" y="2909316"/>
                </a:lnTo>
                <a:lnTo>
                  <a:pt x="609600" y="2910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" name="object 10"/>
          <p:cNvSpPr/>
          <p:nvPr/>
        </p:nvSpPr>
        <p:spPr>
          <a:xfrm>
            <a:off x="2770990" y="1887520"/>
            <a:ext cx="544606" cy="2651872"/>
          </a:xfrm>
          <a:custGeom>
            <a:avLst/>
            <a:gdLst/>
            <a:ahLst/>
            <a:cxnLst/>
            <a:rect l="l" t="t" r="r" b="b"/>
            <a:pathLst>
              <a:path w="617220" h="3005454">
                <a:moveTo>
                  <a:pt x="7620" y="3005327"/>
                </a:moveTo>
                <a:lnTo>
                  <a:pt x="0" y="3003804"/>
                </a:lnTo>
                <a:lnTo>
                  <a:pt x="609600" y="0"/>
                </a:lnTo>
                <a:lnTo>
                  <a:pt x="617220" y="0"/>
                </a:lnTo>
                <a:lnTo>
                  <a:pt x="7620" y="3005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" name="object 11"/>
          <p:cNvSpPr/>
          <p:nvPr/>
        </p:nvSpPr>
        <p:spPr>
          <a:xfrm>
            <a:off x="2770991" y="1886175"/>
            <a:ext cx="543485" cy="2203076"/>
          </a:xfrm>
          <a:custGeom>
            <a:avLst/>
            <a:gdLst/>
            <a:ahLst/>
            <a:cxnLst/>
            <a:rect l="l" t="t" r="r" b="b"/>
            <a:pathLst>
              <a:path w="615950" h="2496820">
                <a:moveTo>
                  <a:pt x="6096" y="2496312"/>
                </a:moveTo>
                <a:lnTo>
                  <a:pt x="0" y="2494788"/>
                </a:lnTo>
                <a:lnTo>
                  <a:pt x="609600" y="0"/>
                </a:lnTo>
                <a:lnTo>
                  <a:pt x="615696" y="1523"/>
                </a:lnTo>
                <a:lnTo>
                  <a:pt x="6096" y="2496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" name="object 12"/>
          <p:cNvSpPr/>
          <p:nvPr/>
        </p:nvSpPr>
        <p:spPr>
          <a:xfrm>
            <a:off x="2770991" y="1886175"/>
            <a:ext cx="543485" cy="1749799"/>
          </a:xfrm>
          <a:custGeom>
            <a:avLst/>
            <a:gdLst/>
            <a:ahLst/>
            <a:cxnLst/>
            <a:rect l="l" t="t" r="r" b="b"/>
            <a:pathLst>
              <a:path w="615950" h="1983104">
                <a:moveTo>
                  <a:pt x="6096" y="1982723"/>
                </a:moveTo>
                <a:lnTo>
                  <a:pt x="0" y="1981199"/>
                </a:lnTo>
                <a:lnTo>
                  <a:pt x="609600" y="0"/>
                </a:lnTo>
                <a:lnTo>
                  <a:pt x="615696" y="3047"/>
                </a:lnTo>
                <a:lnTo>
                  <a:pt x="6096" y="1982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6" name="object 13"/>
          <p:cNvSpPr/>
          <p:nvPr/>
        </p:nvSpPr>
        <p:spPr>
          <a:xfrm>
            <a:off x="2772335" y="1886176"/>
            <a:ext cx="542365" cy="1260101"/>
          </a:xfrm>
          <a:custGeom>
            <a:avLst/>
            <a:gdLst/>
            <a:ahLst/>
            <a:cxnLst/>
            <a:rect l="l" t="t" r="r" b="b"/>
            <a:pathLst>
              <a:path w="614679" h="1428114">
                <a:moveTo>
                  <a:pt x="4572" y="1427988"/>
                </a:moveTo>
                <a:lnTo>
                  <a:pt x="0" y="1426463"/>
                </a:lnTo>
                <a:lnTo>
                  <a:pt x="609600" y="0"/>
                </a:lnTo>
                <a:lnTo>
                  <a:pt x="614172" y="3047"/>
                </a:lnTo>
                <a:lnTo>
                  <a:pt x="4572" y="1427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7" name="object 14"/>
          <p:cNvSpPr/>
          <p:nvPr/>
        </p:nvSpPr>
        <p:spPr>
          <a:xfrm>
            <a:off x="2772335" y="1886176"/>
            <a:ext cx="542365" cy="791134"/>
          </a:xfrm>
          <a:custGeom>
            <a:avLst/>
            <a:gdLst/>
            <a:ahLst/>
            <a:cxnLst/>
            <a:rect l="l" t="t" r="r" b="b"/>
            <a:pathLst>
              <a:path w="614679" h="896619">
                <a:moveTo>
                  <a:pt x="4572" y="896112"/>
                </a:moveTo>
                <a:lnTo>
                  <a:pt x="0" y="891539"/>
                </a:lnTo>
                <a:lnTo>
                  <a:pt x="609600" y="0"/>
                </a:lnTo>
                <a:lnTo>
                  <a:pt x="614172" y="3047"/>
                </a:lnTo>
                <a:lnTo>
                  <a:pt x="4572" y="896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8" name="object 15"/>
          <p:cNvSpPr/>
          <p:nvPr/>
        </p:nvSpPr>
        <p:spPr>
          <a:xfrm>
            <a:off x="2770991" y="2356821"/>
            <a:ext cx="543485" cy="2182906"/>
          </a:xfrm>
          <a:custGeom>
            <a:avLst/>
            <a:gdLst/>
            <a:ahLst/>
            <a:cxnLst/>
            <a:rect l="l" t="t" r="r" b="b"/>
            <a:pathLst>
              <a:path w="615950" h="2473960">
                <a:moveTo>
                  <a:pt x="6096" y="2473452"/>
                </a:moveTo>
                <a:lnTo>
                  <a:pt x="0" y="2471928"/>
                </a:lnTo>
                <a:lnTo>
                  <a:pt x="609600" y="0"/>
                </a:lnTo>
                <a:lnTo>
                  <a:pt x="615696" y="1524"/>
                </a:lnTo>
                <a:lnTo>
                  <a:pt x="6096" y="2473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9" name="object 16"/>
          <p:cNvSpPr/>
          <p:nvPr/>
        </p:nvSpPr>
        <p:spPr>
          <a:xfrm>
            <a:off x="2772335" y="2355476"/>
            <a:ext cx="542365" cy="321609"/>
          </a:xfrm>
          <a:custGeom>
            <a:avLst/>
            <a:gdLst/>
            <a:ahLst/>
            <a:cxnLst/>
            <a:rect l="l" t="t" r="r" b="b"/>
            <a:pathLst>
              <a:path w="614679" h="364489">
                <a:moveTo>
                  <a:pt x="4572" y="364236"/>
                </a:moveTo>
                <a:lnTo>
                  <a:pt x="0" y="359664"/>
                </a:lnTo>
                <a:lnTo>
                  <a:pt x="609600" y="0"/>
                </a:lnTo>
                <a:lnTo>
                  <a:pt x="614172" y="6096"/>
                </a:lnTo>
                <a:lnTo>
                  <a:pt x="4572" y="364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0" name="object 17"/>
          <p:cNvSpPr/>
          <p:nvPr/>
        </p:nvSpPr>
        <p:spPr>
          <a:xfrm>
            <a:off x="2772335" y="2356822"/>
            <a:ext cx="542365" cy="791134"/>
          </a:xfrm>
          <a:custGeom>
            <a:avLst/>
            <a:gdLst/>
            <a:ahLst/>
            <a:cxnLst/>
            <a:rect l="l" t="t" r="r" b="b"/>
            <a:pathLst>
              <a:path w="614679" h="896620">
                <a:moveTo>
                  <a:pt x="4572" y="896112"/>
                </a:moveTo>
                <a:lnTo>
                  <a:pt x="0" y="891540"/>
                </a:lnTo>
                <a:lnTo>
                  <a:pt x="609600" y="0"/>
                </a:lnTo>
                <a:lnTo>
                  <a:pt x="614172" y="3048"/>
                </a:lnTo>
                <a:lnTo>
                  <a:pt x="4572" y="896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2772335" y="2356822"/>
            <a:ext cx="542365" cy="1280272"/>
          </a:xfrm>
          <a:custGeom>
            <a:avLst/>
            <a:gdLst/>
            <a:ahLst/>
            <a:cxnLst/>
            <a:rect l="l" t="t" r="r" b="b"/>
            <a:pathLst>
              <a:path w="614679" h="1450975">
                <a:moveTo>
                  <a:pt x="4572" y="1450848"/>
                </a:moveTo>
                <a:lnTo>
                  <a:pt x="0" y="1447800"/>
                </a:lnTo>
                <a:lnTo>
                  <a:pt x="609600" y="0"/>
                </a:lnTo>
                <a:lnTo>
                  <a:pt x="614172" y="3048"/>
                </a:lnTo>
                <a:lnTo>
                  <a:pt x="4572" y="1450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2" name="object 19"/>
          <p:cNvSpPr/>
          <p:nvPr/>
        </p:nvSpPr>
        <p:spPr>
          <a:xfrm>
            <a:off x="2770991" y="2356821"/>
            <a:ext cx="543485" cy="1732429"/>
          </a:xfrm>
          <a:custGeom>
            <a:avLst/>
            <a:gdLst/>
            <a:ahLst/>
            <a:cxnLst/>
            <a:rect l="l" t="t" r="r" b="b"/>
            <a:pathLst>
              <a:path w="615950" h="1963420">
                <a:moveTo>
                  <a:pt x="6096" y="1962912"/>
                </a:moveTo>
                <a:lnTo>
                  <a:pt x="0" y="1961388"/>
                </a:lnTo>
                <a:lnTo>
                  <a:pt x="609600" y="0"/>
                </a:lnTo>
                <a:lnTo>
                  <a:pt x="615696" y="3048"/>
                </a:lnTo>
                <a:lnTo>
                  <a:pt x="6096" y="1962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3" name="object 20"/>
          <p:cNvSpPr/>
          <p:nvPr/>
        </p:nvSpPr>
        <p:spPr>
          <a:xfrm>
            <a:off x="2773680" y="2671482"/>
            <a:ext cx="539563" cy="160244"/>
          </a:xfrm>
          <a:custGeom>
            <a:avLst/>
            <a:gdLst/>
            <a:ahLst/>
            <a:cxnLst/>
            <a:rect l="l" t="t" r="r" b="b"/>
            <a:pathLst>
              <a:path w="611504" h="181610">
                <a:moveTo>
                  <a:pt x="609600" y="181356"/>
                </a:moveTo>
                <a:lnTo>
                  <a:pt x="0" y="6096"/>
                </a:lnTo>
                <a:lnTo>
                  <a:pt x="1524" y="0"/>
                </a:lnTo>
                <a:lnTo>
                  <a:pt x="611124" y="175259"/>
                </a:lnTo>
                <a:lnTo>
                  <a:pt x="609600" y="181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4" name="object 21"/>
          <p:cNvSpPr/>
          <p:nvPr/>
        </p:nvSpPr>
        <p:spPr>
          <a:xfrm>
            <a:off x="2772335" y="2672828"/>
            <a:ext cx="542365" cy="648260"/>
          </a:xfrm>
          <a:custGeom>
            <a:avLst/>
            <a:gdLst/>
            <a:ahLst/>
            <a:cxnLst/>
            <a:rect l="l" t="t" r="r" b="b"/>
            <a:pathLst>
              <a:path w="614679" h="734695">
                <a:moveTo>
                  <a:pt x="609600" y="734567"/>
                </a:moveTo>
                <a:lnTo>
                  <a:pt x="0" y="4572"/>
                </a:lnTo>
                <a:lnTo>
                  <a:pt x="4572" y="0"/>
                </a:lnTo>
                <a:lnTo>
                  <a:pt x="614172" y="729996"/>
                </a:lnTo>
                <a:lnTo>
                  <a:pt x="609600" y="7345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5" name="object 22"/>
          <p:cNvSpPr/>
          <p:nvPr/>
        </p:nvSpPr>
        <p:spPr>
          <a:xfrm>
            <a:off x="2772335" y="2674173"/>
            <a:ext cx="542365" cy="1098737"/>
          </a:xfrm>
          <a:custGeom>
            <a:avLst/>
            <a:gdLst/>
            <a:ahLst/>
            <a:cxnLst/>
            <a:rect l="l" t="t" r="r" b="b"/>
            <a:pathLst>
              <a:path w="614679" h="1245235">
                <a:moveTo>
                  <a:pt x="609600" y="1245108"/>
                </a:moveTo>
                <a:lnTo>
                  <a:pt x="0" y="1524"/>
                </a:lnTo>
                <a:lnTo>
                  <a:pt x="4572" y="0"/>
                </a:lnTo>
                <a:lnTo>
                  <a:pt x="614172" y="1242059"/>
                </a:lnTo>
                <a:lnTo>
                  <a:pt x="609600" y="1245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6" name="object 23"/>
          <p:cNvSpPr/>
          <p:nvPr/>
        </p:nvSpPr>
        <p:spPr>
          <a:xfrm>
            <a:off x="2772335" y="2674173"/>
            <a:ext cx="542365" cy="1549213"/>
          </a:xfrm>
          <a:custGeom>
            <a:avLst/>
            <a:gdLst/>
            <a:ahLst/>
            <a:cxnLst/>
            <a:rect l="l" t="t" r="r" b="b"/>
            <a:pathLst>
              <a:path w="614679" h="1755775">
                <a:moveTo>
                  <a:pt x="609600" y="1755648"/>
                </a:moveTo>
                <a:lnTo>
                  <a:pt x="0" y="1524"/>
                </a:lnTo>
                <a:lnTo>
                  <a:pt x="4572" y="0"/>
                </a:lnTo>
                <a:lnTo>
                  <a:pt x="614172" y="1752600"/>
                </a:lnTo>
                <a:lnTo>
                  <a:pt x="609600" y="1755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7" name="object 24"/>
          <p:cNvSpPr/>
          <p:nvPr/>
        </p:nvSpPr>
        <p:spPr>
          <a:xfrm>
            <a:off x="2770991" y="2674173"/>
            <a:ext cx="543485" cy="2097741"/>
          </a:xfrm>
          <a:custGeom>
            <a:avLst/>
            <a:gdLst/>
            <a:ahLst/>
            <a:cxnLst/>
            <a:rect l="l" t="t" r="r" b="b"/>
            <a:pathLst>
              <a:path w="615950" h="2377440">
                <a:moveTo>
                  <a:pt x="609600" y="2377439"/>
                </a:moveTo>
                <a:lnTo>
                  <a:pt x="0" y="1524"/>
                </a:lnTo>
                <a:lnTo>
                  <a:pt x="6096" y="0"/>
                </a:lnTo>
                <a:lnTo>
                  <a:pt x="615696" y="2375916"/>
                </a:lnTo>
                <a:lnTo>
                  <a:pt x="609600" y="2377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8" name="object 25"/>
          <p:cNvSpPr/>
          <p:nvPr/>
        </p:nvSpPr>
        <p:spPr>
          <a:xfrm>
            <a:off x="2772335" y="2826123"/>
            <a:ext cx="542365" cy="321609"/>
          </a:xfrm>
          <a:custGeom>
            <a:avLst/>
            <a:gdLst/>
            <a:ahLst/>
            <a:cxnLst/>
            <a:rect l="l" t="t" r="r" b="b"/>
            <a:pathLst>
              <a:path w="614679" h="364489">
                <a:moveTo>
                  <a:pt x="4572" y="364236"/>
                </a:moveTo>
                <a:lnTo>
                  <a:pt x="0" y="359664"/>
                </a:lnTo>
                <a:lnTo>
                  <a:pt x="609600" y="0"/>
                </a:lnTo>
                <a:lnTo>
                  <a:pt x="614172" y="6096"/>
                </a:lnTo>
                <a:lnTo>
                  <a:pt x="4572" y="364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9" name="object 26"/>
          <p:cNvSpPr/>
          <p:nvPr/>
        </p:nvSpPr>
        <p:spPr>
          <a:xfrm>
            <a:off x="2772335" y="2827469"/>
            <a:ext cx="542365" cy="809625"/>
          </a:xfrm>
          <a:custGeom>
            <a:avLst/>
            <a:gdLst/>
            <a:ahLst/>
            <a:cxnLst/>
            <a:rect l="l" t="t" r="r" b="b"/>
            <a:pathLst>
              <a:path w="614679" h="917575">
                <a:moveTo>
                  <a:pt x="4572" y="917448"/>
                </a:moveTo>
                <a:lnTo>
                  <a:pt x="0" y="914400"/>
                </a:lnTo>
                <a:lnTo>
                  <a:pt x="609600" y="0"/>
                </a:lnTo>
                <a:lnTo>
                  <a:pt x="614172" y="3048"/>
                </a:lnTo>
                <a:lnTo>
                  <a:pt x="4572" y="917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0" name="object 27"/>
          <p:cNvSpPr/>
          <p:nvPr/>
        </p:nvSpPr>
        <p:spPr>
          <a:xfrm>
            <a:off x="2772335" y="2827468"/>
            <a:ext cx="542365" cy="1261782"/>
          </a:xfrm>
          <a:custGeom>
            <a:avLst/>
            <a:gdLst/>
            <a:ahLst/>
            <a:cxnLst/>
            <a:rect l="l" t="t" r="r" b="b"/>
            <a:pathLst>
              <a:path w="614679" h="1430020">
                <a:moveTo>
                  <a:pt x="4572" y="1429512"/>
                </a:moveTo>
                <a:lnTo>
                  <a:pt x="0" y="1426464"/>
                </a:lnTo>
                <a:lnTo>
                  <a:pt x="609600" y="0"/>
                </a:lnTo>
                <a:lnTo>
                  <a:pt x="614172" y="3048"/>
                </a:lnTo>
                <a:lnTo>
                  <a:pt x="4572" y="1429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1" name="object 28"/>
          <p:cNvSpPr/>
          <p:nvPr/>
        </p:nvSpPr>
        <p:spPr>
          <a:xfrm>
            <a:off x="2770991" y="2827468"/>
            <a:ext cx="543485" cy="1712259"/>
          </a:xfrm>
          <a:custGeom>
            <a:avLst/>
            <a:gdLst/>
            <a:ahLst/>
            <a:cxnLst/>
            <a:rect l="l" t="t" r="r" b="b"/>
            <a:pathLst>
              <a:path w="615950" h="1940560">
                <a:moveTo>
                  <a:pt x="6096" y="1940051"/>
                </a:moveTo>
                <a:lnTo>
                  <a:pt x="0" y="1938528"/>
                </a:lnTo>
                <a:lnTo>
                  <a:pt x="609600" y="0"/>
                </a:lnTo>
                <a:lnTo>
                  <a:pt x="615696" y="3048"/>
                </a:lnTo>
                <a:lnTo>
                  <a:pt x="6096" y="1940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2" name="object 29"/>
          <p:cNvSpPr/>
          <p:nvPr/>
        </p:nvSpPr>
        <p:spPr>
          <a:xfrm>
            <a:off x="2773680" y="3142130"/>
            <a:ext cx="539563" cy="179294"/>
          </a:xfrm>
          <a:custGeom>
            <a:avLst/>
            <a:gdLst/>
            <a:ahLst/>
            <a:cxnLst/>
            <a:rect l="l" t="t" r="r" b="b"/>
            <a:pathLst>
              <a:path w="611504" h="203200">
                <a:moveTo>
                  <a:pt x="609600" y="202691"/>
                </a:moveTo>
                <a:lnTo>
                  <a:pt x="0" y="6096"/>
                </a:lnTo>
                <a:lnTo>
                  <a:pt x="1524" y="0"/>
                </a:lnTo>
                <a:lnTo>
                  <a:pt x="611124" y="196596"/>
                </a:lnTo>
                <a:lnTo>
                  <a:pt x="609600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3" name="object 30"/>
          <p:cNvSpPr/>
          <p:nvPr/>
        </p:nvSpPr>
        <p:spPr>
          <a:xfrm>
            <a:off x="2772335" y="3315597"/>
            <a:ext cx="542365" cy="322729"/>
          </a:xfrm>
          <a:custGeom>
            <a:avLst/>
            <a:gdLst/>
            <a:ahLst/>
            <a:cxnLst/>
            <a:rect l="l" t="t" r="r" b="b"/>
            <a:pathLst>
              <a:path w="614679" h="365760">
                <a:moveTo>
                  <a:pt x="4572" y="365759"/>
                </a:moveTo>
                <a:lnTo>
                  <a:pt x="0" y="359663"/>
                </a:lnTo>
                <a:lnTo>
                  <a:pt x="609600" y="0"/>
                </a:lnTo>
                <a:lnTo>
                  <a:pt x="614172" y="6095"/>
                </a:lnTo>
                <a:lnTo>
                  <a:pt x="4572" y="365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4" name="object 31"/>
          <p:cNvSpPr/>
          <p:nvPr/>
        </p:nvSpPr>
        <p:spPr>
          <a:xfrm>
            <a:off x="2772335" y="3316942"/>
            <a:ext cx="542365" cy="772085"/>
          </a:xfrm>
          <a:custGeom>
            <a:avLst/>
            <a:gdLst/>
            <a:ahLst/>
            <a:cxnLst/>
            <a:rect l="l" t="t" r="r" b="b"/>
            <a:pathLst>
              <a:path w="614679" h="875029">
                <a:moveTo>
                  <a:pt x="4572" y="874775"/>
                </a:moveTo>
                <a:lnTo>
                  <a:pt x="0" y="871727"/>
                </a:lnTo>
                <a:lnTo>
                  <a:pt x="609600" y="0"/>
                </a:lnTo>
                <a:lnTo>
                  <a:pt x="614172" y="3047"/>
                </a:lnTo>
                <a:lnTo>
                  <a:pt x="4572" y="87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5" name="object 32"/>
          <p:cNvSpPr/>
          <p:nvPr/>
        </p:nvSpPr>
        <p:spPr>
          <a:xfrm>
            <a:off x="2742752" y="3316942"/>
            <a:ext cx="571500" cy="1293719"/>
          </a:xfrm>
          <a:custGeom>
            <a:avLst/>
            <a:gdLst/>
            <a:ahLst/>
            <a:cxnLst/>
            <a:rect l="l" t="t" r="r" b="b"/>
            <a:pathLst>
              <a:path w="647700" h="1466214">
                <a:moveTo>
                  <a:pt x="4571" y="1466088"/>
                </a:moveTo>
                <a:lnTo>
                  <a:pt x="0" y="1464563"/>
                </a:lnTo>
                <a:lnTo>
                  <a:pt x="643127" y="0"/>
                </a:lnTo>
                <a:lnTo>
                  <a:pt x="647700" y="3047"/>
                </a:lnTo>
                <a:lnTo>
                  <a:pt x="4571" y="1466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6" name="object 33"/>
          <p:cNvSpPr/>
          <p:nvPr/>
        </p:nvSpPr>
        <p:spPr>
          <a:xfrm>
            <a:off x="2772335" y="3154232"/>
            <a:ext cx="542365" cy="618565"/>
          </a:xfrm>
          <a:custGeom>
            <a:avLst/>
            <a:gdLst/>
            <a:ahLst/>
            <a:cxnLst/>
            <a:rect l="l" t="t" r="r" b="b"/>
            <a:pathLst>
              <a:path w="614679" h="701039">
                <a:moveTo>
                  <a:pt x="609600" y="701040"/>
                </a:moveTo>
                <a:lnTo>
                  <a:pt x="0" y="4572"/>
                </a:lnTo>
                <a:lnTo>
                  <a:pt x="4572" y="0"/>
                </a:lnTo>
                <a:lnTo>
                  <a:pt x="614172" y="696467"/>
                </a:lnTo>
                <a:lnTo>
                  <a:pt x="609600" y="7010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7" name="object 34"/>
          <p:cNvSpPr/>
          <p:nvPr/>
        </p:nvSpPr>
        <p:spPr>
          <a:xfrm>
            <a:off x="2773680" y="3632947"/>
            <a:ext cx="539563" cy="141194"/>
          </a:xfrm>
          <a:custGeom>
            <a:avLst/>
            <a:gdLst/>
            <a:ahLst/>
            <a:cxnLst/>
            <a:rect l="l" t="t" r="r" b="b"/>
            <a:pathLst>
              <a:path w="611504" h="160020">
                <a:moveTo>
                  <a:pt x="609600" y="160020"/>
                </a:moveTo>
                <a:lnTo>
                  <a:pt x="0" y="6096"/>
                </a:lnTo>
                <a:lnTo>
                  <a:pt x="1524" y="0"/>
                </a:lnTo>
                <a:lnTo>
                  <a:pt x="611124" y="153924"/>
                </a:lnTo>
                <a:lnTo>
                  <a:pt x="609600" y="160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8" name="object 35"/>
          <p:cNvSpPr/>
          <p:nvPr/>
        </p:nvSpPr>
        <p:spPr>
          <a:xfrm>
            <a:off x="2772335" y="3768762"/>
            <a:ext cx="542365" cy="321609"/>
          </a:xfrm>
          <a:custGeom>
            <a:avLst/>
            <a:gdLst/>
            <a:ahLst/>
            <a:cxnLst/>
            <a:rect l="l" t="t" r="r" b="b"/>
            <a:pathLst>
              <a:path w="614679" h="364489">
                <a:moveTo>
                  <a:pt x="4572" y="364236"/>
                </a:moveTo>
                <a:lnTo>
                  <a:pt x="0" y="358140"/>
                </a:lnTo>
                <a:lnTo>
                  <a:pt x="609600" y="0"/>
                </a:lnTo>
                <a:lnTo>
                  <a:pt x="614172" y="4572"/>
                </a:lnTo>
                <a:lnTo>
                  <a:pt x="4572" y="364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9" name="object 36"/>
          <p:cNvSpPr/>
          <p:nvPr/>
        </p:nvSpPr>
        <p:spPr>
          <a:xfrm>
            <a:off x="2772335" y="3768762"/>
            <a:ext cx="542365" cy="772085"/>
          </a:xfrm>
          <a:custGeom>
            <a:avLst/>
            <a:gdLst/>
            <a:ahLst/>
            <a:cxnLst/>
            <a:rect l="l" t="t" r="r" b="b"/>
            <a:pathLst>
              <a:path w="614679" h="875029">
                <a:moveTo>
                  <a:pt x="4572" y="874776"/>
                </a:moveTo>
                <a:lnTo>
                  <a:pt x="0" y="870203"/>
                </a:lnTo>
                <a:lnTo>
                  <a:pt x="609600" y="0"/>
                </a:lnTo>
                <a:lnTo>
                  <a:pt x="614172" y="4572"/>
                </a:lnTo>
                <a:lnTo>
                  <a:pt x="4572" y="874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0" name="object 37"/>
          <p:cNvSpPr/>
          <p:nvPr/>
        </p:nvSpPr>
        <p:spPr>
          <a:xfrm>
            <a:off x="2772335" y="3144820"/>
            <a:ext cx="542365" cy="1078566"/>
          </a:xfrm>
          <a:custGeom>
            <a:avLst/>
            <a:gdLst/>
            <a:ahLst/>
            <a:cxnLst/>
            <a:rect l="l" t="t" r="r" b="b"/>
            <a:pathLst>
              <a:path w="614679" h="1222375">
                <a:moveTo>
                  <a:pt x="609600" y="1222248"/>
                </a:moveTo>
                <a:lnTo>
                  <a:pt x="0" y="1524"/>
                </a:lnTo>
                <a:lnTo>
                  <a:pt x="4572" y="0"/>
                </a:lnTo>
                <a:lnTo>
                  <a:pt x="614172" y="1219200"/>
                </a:lnTo>
                <a:lnTo>
                  <a:pt x="609600" y="1222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1" name="object 38"/>
          <p:cNvSpPr/>
          <p:nvPr/>
        </p:nvSpPr>
        <p:spPr>
          <a:xfrm>
            <a:off x="2770991" y="3144820"/>
            <a:ext cx="543485" cy="1627093"/>
          </a:xfrm>
          <a:custGeom>
            <a:avLst/>
            <a:gdLst/>
            <a:ahLst/>
            <a:cxnLst/>
            <a:rect l="l" t="t" r="r" b="b"/>
            <a:pathLst>
              <a:path w="615950" h="1844039">
                <a:moveTo>
                  <a:pt x="609600" y="1844039"/>
                </a:moveTo>
                <a:lnTo>
                  <a:pt x="0" y="1524"/>
                </a:lnTo>
                <a:lnTo>
                  <a:pt x="6096" y="0"/>
                </a:lnTo>
                <a:lnTo>
                  <a:pt x="615696" y="1842516"/>
                </a:lnTo>
                <a:lnTo>
                  <a:pt x="609600" y="1844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2" name="object 39"/>
          <p:cNvSpPr/>
          <p:nvPr/>
        </p:nvSpPr>
        <p:spPr>
          <a:xfrm>
            <a:off x="2772335" y="3632947"/>
            <a:ext cx="542365" cy="590550"/>
          </a:xfrm>
          <a:custGeom>
            <a:avLst/>
            <a:gdLst/>
            <a:ahLst/>
            <a:cxnLst/>
            <a:rect l="l" t="t" r="r" b="b"/>
            <a:pathLst>
              <a:path w="614679" h="669289">
                <a:moveTo>
                  <a:pt x="609600" y="669036"/>
                </a:moveTo>
                <a:lnTo>
                  <a:pt x="0" y="4572"/>
                </a:lnTo>
                <a:lnTo>
                  <a:pt x="4572" y="0"/>
                </a:lnTo>
                <a:lnTo>
                  <a:pt x="614172" y="664464"/>
                </a:lnTo>
                <a:lnTo>
                  <a:pt x="609600" y="669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3" name="object 40"/>
          <p:cNvSpPr/>
          <p:nvPr/>
        </p:nvSpPr>
        <p:spPr>
          <a:xfrm>
            <a:off x="2773680" y="4084769"/>
            <a:ext cx="539563" cy="140074"/>
          </a:xfrm>
          <a:custGeom>
            <a:avLst/>
            <a:gdLst/>
            <a:ahLst/>
            <a:cxnLst/>
            <a:rect l="l" t="t" r="r" b="b"/>
            <a:pathLst>
              <a:path w="611504" h="158750">
                <a:moveTo>
                  <a:pt x="609600" y="158496"/>
                </a:moveTo>
                <a:lnTo>
                  <a:pt x="0" y="6096"/>
                </a:lnTo>
                <a:lnTo>
                  <a:pt x="1524" y="0"/>
                </a:lnTo>
                <a:lnTo>
                  <a:pt x="611124" y="152400"/>
                </a:lnTo>
                <a:lnTo>
                  <a:pt x="609600" y="158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4" name="object 41"/>
          <p:cNvSpPr/>
          <p:nvPr/>
        </p:nvSpPr>
        <p:spPr>
          <a:xfrm>
            <a:off x="2772335" y="4219240"/>
            <a:ext cx="542365" cy="321609"/>
          </a:xfrm>
          <a:custGeom>
            <a:avLst/>
            <a:gdLst/>
            <a:ahLst/>
            <a:cxnLst/>
            <a:rect l="l" t="t" r="r" b="b"/>
            <a:pathLst>
              <a:path w="614679" h="364489">
                <a:moveTo>
                  <a:pt x="4572" y="364236"/>
                </a:moveTo>
                <a:lnTo>
                  <a:pt x="0" y="359663"/>
                </a:lnTo>
                <a:lnTo>
                  <a:pt x="609600" y="0"/>
                </a:lnTo>
                <a:lnTo>
                  <a:pt x="614172" y="6096"/>
                </a:lnTo>
                <a:lnTo>
                  <a:pt x="4572" y="364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5" name="object 42"/>
          <p:cNvSpPr/>
          <p:nvPr/>
        </p:nvSpPr>
        <p:spPr>
          <a:xfrm>
            <a:off x="2772335" y="4086114"/>
            <a:ext cx="542365" cy="687481"/>
          </a:xfrm>
          <a:custGeom>
            <a:avLst/>
            <a:gdLst/>
            <a:ahLst/>
            <a:cxnLst/>
            <a:rect l="l" t="t" r="r" b="b"/>
            <a:pathLst>
              <a:path w="614679" h="779145">
                <a:moveTo>
                  <a:pt x="609600" y="778764"/>
                </a:moveTo>
                <a:lnTo>
                  <a:pt x="0" y="3048"/>
                </a:lnTo>
                <a:lnTo>
                  <a:pt x="4572" y="0"/>
                </a:lnTo>
                <a:lnTo>
                  <a:pt x="614172" y="774192"/>
                </a:lnTo>
                <a:lnTo>
                  <a:pt x="609600" y="778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6" name="object 43"/>
          <p:cNvSpPr/>
          <p:nvPr/>
        </p:nvSpPr>
        <p:spPr>
          <a:xfrm>
            <a:off x="2772335" y="3634292"/>
            <a:ext cx="542365" cy="1139078"/>
          </a:xfrm>
          <a:custGeom>
            <a:avLst/>
            <a:gdLst/>
            <a:ahLst/>
            <a:cxnLst/>
            <a:rect l="l" t="t" r="r" b="b"/>
            <a:pathLst>
              <a:path w="614679" h="1290954">
                <a:moveTo>
                  <a:pt x="609600" y="1290828"/>
                </a:moveTo>
                <a:lnTo>
                  <a:pt x="0" y="3048"/>
                </a:lnTo>
                <a:lnTo>
                  <a:pt x="4572" y="0"/>
                </a:lnTo>
                <a:lnTo>
                  <a:pt x="614172" y="1287780"/>
                </a:lnTo>
                <a:lnTo>
                  <a:pt x="609600" y="1290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7" name="object 44"/>
          <p:cNvSpPr/>
          <p:nvPr/>
        </p:nvSpPr>
        <p:spPr>
          <a:xfrm>
            <a:off x="2773680" y="4535245"/>
            <a:ext cx="539563" cy="239806"/>
          </a:xfrm>
          <a:custGeom>
            <a:avLst/>
            <a:gdLst/>
            <a:ahLst/>
            <a:cxnLst/>
            <a:rect l="l" t="t" r="r" b="b"/>
            <a:pathLst>
              <a:path w="611504" h="271779">
                <a:moveTo>
                  <a:pt x="609600" y="271271"/>
                </a:moveTo>
                <a:lnTo>
                  <a:pt x="0" y="6096"/>
                </a:lnTo>
                <a:lnTo>
                  <a:pt x="1524" y="0"/>
                </a:lnTo>
                <a:lnTo>
                  <a:pt x="611124" y="265176"/>
                </a:lnTo>
                <a:lnTo>
                  <a:pt x="609600" y="271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8" name="object 45"/>
          <p:cNvSpPr/>
          <p:nvPr/>
        </p:nvSpPr>
        <p:spPr>
          <a:xfrm>
            <a:off x="4048460" y="2262692"/>
            <a:ext cx="208429" cy="2070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49" name="object 46"/>
          <p:cNvSpPr/>
          <p:nvPr/>
        </p:nvSpPr>
        <p:spPr>
          <a:xfrm>
            <a:off x="4048460" y="2733339"/>
            <a:ext cx="208429" cy="2070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0" name="object 47"/>
          <p:cNvSpPr/>
          <p:nvPr/>
        </p:nvSpPr>
        <p:spPr>
          <a:xfrm>
            <a:off x="4048460" y="3203986"/>
            <a:ext cx="208429" cy="2070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1" name="object 48"/>
          <p:cNvSpPr/>
          <p:nvPr/>
        </p:nvSpPr>
        <p:spPr>
          <a:xfrm>
            <a:off x="4048460" y="3693460"/>
            <a:ext cx="208429" cy="2084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2" name="object 49"/>
          <p:cNvSpPr/>
          <p:nvPr/>
        </p:nvSpPr>
        <p:spPr>
          <a:xfrm>
            <a:off x="4048460" y="4146624"/>
            <a:ext cx="208429" cy="2070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3" name="object 50"/>
          <p:cNvSpPr/>
          <p:nvPr/>
        </p:nvSpPr>
        <p:spPr>
          <a:xfrm>
            <a:off x="3511923" y="1884830"/>
            <a:ext cx="542365" cy="484094"/>
          </a:xfrm>
          <a:custGeom>
            <a:avLst/>
            <a:gdLst/>
            <a:ahLst/>
            <a:cxnLst/>
            <a:rect l="l" t="t" r="r" b="b"/>
            <a:pathLst>
              <a:path w="614679" h="548639">
                <a:moveTo>
                  <a:pt x="609600" y="548639"/>
                </a:moveTo>
                <a:lnTo>
                  <a:pt x="0" y="6095"/>
                </a:lnTo>
                <a:lnTo>
                  <a:pt x="4572" y="0"/>
                </a:lnTo>
                <a:lnTo>
                  <a:pt x="614172" y="544068"/>
                </a:lnTo>
                <a:lnTo>
                  <a:pt x="609600" y="548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4" name="object 51"/>
          <p:cNvSpPr/>
          <p:nvPr/>
        </p:nvSpPr>
        <p:spPr>
          <a:xfrm>
            <a:off x="3513269" y="2362201"/>
            <a:ext cx="539563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123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5" name="object 52"/>
          <p:cNvSpPr/>
          <p:nvPr/>
        </p:nvSpPr>
        <p:spPr>
          <a:xfrm>
            <a:off x="3511923" y="2364891"/>
            <a:ext cx="542365" cy="466725"/>
          </a:xfrm>
          <a:custGeom>
            <a:avLst/>
            <a:gdLst/>
            <a:ahLst/>
            <a:cxnLst/>
            <a:rect l="l" t="t" r="r" b="b"/>
            <a:pathLst>
              <a:path w="614679" h="528955">
                <a:moveTo>
                  <a:pt x="4572" y="528827"/>
                </a:moveTo>
                <a:lnTo>
                  <a:pt x="0" y="522731"/>
                </a:lnTo>
                <a:lnTo>
                  <a:pt x="609600" y="0"/>
                </a:lnTo>
                <a:lnTo>
                  <a:pt x="614172" y="4571"/>
                </a:lnTo>
                <a:lnTo>
                  <a:pt x="4572" y="528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6" name="object 53"/>
          <p:cNvSpPr/>
          <p:nvPr/>
        </p:nvSpPr>
        <p:spPr>
          <a:xfrm>
            <a:off x="3511923" y="2364890"/>
            <a:ext cx="542365" cy="954741"/>
          </a:xfrm>
          <a:custGeom>
            <a:avLst/>
            <a:gdLst/>
            <a:ahLst/>
            <a:cxnLst/>
            <a:rect l="l" t="t" r="r" b="b"/>
            <a:pathLst>
              <a:path w="614679" h="1082039">
                <a:moveTo>
                  <a:pt x="4572" y="1082039"/>
                </a:moveTo>
                <a:lnTo>
                  <a:pt x="0" y="1078992"/>
                </a:lnTo>
                <a:lnTo>
                  <a:pt x="609600" y="0"/>
                </a:lnTo>
                <a:lnTo>
                  <a:pt x="614172" y="3047"/>
                </a:lnTo>
                <a:lnTo>
                  <a:pt x="4572" y="1082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7" name="object 54"/>
          <p:cNvSpPr/>
          <p:nvPr/>
        </p:nvSpPr>
        <p:spPr>
          <a:xfrm>
            <a:off x="3511923" y="2364890"/>
            <a:ext cx="542365" cy="1406899"/>
          </a:xfrm>
          <a:custGeom>
            <a:avLst/>
            <a:gdLst/>
            <a:ahLst/>
            <a:cxnLst/>
            <a:rect l="l" t="t" r="r" b="b"/>
            <a:pathLst>
              <a:path w="614679" h="1594485">
                <a:moveTo>
                  <a:pt x="4572" y="1594103"/>
                </a:moveTo>
                <a:lnTo>
                  <a:pt x="0" y="1592579"/>
                </a:lnTo>
                <a:lnTo>
                  <a:pt x="609600" y="0"/>
                </a:lnTo>
                <a:lnTo>
                  <a:pt x="614172" y="3047"/>
                </a:lnTo>
                <a:lnTo>
                  <a:pt x="4572" y="1594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8" name="object 55"/>
          <p:cNvSpPr/>
          <p:nvPr/>
        </p:nvSpPr>
        <p:spPr>
          <a:xfrm>
            <a:off x="3510579" y="2366234"/>
            <a:ext cx="543485" cy="1855694"/>
          </a:xfrm>
          <a:custGeom>
            <a:avLst/>
            <a:gdLst/>
            <a:ahLst/>
            <a:cxnLst/>
            <a:rect l="l" t="t" r="r" b="b"/>
            <a:pathLst>
              <a:path w="615950" h="2103120">
                <a:moveTo>
                  <a:pt x="6096" y="2103120"/>
                </a:moveTo>
                <a:lnTo>
                  <a:pt x="0" y="2101596"/>
                </a:lnTo>
                <a:lnTo>
                  <a:pt x="609600" y="0"/>
                </a:lnTo>
                <a:lnTo>
                  <a:pt x="615696" y="1524"/>
                </a:lnTo>
                <a:lnTo>
                  <a:pt x="6096" y="2103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9" name="object 56"/>
          <p:cNvSpPr/>
          <p:nvPr/>
        </p:nvSpPr>
        <p:spPr>
          <a:xfrm>
            <a:off x="3510579" y="2366234"/>
            <a:ext cx="544606" cy="2405903"/>
          </a:xfrm>
          <a:custGeom>
            <a:avLst/>
            <a:gdLst/>
            <a:ahLst/>
            <a:cxnLst/>
            <a:rect l="l" t="t" r="r" b="b"/>
            <a:pathLst>
              <a:path w="617220" h="2726690">
                <a:moveTo>
                  <a:pt x="7620" y="2726435"/>
                </a:moveTo>
                <a:lnTo>
                  <a:pt x="0" y="2724912"/>
                </a:lnTo>
                <a:lnTo>
                  <a:pt x="609600" y="0"/>
                </a:lnTo>
                <a:lnTo>
                  <a:pt x="617219" y="1524"/>
                </a:lnTo>
                <a:lnTo>
                  <a:pt x="7620" y="2726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0" name="object 57"/>
          <p:cNvSpPr/>
          <p:nvPr/>
        </p:nvSpPr>
        <p:spPr>
          <a:xfrm>
            <a:off x="3510579" y="1887520"/>
            <a:ext cx="544606" cy="2362760"/>
          </a:xfrm>
          <a:custGeom>
            <a:avLst/>
            <a:gdLst/>
            <a:ahLst/>
            <a:cxnLst/>
            <a:rect l="l" t="t" r="r" b="b"/>
            <a:pathLst>
              <a:path w="617220" h="2677795">
                <a:moveTo>
                  <a:pt x="609600" y="2677668"/>
                </a:moveTo>
                <a:lnTo>
                  <a:pt x="0" y="0"/>
                </a:lnTo>
                <a:lnTo>
                  <a:pt x="7620" y="0"/>
                </a:lnTo>
                <a:lnTo>
                  <a:pt x="617219" y="2676143"/>
                </a:lnTo>
                <a:lnTo>
                  <a:pt x="609600" y="2677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1" name="object 58"/>
          <p:cNvSpPr/>
          <p:nvPr/>
        </p:nvSpPr>
        <p:spPr>
          <a:xfrm>
            <a:off x="3510579" y="1886175"/>
            <a:ext cx="543485" cy="1912284"/>
          </a:xfrm>
          <a:custGeom>
            <a:avLst/>
            <a:gdLst/>
            <a:ahLst/>
            <a:cxnLst/>
            <a:rect l="l" t="t" r="r" b="b"/>
            <a:pathLst>
              <a:path w="615950" h="2167254">
                <a:moveTo>
                  <a:pt x="609600" y="2167128"/>
                </a:moveTo>
                <a:lnTo>
                  <a:pt x="0" y="3047"/>
                </a:lnTo>
                <a:lnTo>
                  <a:pt x="6096" y="0"/>
                </a:lnTo>
                <a:lnTo>
                  <a:pt x="615696" y="2165604"/>
                </a:lnTo>
                <a:lnTo>
                  <a:pt x="609600" y="2167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2" name="object 59"/>
          <p:cNvSpPr/>
          <p:nvPr/>
        </p:nvSpPr>
        <p:spPr>
          <a:xfrm>
            <a:off x="3511923" y="1886175"/>
            <a:ext cx="542365" cy="1423147"/>
          </a:xfrm>
          <a:custGeom>
            <a:avLst/>
            <a:gdLst/>
            <a:ahLst/>
            <a:cxnLst/>
            <a:rect l="l" t="t" r="r" b="b"/>
            <a:pathLst>
              <a:path w="614679" h="1612900">
                <a:moveTo>
                  <a:pt x="609600" y="1612391"/>
                </a:moveTo>
                <a:lnTo>
                  <a:pt x="0" y="3047"/>
                </a:lnTo>
                <a:lnTo>
                  <a:pt x="4572" y="0"/>
                </a:lnTo>
                <a:lnTo>
                  <a:pt x="614172" y="1609344"/>
                </a:lnTo>
                <a:lnTo>
                  <a:pt x="609600" y="161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3" name="object 60"/>
          <p:cNvSpPr/>
          <p:nvPr/>
        </p:nvSpPr>
        <p:spPr>
          <a:xfrm>
            <a:off x="3511923" y="1886175"/>
            <a:ext cx="542365" cy="952500"/>
          </a:xfrm>
          <a:custGeom>
            <a:avLst/>
            <a:gdLst/>
            <a:ahLst/>
            <a:cxnLst/>
            <a:rect l="l" t="t" r="r" b="b"/>
            <a:pathLst>
              <a:path w="614679" h="1079500">
                <a:moveTo>
                  <a:pt x="609600" y="1078991"/>
                </a:moveTo>
                <a:lnTo>
                  <a:pt x="0" y="3047"/>
                </a:lnTo>
                <a:lnTo>
                  <a:pt x="4572" y="0"/>
                </a:lnTo>
                <a:lnTo>
                  <a:pt x="614172" y="1075944"/>
                </a:lnTo>
                <a:lnTo>
                  <a:pt x="609600" y="1078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4" name="object 61"/>
          <p:cNvSpPr/>
          <p:nvPr/>
        </p:nvSpPr>
        <p:spPr>
          <a:xfrm>
            <a:off x="3511923" y="2355476"/>
            <a:ext cx="542365" cy="484094"/>
          </a:xfrm>
          <a:custGeom>
            <a:avLst/>
            <a:gdLst/>
            <a:ahLst/>
            <a:cxnLst/>
            <a:rect l="l" t="t" r="r" b="b"/>
            <a:pathLst>
              <a:path w="614679" h="548639">
                <a:moveTo>
                  <a:pt x="609600" y="548640"/>
                </a:moveTo>
                <a:lnTo>
                  <a:pt x="0" y="6096"/>
                </a:lnTo>
                <a:lnTo>
                  <a:pt x="4572" y="0"/>
                </a:lnTo>
                <a:lnTo>
                  <a:pt x="614172" y="544068"/>
                </a:lnTo>
                <a:lnTo>
                  <a:pt x="609600" y="548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5" name="object 62"/>
          <p:cNvSpPr/>
          <p:nvPr/>
        </p:nvSpPr>
        <p:spPr>
          <a:xfrm>
            <a:off x="3511923" y="2356821"/>
            <a:ext cx="542365" cy="952500"/>
          </a:xfrm>
          <a:custGeom>
            <a:avLst/>
            <a:gdLst/>
            <a:ahLst/>
            <a:cxnLst/>
            <a:rect l="l" t="t" r="r" b="b"/>
            <a:pathLst>
              <a:path w="614679" h="1079500">
                <a:moveTo>
                  <a:pt x="609600" y="1078992"/>
                </a:moveTo>
                <a:lnTo>
                  <a:pt x="0" y="3048"/>
                </a:lnTo>
                <a:lnTo>
                  <a:pt x="4572" y="0"/>
                </a:lnTo>
                <a:lnTo>
                  <a:pt x="614172" y="1075944"/>
                </a:lnTo>
                <a:lnTo>
                  <a:pt x="609600" y="1078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6" name="object 63"/>
          <p:cNvSpPr/>
          <p:nvPr/>
        </p:nvSpPr>
        <p:spPr>
          <a:xfrm>
            <a:off x="3511923" y="2356821"/>
            <a:ext cx="542365" cy="1441637"/>
          </a:xfrm>
          <a:custGeom>
            <a:avLst/>
            <a:gdLst/>
            <a:ahLst/>
            <a:cxnLst/>
            <a:rect l="l" t="t" r="r" b="b"/>
            <a:pathLst>
              <a:path w="614679" h="1633854">
                <a:moveTo>
                  <a:pt x="609600" y="1633728"/>
                </a:moveTo>
                <a:lnTo>
                  <a:pt x="0" y="3048"/>
                </a:lnTo>
                <a:lnTo>
                  <a:pt x="4572" y="0"/>
                </a:lnTo>
                <a:lnTo>
                  <a:pt x="614172" y="1632204"/>
                </a:lnTo>
                <a:lnTo>
                  <a:pt x="609600" y="1633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7" name="object 64"/>
          <p:cNvSpPr/>
          <p:nvPr/>
        </p:nvSpPr>
        <p:spPr>
          <a:xfrm>
            <a:off x="3510579" y="2356821"/>
            <a:ext cx="543485" cy="1893794"/>
          </a:xfrm>
          <a:custGeom>
            <a:avLst/>
            <a:gdLst/>
            <a:ahLst/>
            <a:cxnLst/>
            <a:rect l="l" t="t" r="r" b="b"/>
            <a:pathLst>
              <a:path w="615950" h="2146300">
                <a:moveTo>
                  <a:pt x="609600" y="2145792"/>
                </a:moveTo>
                <a:lnTo>
                  <a:pt x="0" y="3048"/>
                </a:lnTo>
                <a:lnTo>
                  <a:pt x="6096" y="0"/>
                </a:lnTo>
                <a:lnTo>
                  <a:pt x="615696" y="2144268"/>
                </a:lnTo>
                <a:lnTo>
                  <a:pt x="609600" y="2145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8" name="object 65"/>
          <p:cNvSpPr/>
          <p:nvPr/>
        </p:nvSpPr>
        <p:spPr>
          <a:xfrm>
            <a:off x="3513269" y="2832848"/>
            <a:ext cx="539563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123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9" name="object 66"/>
          <p:cNvSpPr/>
          <p:nvPr/>
        </p:nvSpPr>
        <p:spPr>
          <a:xfrm>
            <a:off x="3511923" y="2835538"/>
            <a:ext cx="542365" cy="485775"/>
          </a:xfrm>
          <a:custGeom>
            <a:avLst/>
            <a:gdLst/>
            <a:ahLst/>
            <a:cxnLst/>
            <a:rect l="l" t="t" r="r" b="b"/>
            <a:pathLst>
              <a:path w="614679" h="550545">
                <a:moveTo>
                  <a:pt x="4572" y="550163"/>
                </a:moveTo>
                <a:lnTo>
                  <a:pt x="0" y="545592"/>
                </a:lnTo>
                <a:lnTo>
                  <a:pt x="609600" y="0"/>
                </a:lnTo>
                <a:lnTo>
                  <a:pt x="614172" y="4571"/>
                </a:lnTo>
                <a:lnTo>
                  <a:pt x="4572" y="550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0" name="object 67"/>
          <p:cNvSpPr/>
          <p:nvPr/>
        </p:nvSpPr>
        <p:spPr>
          <a:xfrm>
            <a:off x="3511923" y="2835538"/>
            <a:ext cx="542365" cy="937372"/>
          </a:xfrm>
          <a:custGeom>
            <a:avLst/>
            <a:gdLst/>
            <a:ahLst/>
            <a:cxnLst/>
            <a:rect l="l" t="t" r="r" b="b"/>
            <a:pathLst>
              <a:path w="614679" h="1062354">
                <a:moveTo>
                  <a:pt x="4572" y="1062227"/>
                </a:moveTo>
                <a:lnTo>
                  <a:pt x="0" y="1059179"/>
                </a:lnTo>
                <a:lnTo>
                  <a:pt x="609600" y="0"/>
                </a:lnTo>
                <a:lnTo>
                  <a:pt x="614172" y="3047"/>
                </a:lnTo>
                <a:lnTo>
                  <a:pt x="4572" y="1062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1" name="object 68"/>
          <p:cNvSpPr/>
          <p:nvPr/>
        </p:nvSpPr>
        <p:spPr>
          <a:xfrm>
            <a:off x="3511923" y="2835537"/>
            <a:ext cx="542365" cy="1387849"/>
          </a:xfrm>
          <a:custGeom>
            <a:avLst/>
            <a:gdLst/>
            <a:ahLst/>
            <a:cxnLst/>
            <a:rect l="l" t="t" r="r" b="b"/>
            <a:pathLst>
              <a:path w="614679" h="1572895">
                <a:moveTo>
                  <a:pt x="4572" y="1572767"/>
                </a:moveTo>
                <a:lnTo>
                  <a:pt x="0" y="1569719"/>
                </a:lnTo>
                <a:lnTo>
                  <a:pt x="609600" y="0"/>
                </a:lnTo>
                <a:lnTo>
                  <a:pt x="614172" y="3047"/>
                </a:lnTo>
                <a:lnTo>
                  <a:pt x="4572" y="157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2" name="object 69"/>
          <p:cNvSpPr/>
          <p:nvPr/>
        </p:nvSpPr>
        <p:spPr>
          <a:xfrm>
            <a:off x="3510579" y="2836881"/>
            <a:ext cx="543485" cy="1935256"/>
          </a:xfrm>
          <a:custGeom>
            <a:avLst/>
            <a:gdLst/>
            <a:ahLst/>
            <a:cxnLst/>
            <a:rect l="l" t="t" r="r" b="b"/>
            <a:pathLst>
              <a:path w="615950" h="2193290">
                <a:moveTo>
                  <a:pt x="6096" y="2193035"/>
                </a:moveTo>
                <a:lnTo>
                  <a:pt x="0" y="2191512"/>
                </a:lnTo>
                <a:lnTo>
                  <a:pt x="609600" y="0"/>
                </a:lnTo>
                <a:lnTo>
                  <a:pt x="615696" y="1524"/>
                </a:lnTo>
                <a:lnTo>
                  <a:pt x="6096" y="2193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3" name="object 70"/>
          <p:cNvSpPr/>
          <p:nvPr/>
        </p:nvSpPr>
        <p:spPr>
          <a:xfrm>
            <a:off x="3511923" y="2826123"/>
            <a:ext cx="542365" cy="484094"/>
          </a:xfrm>
          <a:custGeom>
            <a:avLst/>
            <a:gdLst/>
            <a:ahLst/>
            <a:cxnLst/>
            <a:rect l="l" t="t" r="r" b="b"/>
            <a:pathLst>
              <a:path w="614679" h="548639">
                <a:moveTo>
                  <a:pt x="609600" y="548640"/>
                </a:moveTo>
                <a:lnTo>
                  <a:pt x="0" y="6096"/>
                </a:lnTo>
                <a:lnTo>
                  <a:pt x="4572" y="0"/>
                </a:lnTo>
                <a:lnTo>
                  <a:pt x="614172" y="544068"/>
                </a:lnTo>
                <a:lnTo>
                  <a:pt x="609600" y="548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4" name="object 71"/>
          <p:cNvSpPr/>
          <p:nvPr/>
        </p:nvSpPr>
        <p:spPr>
          <a:xfrm>
            <a:off x="3511923" y="2827468"/>
            <a:ext cx="542365" cy="970990"/>
          </a:xfrm>
          <a:custGeom>
            <a:avLst/>
            <a:gdLst/>
            <a:ahLst/>
            <a:cxnLst/>
            <a:rect l="l" t="t" r="r" b="b"/>
            <a:pathLst>
              <a:path w="614679" h="1100454">
                <a:moveTo>
                  <a:pt x="609600" y="1100328"/>
                </a:moveTo>
                <a:lnTo>
                  <a:pt x="0" y="3048"/>
                </a:lnTo>
                <a:lnTo>
                  <a:pt x="4572" y="0"/>
                </a:lnTo>
                <a:lnTo>
                  <a:pt x="614172" y="1097280"/>
                </a:lnTo>
                <a:lnTo>
                  <a:pt x="609600" y="1100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5" name="object 72"/>
          <p:cNvSpPr/>
          <p:nvPr/>
        </p:nvSpPr>
        <p:spPr>
          <a:xfrm>
            <a:off x="3511923" y="2827468"/>
            <a:ext cx="542365" cy="1424268"/>
          </a:xfrm>
          <a:custGeom>
            <a:avLst/>
            <a:gdLst/>
            <a:ahLst/>
            <a:cxnLst/>
            <a:rect l="l" t="t" r="r" b="b"/>
            <a:pathLst>
              <a:path w="614679" h="1614170">
                <a:moveTo>
                  <a:pt x="609600" y="1613916"/>
                </a:moveTo>
                <a:lnTo>
                  <a:pt x="0" y="3048"/>
                </a:lnTo>
                <a:lnTo>
                  <a:pt x="4572" y="0"/>
                </a:lnTo>
                <a:lnTo>
                  <a:pt x="614172" y="1610868"/>
                </a:lnTo>
                <a:lnTo>
                  <a:pt x="609600" y="1613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6" name="object 73"/>
          <p:cNvSpPr/>
          <p:nvPr/>
        </p:nvSpPr>
        <p:spPr>
          <a:xfrm>
            <a:off x="3513269" y="3312908"/>
            <a:ext cx="539563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123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7" name="object 74"/>
          <p:cNvSpPr/>
          <p:nvPr/>
        </p:nvSpPr>
        <p:spPr>
          <a:xfrm>
            <a:off x="3511923" y="3316942"/>
            <a:ext cx="542365" cy="482974"/>
          </a:xfrm>
          <a:custGeom>
            <a:avLst/>
            <a:gdLst/>
            <a:ahLst/>
            <a:cxnLst/>
            <a:rect l="l" t="t" r="r" b="b"/>
            <a:pathLst>
              <a:path w="614679" h="547370">
                <a:moveTo>
                  <a:pt x="609600" y="547116"/>
                </a:moveTo>
                <a:lnTo>
                  <a:pt x="0" y="4571"/>
                </a:lnTo>
                <a:lnTo>
                  <a:pt x="4572" y="0"/>
                </a:lnTo>
                <a:lnTo>
                  <a:pt x="614172" y="542543"/>
                </a:lnTo>
                <a:lnTo>
                  <a:pt x="609600" y="547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8" name="object 75"/>
          <p:cNvSpPr/>
          <p:nvPr/>
        </p:nvSpPr>
        <p:spPr>
          <a:xfrm>
            <a:off x="3511923" y="3316942"/>
            <a:ext cx="542365" cy="934571"/>
          </a:xfrm>
          <a:custGeom>
            <a:avLst/>
            <a:gdLst/>
            <a:ahLst/>
            <a:cxnLst/>
            <a:rect l="l" t="t" r="r" b="b"/>
            <a:pathLst>
              <a:path w="614679" h="1059179">
                <a:moveTo>
                  <a:pt x="609600" y="1059179"/>
                </a:moveTo>
                <a:lnTo>
                  <a:pt x="0" y="3047"/>
                </a:lnTo>
                <a:lnTo>
                  <a:pt x="4572" y="0"/>
                </a:lnTo>
                <a:lnTo>
                  <a:pt x="614172" y="1056131"/>
                </a:lnTo>
                <a:lnTo>
                  <a:pt x="609600" y="1059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9" name="object 76"/>
          <p:cNvSpPr/>
          <p:nvPr/>
        </p:nvSpPr>
        <p:spPr>
          <a:xfrm>
            <a:off x="3511923" y="3306185"/>
            <a:ext cx="542365" cy="466725"/>
          </a:xfrm>
          <a:custGeom>
            <a:avLst/>
            <a:gdLst/>
            <a:ahLst/>
            <a:cxnLst/>
            <a:rect l="l" t="t" r="r" b="b"/>
            <a:pathLst>
              <a:path w="614679" h="528954">
                <a:moveTo>
                  <a:pt x="4572" y="528827"/>
                </a:moveTo>
                <a:lnTo>
                  <a:pt x="0" y="524255"/>
                </a:lnTo>
                <a:lnTo>
                  <a:pt x="609600" y="0"/>
                </a:lnTo>
                <a:lnTo>
                  <a:pt x="614172" y="4571"/>
                </a:lnTo>
                <a:lnTo>
                  <a:pt x="4572" y="528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0" name="object 77"/>
          <p:cNvSpPr/>
          <p:nvPr/>
        </p:nvSpPr>
        <p:spPr>
          <a:xfrm>
            <a:off x="3513269" y="3784899"/>
            <a:ext cx="539563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123" y="0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1" name="object 78"/>
          <p:cNvSpPr/>
          <p:nvPr/>
        </p:nvSpPr>
        <p:spPr>
          <a:xfrm>
            <a:off x="3511923" y="3768762"/>
            <a:ext cx="542365" cy="482974"/>
          </a:xfrm>
          <a:custGeom>
            <a:avLst/>
            <a:gdLst/>
            <a:ahLst/>
            <a:cxnLst/>
            <a:rect l="l" t="t" r="r" b="b"/>
            <a:pathLst>
              <a:path w="614679" h="547370">
                <a:moveTo>
                  <a:pt x="609600" y="547116"/>
                </a:moveTo>
                <a:lnTo>
                  <a:pt x="0" y="4572"/>
                </a:lnTo>
                <a:lnTo>
                  <a:pt x="4572" y="0"/>
                </a:lnTo>
                <a:lnTo>
                  <a:pt x="614172" y="542544"/>
                </a:lnTo>
                <a:lnTo>
                  <a:pt x="609600" y="547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2" name="object 79"/>
          <p:cNvSpPr/>
          <p:nvPr/>
        </p:nvSpPr>
        <p:spPr>
          <a:xfrm>
            <a:off x="3511923" y="3306184"/>
            <a:ext cx="542365" cy="917201"/>
          </a:xfrm>
          <a:custGeom>
            <a:avLst/>
            <a:gdLst/>
            <a:ahLst/>
            <a:cxnLst/>
            <a:rect l="l" t="t" r="r" b="b"/>
            <a:pathLst>
              <a:path w="614679" h="1039495">
                <a:moveTo>
                  <a:pt x="4572" y="1039367"/>
                </a:moveTo>
                <a:lnTo>
                  <a:pt x="0" y="1036319"/>
                </a:lnTo>
                <a:lnTo>
                  <a:pt x="609600" y="0"/>
                </a:lnTo>
                <a:lnTo>
                  <a:pt x="614172" y="3047"/>
                </a:lnTo>
                <a:lnTo>
                  <a:pt x="4572" y="1039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3" name="object 80"/>
          <p:cNvSpPr/>
          <p:nvPr/>
        </p:nvSpPr>
        <p:spPr>
          <a:xfrm>
            <a:off x="3511923" y="3306185"/>
            <a:ext cx="542365" cy="1465729"/>
          </a:xfrm>
          <a:custGeom>
            <a:avLst/>
            <a:gdLst/>
            <a:ahLst/>
            <a:cxnLst/>
            <a:rect l="l" t="t" r="r" b="b"/>
            <a:pathLst>
              <a:path w="614679" h="1661160">
                <a:moveTo>
                  <a:pt x="4572" y="1661159"/>
                </a:moveTo>
                <a:lnTo>
                  <a:pt x="0" y="1659635"/>
                </a:lnTo>
                <a:lnTo>
                  <a:pt x="609600" y="0"/>
                </a:lnTo>
                <a:lnTo>
                  <a:pt x="614172" y="3047"/>
                </a:lnTo>
                <a:lnTo>
                  <a:pt x="4572" y="1661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4" name="object 81"/>
          <p:cNvSpPr/>
          <p:nvPr/>
        </p:nvSpPr>
        <p:spPr>
          <a:xfrm>
            <a:off x="3511923" y="3795658"/>
            <a:ext cx="542365" cy="429184"/>
          </a:xfrm>
          <a:custGeom>
            <a:avLst/>
            <a:gdLst/>
            <a:ahLst/>
            <a:cxnLst/>
            <a:rect l="l" t="t" r="r" b="b"/>
            <a:pathLst>
              <a:path w="614679" h="486410">
                <a:moveTo>
                  <a:pt x="4572" y="486156"/>
                </a:moveTo>
                <a:lnTo>
                  <a:pt x="0" y="480059"/>
                </a:lnTo>
                <a:lnTo>
                  <a:pt x="609600" y="0"/>
                </a:lnTo>
                <a:lnTo>
                  <a:pt x="614172" y="4572"/>
                </a:lnTo>
                <a:lnTo>
                  <a:pt x="4572" y="486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5" name="object 82"/>
          <p:cNvSpPr/>
          <p:nvPr/>
        </p:nvSpPr>
        <p:spPr>
          <a:xfrm>
            <a:off x="3513269" y="4236048"/>
            <a:ext cx="539563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12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6" name="object 83"/>
          <p:cNvSpPr/>
          <p:nvPr/>
        </p:nvSpPr>
        <p:spPr>
          <a:xfrm>
            <a:off x="3511923" y="4247479"/>
            <a:ext cx="542365" cy="526116"/>
          </a:xfrm>
          <a:custGeom>
            <a:avLst/>
            <a:gdLst/>
            <a:ahLst/>
            <a:cxnLst/>
            <a:rect l="l" t="t" r="r" b="b"/>
            <a:pathLst>
              <a:path w="614679" h="596264">
                <a:moveTo>
                  <a:pt x="4572" y="595883"/>
                </a:moveTo>
                <a:lnTo>
                  <a:pt x="0" y="591312"/>
                </a:lnTo>
                <a:lnTo>
                  <a:pt x="609600" y="0"/>
                </a:lnTo>
                <a:lnTo>
                  <a:pt x="614172" y="4571"/>
                </a:lnTo>
                <a:lnTo>
                  <a:pt x="4572" y="595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7" name="object 84"/>
          <p:cNvSpPr/>
          <p:nvPr/>
        </p:nvSpPr>
        <p:spPr>
          <a:xfrm>
            <a:off x="3511923" y="3795658"/>
            <a:ext cx="542365" cy="977713"/>
          </a:xfrm>
          <a:custGeom>
            <a:avLst/>
            <a:gdLst/>
            <a:ahLst/>
            <a:cxnLst/>
            <a:rect l="l" t="t" r="r" b="b"/>
            <a:pathLst>
              <a:path w="614679" h="1108075">
                <a:moveTo>
                  <a:pt x="4572" y="1107948"/>
                </a:moveTo>
                <a:lnTo>
                  <a:pt x="0" y="1104900"/>
                </a:lnTo>
                <a:lnTo>
                  <a:pt x="609600" y="0"/>
                </a:lnTo>
                <a:lnTo>
                  <a:pt x="614172" y="3048"/>
                </a:lnTo>
                <a:lnTo>
                  <a:pt x="4572" y="1107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8" name="object 85"/>
          <p:cNvSpPr/>
          <p:nvPr/>
        </p:nvSpPr>
        <p:spPr>
          <a:xfrm>
            <a:off x="4720813" y="2974042"/>
            <a:ext cx="208429" cy="2084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9" name="object 86"/>
          <p:cNvSpPr/>
          <p:nvPr/>
        </p:nvSpPr>
        <p:spPr>
          <a:xfrm>
            <a:off x="4720813" y="3444689"/>
            <a:ext cx="208429" cy="2084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0" name="object 87"/>
          <p:cNvSpPr/>
          <p:nvPr/>
        </p:nvSpPr>
        <p:spPr>
          <a:xfrm>
            <a:off x="4251512" y="2364890"/>
            <a:ext cx="475129" cy="715496"/>
          </a:xfrm>
          <a:custGeom>
            <a:avLst/>
            <a:gdLst/>
            <a:ahLst/>
            <a:cxnLst/>
            <a:rect l="l" t="t" r="r" b="b"/>
            <a:pathLst>
              <a:path w="538479" h="810895">
                <a:moveTo>
                  <a:pt x="533400" y="810767"/>
                </a:moveTo>
                <a:lnTo>
                  <a:pt x="0" y="3047"/>
                </a:lnTo>
                <a:lnTo>
                  <a:pt x="4571" y="0"/>
                </a:lnTo>
                <a:lnTo>
                  <a:pt x="537971" y="806195"/>
                </a:lnTo>
                <a:lnTo>
                  <a:pt x="533400" y="810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1" name="object 88"/>
          <p:cNvSpPr/>
          <p:nvPr/>
        </p:nvSpPr>
        <p:spPr>
          <a:xfrm>
            <a:off x="4252857" y="2834193"/>
            <a:ext cx="472328" cy="246529"/>
          </a:xfrm>
          <a:custGeom>
            <a:avLst/>
            <a:gdLst/>
            <a:ahLst/>
            <a:cxnLst/>
            <a:rect l="l" t="t" r="r" b="b"/>
            <a:pathLst>
              <a:path w="535304" h="279400">
                <a:moveTo>
                  <a:pt x="533400" y="278891"/>
                </a:moveTo>
                <a:lnTo>
                  <a:pt x="0" y="6095"/>
                </a:lnTo>
                <a:lnTo>
                  <a:pt x="1523" y="0"/>
                </a:lnTo>
                <a:lnTo>
                  <a:pt x="534923" y="274319"/>
                </a:lnTo>
                <a:lnTo>
                  <a:pt x="533400" y="278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2" name="object 89"/>
          <p:cNvSpPr/>
          <p:nvPr/>
        </p:nvSpPr>
        <p:spPr>
          <a:xfrm>
            <a:off x="4221928" y="2293621"/>
            <a:ext cx="504265" cy="1256179"/>
          </a:xfrm>
          <a:custGeom>
            <a:avLst/>
            <a:gdLst/>
            <a:ahLst/>
            <a:cxnLst/>
            <a:rect l="l" t="t" r="r" b="b"/>
            <a:pathLst>
              <a:path w="571500" h="1423670">
                <a:moveTo>
                  <a:pt x="566928" y="1423416"/>
                </a:moveTo>
                <a:lnTo>
                  <a:pt x="0" y="3047"/>
                </a:lnTo>
                <a:lnTo>
                  <a:pt x="4571" y="0"/>
                </a:lnTo>
                <a:lnTo>
                  <a:pt x="571500" y="1421892"/>
                </a:lnTo>
                <a:lnTo>
                  <a:pt x="566928" y="1423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3" name="object 90"/>
          <p:cNvSpPr/>
          <p:nvPr/>
        </p:nvSpPr>
        <p:spPr>
          <a:xfrm>
            <a:off x="4252857" y="3076240"/>
            <a:ext cx="472328" cy="234203"/>
          </a:xfrm>
          <a:custGeom>
            <a:avLst/>
            <a:gdLst/>
            <a:ahLst/>
            <a:cxnLst/>
            <a:rect l="l" t="t" r="r" b="b"/>
            <a:pathLst>
              <a:path w="535304" h="265429">
                <a:moveTo>
                  <a:pt x="1523" y="265175"/>
                </a:moveTo>
                <a:lnTo>
                  <a:pt x="0" y="259080"/>
                </a:lnTo>
                <a:lnTo>
                  <a:pt x="533400" y="0"/>
                </a:lnTo>
                <a:lnTo>
                  <a:pt x="534923" y="4572"/>
                </a:lnTo>
                <a:lnTo>
                  <a:pt x="1523" y="265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4" name="object 91"/>
          <p:cNvSpPr/>
          <p:nvPr/>
        </p:nvSpPr>
        <p:spPr>
          <a:xfrm>
            <a:off x="4251512" y="3076240"/>
            <a:ext cx="475129" cy="723899"/>
          </a:xfrm>
          <a:custGeom>
            <a:avLst/>
            <a:gdLst/>
            <a:ahLst/>
            <a:cxnLst/>
            <a:rect l="l" t="t" r="r" b="b"/>
            <a:pathLst>
              <a:path w="538479" h="820420">
                <a:moveTo>
                  <a:pt x="4571" y="819912"/>
                </a:moveTo>
                <a:lnTo>
                  <a:pt x="0" y="815340"/>
                </a:lnTo>
                <a:lnTo>
                  <a:pt x="533400" y="0"/>
                </a:lnTo>
                <a:lnTo>
                  <a:pt x="537971" y="4572"/>
                </a:lnTo>
                <a:lnTo>
                  <a:pt x="4571" y="819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5" name="object 92"/>
          <p:cNvSpPr/>
          <p:nvPr/>
        </p:nvSpPr>
        <p:spPr>
          <a:xfrm>
            <a:off x="4251512" y="3077585"/>
            <a:ext cx="475129" cy="1174376"/>
          </a:xfrm>
          <a:custGeom>
            <a:avLst/>
            <a:gdLst/>
            <a:ahLst/>
            <a:cxnLst/>
            <a:rect l="l" t="t" r="r" b="b"/>
            <a:pathLst>
              <a:path w="538479" h="1330960">
                <a:moveTo>
                  <a:pt x="4571" y="1330451"/>
                </a:moveTo>
                <a:lnTo>
                  <a:pt x="0" y="1327403"/>
                </a:lnTo>
                <a:lnTo>
                  <a:pt x="533400" y="0"/>
                </a:lnTo>
                <a:lnTo>
                  <a:pt x="537971" y="1524"/>
                </a:lnTo>
                <a:lnTo>
                  <a:pt x="4571" y="1330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6" name="object 93"/>
          <p:cNvSpPr/>
          <p:nvPr/>
        </p:nvSpPr>
        <p:spPr>
          <a:xfrm>
            <a:off x="4251512" y="2835537"/>
            <a:ext cx="475129" cy="715496"/>
          </a:xfrm>
          <a:custGeom>
            <a:avLst/>
            <a:gdLst/>
            <a:ahLst/>
            <a:cxnLst/>
            <a:rect l="l" t="t" r="r" b="b"/>
            <a:pathLst>
              <a:path w="538479" h="810895">
                <a:moveTo>
                  <a:pt x="533400" y="810767"/>
                </a:moveTo>
                <a:lnTo>
                  <a:pt x="0" y="3047"/>
                </a:lnTo>
                <a:lnTo>
                  <a:pt x="4571" y="0"/>
                </a:lnTo>
                <a:lnTo>
                  <a:pt x="537971" y="806195"/>
                </a:lnTo>
                <a:lnTo>
                  <a:pt x="533400" y="810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7" name="object 94"/>
          <p:cNvSpPr/>
          <p:nvPr/>
        </p:nvSpPr>
        <p:spPr>
          <a:xfrm>
            <a:off x="4252857" y="3304840"/>
            <a:ext cx="472328" cy="246529"/>
          </a:xfrm>
          <a:custGeom>
            <a:avLst/>
            <a:gdLst/>
            <a:ahLst/>
            <a:cxnLst/>
            <a:rect l="l" t="t" r="r" b="b"/>
            <a:pathLst>
              <a:path w="535304" h="279400">
                <a:moveTo>
                  <a:pt x="533400" y="278891"/>
                </a:moveTo>
                <a:lnTo>
                  <a:pt x="0" y="6095"/>
                </a:lnTo>
                <a:lnTo>
                  <a:pt x="1523" y="0"/>
                </a:lnTo>
                <a:lnTo>
                  <a:pt x="534923" y="274319"/>
                </a:lnTo>
                <a:lnTo>
                  <a:pt x="533400" y="278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8" name="object 95"/>
          <p:cNvSpPr/>
          <p:nvPr/>
        </p:nvSpPr>
        <p:spPr>
          <a:xfrm>
            <a:off x="4251512" y="3546887"/>
            <a:ext cx="473449" cy="253253"/>
          </a:xfrm>
          <a:custGeom>
            <a:avLst/>
            <a:gdLst/>
            <a:ahLst/>
            <a:cxnLst/>
            <a:rect l="l" t="t" r="r" b="b"/>
            <a:pathLst>
              <a:path w="536575" h="287020">
                <a:moveTo>
                  <a:pt x="3047" y="286512"/>
                </a:moveTo>
                <a:lnTo>
                  <a:pt x="0" y="281940"/>
                </a:lnTo>
                <a:lnTo>
                  <a:pt x="533400" y="0"/>
                </a:lnTo>
                <a:lnTo>
                  <a:pt x="536447" y="4572"/>
                </a:lnTo>
                <a:lnTo>
                  <a:pt x="3047" y="286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9" name="object 96"/>
          <p:cNvSpPr/>
          <p:nvPr/>
        </p:nvSpPr>
        <p:spPr>
          <a:xfrm>
            <a:off x="4251512" y="3546887"/>
            <a:ext cx="475129" cy="704850"/>
          </a:xfrm>
          <a:custGeom>
            <a:avLst/>
            <a:gdLst/>
            <a:ahLst/>
            <a:cxnLst/>
            <a:rect l="l" t="t" r="r" b="b"/>
            <a:pathLst>
              <a:path w="538479" h="798829">
                <a:moveTo>
                  <a:pt x="4571" y="798575"/>
                </a:moveTo>
                <a:lnTo>
                  <a:pt x="0" y="795527"/>
                </a:lnTo>
                <a:lnTo>
                  <a:pt x="533400" y="0"/>
                </a:lnTo>
                <a:lnTo>
                  <a:pt x="537971" y="4572"/>
                </a:lnTo>
                <a:lnTo>
                  <a:pt x="4571" y="79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0" name="object 97"/>
          <p:cNvSpPr txBox="1"/>
          <p:nvPr/>
        </p:nvSpPr>
        <p:spPr>
          <a:xfrm>
            <a:off x="2338866" y="1731057"/>
            <a:ext cx="54740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latin typeface="Comic Sans MS"/>
                <a:cs typeface="Comic Sans MS"/>
              </a:rPr>
              <a:t>I</a:t>
            </a:r>
            <a:r>
              <a:rPr sz="1588" spc="-9" dirty="0">
                <a:solidFill>
                  <a:prstClr val="black"/>
                </a:solidFill>
                <a:latin typeface="Comic Sans MS"/>
                <a:cs typeface="Comic Sans MS"/>
              </a:rPr>
              <a:t>n</a:t>
            </a:r>
            <a:r>
              <a:rPr sz="1588" spc="4" dirty="0">
                <a:solidFill>
                  <a:prstClr val="black"/>
                </a:solidFill>
                <a:latin typeface="Comic Sans MS"/>
                <a:cs typeface="Comic Sans MS"/>
              </a:rPr>
              <a:t>p</a:t>
            </a:r>
            <a:r>
              <a:rPr sz="1588" dirty="0">
                <a:solidFill>
                  <a:prstClr val="black"/>
                </a:solidFill>
                <a:latin typeface="Comic Sans MS"/>
                <a:cs typeface="Comic Sans MS"/>
              </a:rPr>
              <a:t>ut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01" name="object 98"/>
          <p:cNvSpPr txBox="1"/>
          <p:nvPr/>
        </p:nvSpPr>
        <p:spPr>
          <a:xfrm>
            <a:off x="4619475" y="2453178"/>
            <a:ext cx="69252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latin typeface="Comic Sans MS"/>
                <a:cs typeface="Comic Sans MS"/>
              </a:rPr>
              <a:t>Ou</a:t>
            </a:r>
            <a:r>
              <a:rPr sz="1588" spc="-4" dirty="0">
                <a:solidFill>
                  <a:prstClr val="black"/>
                </a:solidFill>
                <a:latin typeface="Comic Sans MS"/>
                <a:cs typeface="Comic Sans MS"/>
              </a:rPr>
              <a:t>t</a:t>
            </a:r>
            <a:r>
              <a:rPr sz="1588" spc="4" dirty="0">
                <a:solidFill>
                  <a:prstClr val="black"/>
                </a:solidFill>
                <a:latin typeface="Comic Sans MS"/>
                <a:cs typeface="Comic Sans MS"/>
              </a:rPr>
              <a:t>p</a:t>
            </a:r>
            <a:r>
              <a:rPr sz="1588" dirty="0">
                <a:solidFill>
                  <a:prstClr val="black"/>
                </a:solidFill>
                <a:latin typeface="Comic Sans MS"/>
                <a:cs typeface="Comic Sans MS"/>
              </a:rPr>
              <a:t>ut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02" name="object 99"/>
          <p:cNvSpPr/>
          <p:nvPr/>
        </p:nvSpPr>
        <p:spPr>
          <a:xfrm>
            <a:off x="2079812" y="3101789"/>
            <a:ext cx="337857" cy="327212"/>
          </a:xfrm>
          <a:custGeom>
            <a:avLst/>
            <a:gdLst/>
            <a:ahLst/>
            <a:cxnLst/>
            <a:rect l="l" t="t" r="r" b="b"/>
            <a:pathLst>
              <a:path w="382905" h="370839">
                <a:moveTo>
                  <a:pt x="0" y="0"/>
                </a:moveTo>
                <a:lnTo>
                  <a:pt x="382524" y="0"/>
                </a:lnTo>
                <a:lnTo>
                  <a:pt x="382524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3" name="object 100"/>
          <p:cNvSpPr/>
          <p:nvPr/>
        </p:nvSpPr>
        <p:spPr>
          <a:xfrm>
            <a:off x="2075777" y="3097755"/>
            <a:ext cx="347382" cy="335056"/>
          </a:xfrm>
          <a:custGeom>
            <a:avLst/>
            <a:gdLst/>
            <a:ahLst/>
            <a:cxnLst/>
            <a:rect l="l" t="t" r="r" b="b"/>
            <a:pathLst>
              <a:path w="393700" h="379729">
                <a:moveTo>
                  <a:pt x="390144" y="379476"/>
                </a:moveTo>
                <a:lnTo>
                  <a:pt x="1524" y="379476"/>
                </a:lnTo>
                <a:lnTo>
                  <a:pt x="0" y="377952"/>
                </a:lnTo>
                <a:lnTo>
                  <a:pt x="0" y="3048"/>
                </a:lnTo>
                <a:lnTo>
                  <a:pt x="1524" y="0"/>
                </a:lnTo>
                <a:lnTo>
                  <a:pt x="390144" y="0"/>
                </a:lnTo>
                <a:lnTo>
                  <a:pt x="393192" y="3048"/>
                </a:lnTo>
                <a:lnTo>
                  <a:pt x="393192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70332"/>
                </a:lnTo>
                <a:lnTo>
                  <a:pt x="4572" y="370332"/>
                </a:lnTo>
                <a:lnTo>
                  <a:pt x="9144" y="374904"/>
                </a:lnTo>
                <a:lnTo>
                  <a:pt x="393192" y="374904"/>
                </a:lnTo>
                <a:lnTo>
                  <a:pt x="393192" y="377952"/>
                </a:lnTo>
                <a:lnTo>
                  <a:pt x="390144" y="379476"/>
                </a:lnTo>
                <a:close/>
              </a:path>
              <a:path w="393700" h="379729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393700" h="379729">
                <a:moveTo>
                  <a:pt x="382524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382524" y="4572"/>
                </a:lnTo>
                <a:lnTo>
                  <a:pt x="382524" y="10668"/>
                </a:lnTo>
                <a:close/>
              </a:path>
              <a:path w="393700" h="379729">
                <a:moveTo>
                  <a:pt x="382524" y="374904"/>
                </a:moveTo>
                <a:lnTo>
                  <a:pt x="382524" y="4572"/>
                </a:lnTo>
                <a:lnTo>
                  <a:pt x="387096" y="10668"/>
                </a:lnTo>
                <a:lnTo>
                  <a:pt x="393192" y="10668"/>
                </a:lnTo>
                <a:lnTo>
                  <a:pt x="393192" y="370332"/>
                </a:lnTo>
                <a:lnTo>
                  <a:pt x="387096" y="370332"/>
                </a:lnTo>
                <a:lnTo>
                  <a:pt x="382524" y="374904"/>
                </a:lnTo>
                <a:close/>
              </a:path>
              <a:path w="393700" h="379729">
                <a:moveTo>
                  <a:pt x="393192" y="10668"/>
                </a:moveTo>
                <a:lnTo>
                  <a:pt x="387096" y="10668"/>
                </a:lnTo>
                <a:lnTo>
                  <a:pt x="382524" y="4572"/>
                </a:lnTo>
                <a:lnTo>
                  <a:pt x="393192" y="4572"/>
                </a:lnTo>
                <a:lnTo>
                  <a:pt x="393192" y="10668"/>
                </a:lnTo>
                <a:close/>
              </a:path>
              <a:path w="393700" h="379729">
                <a:moveTo>
                  <a:pt x="9144" y="374904"/>
                </a:moveTo>
                <a:lnTo>
                  <a:pt x="4572" y="370332"/>
                </a:lnTo>
                <a:lnTo>
                  <a:pt x="9144" y="370332"/>
                </a:lnTo>
                <a:lnTo>
                  <a:pt x="9144" y="374904"/>
                </a:lnTo>
                <a:close/>
              </a:path>
              <a:path w="393700" h="379729">
                <a:moveTo>
                  <a:pt x="382524" y="374904"/>
                </a:moveTo>
                <a:lnTo>
                  <a:pt x="9144" y="374904"/>
                </a:lnTo>
                <a:lnTo>
                  <a:pt x="9144" y="370332"/>
                </a:lnTo>
                <a:lnTo>
                  <a:pt x="382524" y="370332"/>
                </a:lnTo>
                <a:lnTo>
                  <a:pt x="382524" y="374904"/>
                </a:lnTo>
                <a:close/>
              </a:path>
              <a:path w="393700" h="379729">
                <a:moveTo>
                  <a:pt x="393192" y="374904"/>
                </a:moveTo>
                <a:lnTo>
                  <a:pt x="382524" y="374904"/>
                </a:lnTo>
                <a:lnTo>
                  <a:pt x="387096" y="370332"/>
                </a:lnTo>
                <a:lnTo>
                  <a:pt x="393192" y="370332"/>
                </a:lnTo>
                <a:lnTo>
                  <a:pt x="393192" y="374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4" name="object 101"/>
          <p:cNvSpPr txBox="1"/>
          <p:nvPr/>
        </p:nvSpPr>
        <p:spPr>
          <a:xfrm>
            <a:off x="2057400" y="3117486"/>
            <a:ext cx="38268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01419">
              <a:spcBef>
                <a:spcPts val="88"/>
              </a:spcBef>
            </a:pPr>
            <a:r>
              <a:rPr sz="1588" dirty="0">
                <a:solidFill>
                  <a:srgbClr val="BF0000"/>
                </a:solidFill>
                <a:cs typeface="Calibri"/>
              </a:rPr>
              <a:t>X</a:t>
            </a:r>
            <a:r>
              <a:rPr sz="1588" baseline="-20833" dirty="0">
                <a:solidFill>
                  <a:srgbClr val="BF0000"/>
                </a:solidFill>
                <a:cs typeface="Calibri"/>
              </a:rPr>
              <a:t>1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105" name="object 102"/>
          <p:cNvSpPr/>
          <p:nvPr/>
        </p:nvSpPr>
        <p:spPr>
          <a:xfrm>
            <a:off x="5066404" y="3101789"/>
            <a:ext cx="337857" cy="327212"/>
          </a:xfrm>
          <a:custGeom>
            <a:avLst/>
            <a:gdLst/>
            <a:ahLst/>
            <a:cxnLst/>
            <a:rect l="l" t="t" r="r" b="b"/>
            <a:pathLst>
              <a:path w="382904" h="370839">
                <a:moveTo>
                  <a:pt x="0" y="0"/>
                </a:moveTo>
                <a:lnTo>
                  <a:pt x="382524" y="0"/>
                </a:lnTo>
                <a:lnTo>
                  <a:pt x="382524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6" name="object 103"/>
          <p:cNvSpPr/>
          <p:nvPr/>
        </p:nvSpPr>
        <p:spPr>
          <a:xfrm>
            <a:off x="5061024" y="3097755"/>
            <a:ext cx="347382" cy="335056"/>
          </a:xfrm>
          <a:custGeom>
            <a:avLst/>
            <a:gdLst/>
            <a:ahLst/>
            <a:cxnLst/>
            <a:rect l="l" t="t" r="r" b="b"/>
            <a:pathLst>
              <a:path w="393700" h="379729">
                <a:moveTo>
                  <a:pt x="391668" y="379476"/>
                </a:moveTo>
                <a:lnTo>
                  <a:pt x="3048" y="379476"/>
                </a:lnTo>
                <a:lnTo>
                  <a:pt x="0" y="377952"/>
                </a:lnTo>
                <a:lnTo>
                  <a:pt x="0" y="3048"/>
                </a:lnTo>
                <a:lnTo>
                  <a:pt x="3048" y="0"/>
                </a:lnTo>
                <a:lnTo>
                  <a:pt x="391668" y="0"/>
                </a:lnTo>
                <a:lnTo>
                  <a:pt x="393192" y="3048"/>
                </a:lnTo>
                <a:lnTo>
                  <a:pt x="393192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70332"/>
                </a:lnTo>
                <a:lnTo>
                  <a:pt x="6096" y="370332"/>
                </a:lnTo>
                <a:lnTo>
                  <a:pt x="10668" y="374904"/>
                </a:lnTo>
                <a:lnTo>
                  <a:pt x="393192" y="374904"/>
                </a:lnTo>
                <a:lnTo>
                  <a:pt x="393192" y="377952"/>
                </a:lnTo>
                <a:lnTo>
                  <a:pt x="391668" y="379476"/>
                </a:lnTo>
                <a:close/>
              </a:path>
              <a:path w="393700" h="379729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393700" h="379729">
                <a:moveTo>
                  <a:pt x="384048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384048" y="4572"/>
                </a:lnTo>
                <a:lnTo>
                  <a:pt x="384048" y="10668"/>
                </a:lnTo>
                <a:close/>
              </a:path>
              <a:path w="393700" h="379729">
                <a:moveTo>
                  <a:pt x="384048" y="374904"/>
                </a:moveTo>
                <a:lnTo>
                  <a:pt x="384048" y="4572"/>
                </a:lnTo>
                <a:lnTo>
                  <a:pt x="388620" y="10668"/>
                </a:lnTo>
                <a:lnTo>
                  <a:pt x="393192" y="10668"/>
                </a:lnTo>
                <a:lnTo>
                  <a:pt x="393192" y="370332"/>
                </a:lnTo>
                <a:lnTo>
                  <a:pt x="388620" y="370332"/>
                </a:lnTo>
                <a:lnTo>
                  <a:pt x="384048" y="374904"/>
                </a:lnTo>
                <a:close/>
              </a:path>
              <a:path w="393700" h="379729">
                <a:moveTo>
                  <a:pt x="393192" y="10668"/>
                </a:moveTo>
                <a:lnTo>
                  <a:pt x="388620" y="10668"/>
                </a:lnTo>
                <a:lnTo>
                  <a:pt x="384048" y="4572"/>
                </a:lnTo>
                <a:lnTo>
                  <a:pt x="393192" y="4572"/>
                </a:lnTo>
                <a:lnTo>
                  <a:pt x="393192" y="10668"/>
                </a:lnTo>
                <a:close/>
              </a:path>
              <a:path w="393700" h="379729">
                <a:moveTo>
                  <a:pt x="10668" y="374904"/>
                </a:moveTo>
                <a:lnTo>
                  <a:pt x="6096" y="370332"/>
                </a:lnTo>
                <a:lnTo>
                  <a:pt x="10668" y="370332"/>
                </a:lnTo>
                <a:lnTo>
                  <a:pt x="10668" y="374904"/>
                </a:lnTo>
                <a:close/>
              </a:path>
              <a:path w="393700" h="379729">
                <a:moveTo>
                  <a:pt x="384048" y="374904"/>
                </a:moveTo>
                <a:lnTo>
                  <a:pt x="10668" y="374904"/>
                </a:lnTo>
                <a:lnTo>
                  <a:pt x="10668" y="370332"/>
                </a:lnTo>
                <a:lnTo>
                  <a:pt x="384048" y="370332"/>
                </a:lnTo>
                <a:lnTo>
                  <a:pt x="384048" y="374904"/>
                </a:lnTo>
                <a:close/>
              </a:path>
              <a:path w="393700" h="379729">
                <a:moveTo>
                  <a:pt x="393192" y="374904"/>
                </a:moveTo>
                <a:lnTo>
                  <a:pt x="384048" y="374904"/>
                </a:lnTo>
                <a:lnTo>
                  <a:pt x="388620" y="370332"/>
                </a:lnTo>
                <a:lnTo>
                  <a:pt x="393192" y="370332"/>
                </a:lnTo>
                <a:lnTo>
                  <a:pt x="393192" y="374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7" name="object 104"/>
          <p:cNvSpPr txBox="1"/>
          <p:nvPr/>
        </p:nvSpPr>
        <p:spPr>
          <a:xfrm>
            <a:off x="5043992" y="3117486"/>
            <a:ext cx="38268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01419">
              <a:spcBef>
                <a:spcPts val="88"/>
              </a:spcBef>
            </a:pPr>
            <a:r>
              <a:rPr sz="1588" spc="-4" dirty="0">
                <a:solidFill>
                  <a:srgbClr val="BF0000"/>
                </a:solidFill>
                <a:cs typeface="Calibri"/>
              </a:rPr>
              <a:t>Y</a:t>
            </a:r>
            <a:r>
              <a:rPr sz="1588" spc="-6" baseline="-20833" dirty="0">
                <a:solidFill>
                  <a:srgbClr val="BF0000"/>
                </a:solidFill>
                <a:cs typeface="Calibri"/>
              </a:rPr>
              <a:t>1</a:t>
            </a:r>
            <a:endParaRPr sz="1588" baseline="-20833">
              <a:solidFill>
                <a:prstClr val="black"/>
              </a:solidFill>
              <a:cs typeface="Calibri"/>
            </a:endParaRPr>
          </a:p>
        </p:txBody>
      </p:sp>
      <p:sp>
        <p:nvSpPr>
          <p:cNvPr id="108" name="object 4"/>
          <p:cNvSpPr/>
          <p:nvPr/>
        </p:nvSpPr>
        <p:spPr>
          <a:xfrm>
            <a:off x="6894866" y="2098637"/>
            <a:ext cx="211119" cy="2111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9" name="object 5"/>
          <p:cNvSpPr/>
          <p:nvPr/>
        </p:nvSpPr>
        <p:spPr>
          <a:xfrm>
            <a:off x="6894866" y="3530750"/>
            <a:ext cx="211119" cy="2097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0" name="object 6"/>
          <p:cNvSpPr/>
          <p:nvPr/>
        </p:nvSpPr>
        <p:spPr>
          <a:xfrm>
            <a:off x="6894866" y="3982571"/>
            <a:ext cx="211119" cy="2097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1" name="object 7"/>
          <p:cNvSpPr/>
          <p:nvPr/>
        </p:nvSpPr>
        <p:spPr>
          <a:xfrm>
            <a:off x="7634454" y="1782633"/>
            <a:ext cx="211119" cy="2097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2" name="object 8"/>
          <p:cNvSpPr/>
          <p:nvPr/>
        </p:nvSpPr>
        <p:spPr>
          <a:xfrm>
            <a:off x="7634454" y="3213400"/>
            <a:ext cx="211119" cy="2097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3" name="object 9"/>
          <p:cNvSpPr/>
          <p:nvPr/>
        </p:nvSpPr>
        <p:spPr>
          <a:xfrm>
            <a:off x="7634454" y="4117042"/>
            <a:ext cx="211119" cy="20977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4" name="object 10"/>
          <p:cNvSpPr/>
          <p:nvPr/>
        </p:nvSpPr>
        <p:spPr>
          <a:xfrm>
            <a:off x="7634454" y="4667026"/>
            <a:ext cx="211119" cy="2097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5" name="object 11"/>
          <p:cNvSpPr/>
          <p:nvPr/>
        </p:nvSpPr>
        <p:spPr>
          <a:xfrm>
            <a:off x="7099262" y="1883486"/>
            <a:ext cx="542365" cy="324410"/>
          </a:xfrm>
          <a:custGeom>
            <a:avLst/>
            <a:gdLst/>
            <a:ahLst/>
            <a:cxnLst/>
            <a:rect l="l" t="t" r="r" b="b"/>
            <a:pathLst>
              <a:path w="614679" h="367664">
                <a:moveTo>
                  <a:pt x="4572" y="367283"/>
                </a:moveTo>
                <a:lnTo>
                  <a:pt x="0" y="359663"/>
                </a:lnTo>
                <a:lnTo>
                  <a:pt x="609600" y="0"/>
                </a:lnTo>
                <a:lnTo>
                  <a:pt x="614172" y="9144"/>
                </a:lnTo>
                <a:lnTo>
                  <a:pt x="4572" y="367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6" name="object 12"/>
          <p:cNvSpPr/>
          <p:nvPr/>
        </p:nvSpPr>
        <p:spPr>
          <a:xfrm>
            <a:off x="7097917" y="2202181"/>
            <a:ext cx="544606" cy="1118907"/>
          </a:xfrm>
          <a:custGeom>
            <a:avLst/>
            <a:gdLst/>
            <a:ahLst/>
            <a:cxnLst/>
            <a:rect l="l" t="t" r="r" b="b"/>
            <a:pathLst>
              <a:path w="617220" h="1268095">
                <a:moveTo>
                  <a:pt x="609600" y="1267967"/>
                </a:moveTo>
                <a:lnTo>
                  <a:pt x="0" y="4572"/>
                </a:lnTo>
                <a:lnTo>
                  <a:pt x="7620" y="0"/>
                </a:lnTo>
                <a:lnTo>
                  <a:pt x="617220" y="1263396"/>
                </a:lnTo>
                <a:lnTo>
                  <a:pt x="609600" y="126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7" name="object 13"/>
          <p:cNvSpPr/>
          <p:nvPr/>
        </p:nvSpPr>
        <p:spPr>
          <a:xfrm>
            <a:off x="7096573" y="2203526"/>
            <a:ext cx="546287" cy="2019860"/>
          </a:xfrm>
          <a:custGeom>
            <a:avLst/>
            <a:gdLst/>
            <a:ahLst/>
            <a:cxnLst/>
            <a:rect l="l" t="t" r="r" b="b"/>
            <a:pathLst>
              <a:path w="619125" h="2289175">
                <a:moveTo>
                  <a:pt x="609600" y="2289048"/>
                </a:moveTo>
                <a:lnTo>
                  <a:pt x="0" y="1524"/>
                </a:lnTo>
                <a:lnTo>
                  <a:pt x="9144" y="0"/>
                </a:lnTo>
                <a:lnTo>
                  <a:pt x="618744" y="2286000"/>
                </a:lnTo>
                <a:lnTo>
                  <a:pt x="609600" y="2289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8" name="object 14"/>
          <p:cNvSpPr/>
          <p:nvPr/>
        </p:nvSpPr>
        <p:spPr>
          <a:xfrm>
            <a:off x="7096573" y="2203526"/>
            <a:ext cx="547407" cy="2568388"/>
          </a:xfrm>
          <a:custGeom>
            <a:avLst/>
            <a:gdLst/>
            <a:ahLst/>
            <a:cxnLst/>
            <a:rect l="l" t="t" r="r" b="b"/>
            <a:pathLst>
              <a:path w="620395" h="2910840">
                <a:moveTo>
                  <a:pt x="609600" y="2910839"/>
                </a:moveTo>
                <a:lnTo>
                  <a:pt x="0" y="1524"/>
                </a:lnTo>
                <a:lnTo>
                  <a:pt x="10668" y="0"/>
                </a:lnTo>
                <a:lnTo>
                  <a:pt x="620268" y="2909316"/>
                </a:lnTo>
                <a:lnTo>
                  <a:pt x="609600" y="2910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9" name="object 15"/>
          <p:cNvSpPr/>
          <p:nvPr/>
        </p:nvSpPr>
        <p:spPr>
          <a:xfrm>
            <a:off x="7096573" y="1886175"/>
            <a:ext cx="547407" cy="2203076"/>
          </a:xfrm>
          <a:custGeom>
            <a:avLst/>
            <a:gdLst/>
            <a:ahLst/>
            <a:cxnLst/>
            <a:rect l="l" t="t" r="r" b="b"/>
            <a:pathLst>
              <a:path w="620395" h="2496820">
                <a:moveTo>
                  <a:pt x="10668" y="2496312"/>
                </a:moveTo>
                <a:lnTo>
                  <a:pt x="0" y="2493264"/>
                </a:lnTo>
                <a:lnTo>
                  <a:pt x="609600" y="0"/>
                </a:lnTo>
                <a:lnTo>
                  <a:pt x="620268" y="3047"/>
                </a:lnTo>
                <a:lnTo>
                  <a:pt x="10668" y="2496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0" name="object 16"/>
          <p:cNvSpPr/>
          <p:nvPr/>
        </p:nvSpPr>
        <p:spPr>
          <a:xfrm>
            <a:off x="7096573" y="1886175"/>
            <a:ext cx="546287" cy="1750919"/>
          </a:xfrm>
          <a:custGeom>
            <a:avLst/>
            <a:gdLst/>
            <a:ahLst/>
            <a:cxnLst/>
            <a:rect l="l" t="t" r="r" b="b"/>
            <a:pathLst>
              <a:path w="619125" h="1984375">
                <a:moveTo>
                  <a:pt x="9144" y="1984247"/>
                </a:moveTo>
                <a:lnTo>
                  <a:pt x="0" y="1981199"/>
                </a:lnTo>
                <a:lnTo>
                  <a:pt x="609600" y="0"/>
                </a:lnTo>
                <a:lnTo>
                  <a:pt x="618744" y="3047"/>
                </a:lnTo>
                <a:lnTo>
                  <a:pt x="9144" y="1984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1" name="object 17"/>
          <p:cNvSpPr/>
          <p:nvPr/>
        </p:nvSpPr>
        <p:spPr>
          <a:xfrm>
            <a:off x="7099262" y="3315597"/>
            <a:ext cx="542365" cy="322729"/>
          </a:xfrm>
          <a:custGeom>
            <a:avLst/>
            <a:gdLst/>
            <a:ahLst/>
            <a:cxnLst/>
            <a:rect l="l" t="t" r="r" b="b"/>
            <a:pathLst>
              <a:path w="614679" h="365760">
                <a:moveTo>
                  <a:pt x="4572" y="365759"/>
                </a:moveTo>
                <a:lnTo>
                  <a:pt x="0" y="358140"/>
                </a:lnTo>
                <a:lnTo>
                  <a:pt x="609600" y="0"/>
                </a:lnTo>
                <a:lnTo>
                  <a:pt x="614172" y="7619"/>
                </a:lnTo>
                <a:lnTo>
                  <a:pt x="4572" y="365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2" name="object 18"/>
          <p:cNvSpPr/>
          <p:nvPr/>
        </p:nvSpPr>
        <p:spPr>
          <a:xfrm>
            <a:off x="7097917" y="3315598"/>
            <a:ext cx="544606" cy="774887"/>
          </a:xfrm>
          <a:custGeom>
            <a:avLst/>
            <a:gdLst/>
            <a:ahLst/>
            <a:cxnLst/>
            <a:rect l="l" t="t" r="r" b="b"/>
            <a:pathLst>
              <a:path w="617220" h="878204">
                <a:moveTo>
                  <a:pt x="7620" y="877824"/>
                </a:moveTo>
                <a:lnTo>
                  <a:pt x="0" y="871727"/>
                </a:lnTo>
                <a:lnTo>
                  <a:pt x="609600" y="0"/>
                </a:lnTo>
                <a:lnTo>
                  <a:pt x="617220" y="6095"/>
                </a:lnTo>
                <a:lnTo>
                  <a:pt x="7620" y="877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3" name="object 19"/>
          <p:cNvSpPr/>
          <p:nvPr/>
        </p:nvSpPr>
        <p:spPr>
          <a:xfrm>
            <a:off x="7097917" y="3632947"/>
            <a:ext cx="544606" cy="591671"/>
          </a:xfrm>
          <a:custGeom>
            <a:avLst/>
            <a:gdLst/>
            <a:ahLst/>
            <a:cxnLst/>
            <a:rect l="l" t="t" r="r" b="b"/>
            <a:pathLst>
              <a:path w="617220" h="670560">
                <a:moveTo>
                  <a:pt x="609600" y="670560"/>
                </a:moveTo>
                <a:lnTo>
                  <a:pt x="0" y="6096"/>
                </a:lnTo>
                <a:lnTo>
                  <a:pt x="7620" y="0"/>
                </a:lnTo>
                <a:lnTo>
                  <a:pt x="617220" y="664464"/>
                </a:lnTo>
                <a:lnTo>
                  <a:pt x="609600" y="670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4" name="object 20"/>
          <p:cNvSpPr/>
          <p:nvPr/>
        </p:nvSpPr>
        <p:spPr>
          <a:xfrm>
            <a:off x="7100607" y="4083425"/>
            <a:ext cx="539563" cy="142875"/>
          </a:xfrm>
          <a:custGeom>
            <a:avLst/>
            <a:gdLst/>
            <a:ahLst/>
            <a:cxnLst/>
            <a:rect l="l" t="t" r="r" b="b"/>
            <a:pathLst>
              <a:path w="611504" h="161925">
                <a:moveTo>
                  <a:pt x="609600" y="161544"/>
                </a:moveTo>
                <a:lnTo>
                  <a:pt x="0" y="9144"/>
                </a:lnTo>
                <a:lnTo>
                  <a:pt x="1524" y="0"/>
                </a:lnTo>
                <a:lnTo>
                  <a:pt x="611124" y="152400"/>
                </a:lnTo>
                <a:lnTo>
                  <a:pt x="609600" y="161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5" name="object 21"/>
          <p:cNvSpPr/>
          <p:nvPr/>
        </p:nvSpPr>
        <p:spPr>
          <a:xfrm>
            <a:off x="7097917" y="4084769"/>
            <a:ext cx="544606" cy="690282"/>
          </a:xfrm>
          <a:custGeom>
            <a:avLst/>
            <a:gdLst/>
            <a:ahLst/>
            <a:cxnLst/>
            <a:rect l="l" t="t" r="r" b="b"/>
            <a:pathLst>
              <a:path w="617220" h="782320">
                <a:moveTo>
                  <a:pt x="609600" y="781811"/>
                </a:moveTo>
                <a:lnTo>
                  <a:pt x="0" y="6096"/>
                </a:lnTo>
                <a:lnTo>
                  <a:pt x="7620" y="0"/>
                </a:lnTo>
                <a:lnTo>
                  <a:pt x="617220" y="775716"/>
                </a:lnTo>
                <a:lnTo>
                  <a:pt x="609600" y="781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6" name="object 22"/>
          <p:cNvSpPr/>
          <p:nvPr/>
        </p:nvSpPr>
        <p:spPr>
          <a:xfrm>
            <a:off x="7097917" y="3632947"/>
            <a:ext cx="544606" cy="1140759"/>
          </a:xfrm>
          <a:custGeom>
            <a:avLst/>
            <a:gdLst/>
            <a:ahLst/>
            <a:cxnLst/>
            <a:rect l="l" t="t" r="r" b="b"/>
            <a:pathLst>
              <a:path w="617220" h="1292860">
                <a:moveTo>
                  <a:pt x="609600" y="1292352"/>
                </a:moveTo>
                <a:lnTo>
                  <a:pt x="0" y="4572"/>
                </a:lnTo>
                <a:lnTo>
                  <a:pt x="7620" y="0"/>
                </a:lnTo>
                <a:lnTo>
                  <a:pt x="617220" y="1287780"/>
                </a:lnTo>
                <a:lnTo>
                  <a:pt x="609600" y="12923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7" name="object 23"/>
          <p:cNvSpPr/>
          <p:nvPr/>
        </p:nvSpPr>
        <p:spPr>
          <a:xfrm>
            <a:off x="8374043" y="2261347"/>
            <a:ext cx="211119" cy="2097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8" name="object 24"/>
          <p:cNvSpPr/>
          <p:nvPr/>
        </p:nvSpPr>
        <p:spPr>
          <a:xfrm>
            <a:off x="8374043" y="3202642"/>
            <a:ext cx="211119" cy="2097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9" name="object 25"/>
          <p:cNvSpPr/>
          <p:nvPr/>
        </p:nvSpPr>
        <p:spPr>
          <a:xfrm>
            <a:off x="8374043" y="4145280"/>
            <a:ext cx="211119" cy="2097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0" name="object 26"/>
          <p:cNvSpPr/>
          <p:nvPr/>
        </p:nvSpPr>
        <p:spPr>
          <a:xfrm>
            <a:off x="7837506" y="1884831"/>
            <a:ext cx="544606" cy="485775"/>
          </a:xfrm>
          <a:custGeom>
            <a:avLst/>
            <a:gdLst/>
            <a:ahLst/>
            <a:cxnLst/>
            <a:rect l="l" t="t" r="r" b="b"/>
            <a:pathLst>
              <a:path w="617220" h="550544">
                <a:moveTo>
                  <a:pt x="609600" y="550163"/>
                </a:moveTo>
                <a:lnTo>
                  <a:pt x="0" y="6095"/>
                </a:lnTo>
                <a:lnTo>
                  <a:pt x="7620" y="0"/>
                </a:lnTo>
                <a:lnTo>
                  <a:pt x="617219" y="542544"/>
                </a:lnTo>
                <a:lnTo>
                  <a:pt x="609600" y="550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1" name="object 27"/>
          <p:cNvSpPr/>
          <p:nvPr/>
        </p:nvSpPr>
        <p:spPr>
          <a:xfrm>
            <a:off x="7837506" y="2364891"/>
            <a:ext cx="544606" cy="956422"/>
          </a:xfrm>
          <a:custGeom>
            <a:avLst/>
            <a:gdLst/>
            <a:ahLst/>
            <a:cxnLst/>
            <a:rect l="l" t="t" r="r" b="b"/>
            <a:pathLst>
              <a:path w="617220" h="1083945">
                <a:moveTo>
                  <a:pt x="7620" y="1083563"/>
                </a:moveTo>
                <a:lnTo>
                  <a:pt x="0" y="1078992"/>
                </a:lnTo>
                <a:lnTo>
                  <a:pt x="609600" y="0"/>
                </a:lnTo>
                <a:lnTo>
                  <a:pt x="617219" y="4571"/>
                </a:lnTo>
                <a:lnTo>
                  <a:pt x="7620" y="1083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2" name="object 28"/>
          <p:cNvSpPr/>
          <p:nvPr/>
        </p:nvSpPr>
        <p:spPr>
          <a:xfrm>
            <a:off x="7836161" y="2364890"/>
            <a:ext cx="546287" cy="1858496"/>
          </a:xfrm>
          <a:custGeom>
            <a:avLst/>
            <a:gdLst/>
            <a:ahLst/>
            <a:cxnLst/>
            <a:rect l="l" t="t" r="r" b="b"/>
            <a:pathLst>
              <a:path w="619125" h="2106295">
                <a:moveTo>
                  <a:pt x="9144" y="2106168"/>
                </a:moveTo>
                <a:lnTo>
                  <a:pt x="0" y="2103119"/>
                </a:lnTo>
                <a:lnTo>
                  <a:pt x="609600" y="0"/>
                </a:lnTo>
                <a:lnTo>
                  <a:pt x="618743" y="3047"/>
                </a:lnTo>
                <a:lnTo>
                  <a:pt x="9144" y="21061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3" name="object 29"/>
          <p:cNvSpPr/>
          <p:nvPr/>
        </p:nvSpPr>
        <p:spPr>
          <a:xfrm>
            <a:off x="7836162" y="2364890"/>
            <a:ext cx="547407" cy="2407024"/>
          </a:xfrm>
          <a:custGeom>
            <a:avLst/>
            <a:gdLst/>
            <a:ahLst/>
            <a:cxnLst/>
            <a:rect l="l" t="t" r="r" b="b"/>
            <a:pathLst>
              <a:path w="620395" h="2727960">
                <a:moveTo>
                  <a:pt x="10668" y="2727959"/>
                </a:moveTo>
                <a:lnTo>
                  <a:pt x="0" y="2726435"/>
                </a:lnTo>
                <a:lnTo>
                  <a:pt x="609600" y="0"/>
                </a:lnTo>
                <a:lnTo>
                  <a:pt x="620268" y="3047"/>
                </a:lnTo>
                <a:lnTo>
                  <a:pt x="10668" y="2727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4" name="object 30"/>
          <p:cNvSpPr/>
          <p:nvPr/>
        </p:nvSpPr>
        <p:spPr>
          <a:xfrm>
            <a:off x="7836162" y="1886175"/>
            <a:ext cx="547407" cy="2365562"/>
          </a:xfrm>
          <a:custGeom>
            <a:avLst/>
            <a:gdLst/>
            <a:ahLst/>
            <a:cxnLst/>
            <a:rect l="l" t="t" r="r" b="b"/>
            <a:pathLst>
              <a:path w="620395" h="2680970">
                <a:moveTo>
                  <a:pt x="609600" y="2680715"/>
                </a:moveTo>
                <a:lnTo>
                  <a:pt x="0" y="3047"/>
                </a:lnTo>
                <a:lnTo>
                  <a:pt x="10668" y="0"/>
                </a:lnTo>
                <a:lnTo>
                  <a:pt x="620268" y="2677667"/>
                </a:lnTo>
                <a:lnTo>
                  <a:pt x="609600" y="2680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5" name="object 31"/>
          <p:cNvSpPr/>
          <p:nvPr/>
        </p:nvSpPr>
        <p:spPr>
          <a:xfrm>
            <a:off x="7837506" y="1886175"/>
            <a:ext cx="544606" cy="1423147"/>
          </a:xfrm>
          <a:custGeom>
            <a:avLst/>
            <a:gdLst/>
            <a:ahLst/>
            <a:cxnLst/>
            <a:rect l="l" t="t" r="r" b="b"/>
            <a:pathLst>
              <a:path w="617220" h="1612900">
                <a:moveTo>
                  <a:pt x="609600" y="1612391"/>
                </a:moveTo>
                <a:lnTo>
                  <a:pt x="0" y="3047"/>
                </a:lnTo>
                <a:lnTo>
                  <a:pt x="7620" y="0"/>
                </a:lnTo>
                <a:lnTo>
                  <a:pt x="617219" y="1609344"/>
                </a:lnTo>
                <a:lnTo>
                  <a:pt x="609600" y="161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6" name="object 32"/>
          <p:cNvSpPr/>
          <p:nvPr/>
        </p:nvSpPr>
        <p:spPr>
          <a:xfrm>
            <a:off x="7840196" y="3312908"/>
            <a:ext cx="539563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123" y="0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7" name="object 33"/>
          <p:cNvSpPr/>
          <p:nvPr/>
        </p:nvSpPr>
        <p:spPr>
          <a:xfrm>
            <a:off x="7837506" y="3316942"/>
            <a:ext cx="544606" cy="934571"/>
          </a:xfrm>
          <a:custGeom>
            <a:avLst/>
            <a:gdLst/>
            <a:ahLst/>
            <a:cxnLst/>
            <a:rect l="l" t="t" r="r" b="b"/>
            <a:pathLst>
              <a:path w="617220" h="1059179">
                <a:moveTo>
                  <a:pt x="609600" y="1059179"/>
                </a:moveTo>
                <a:lnTo>
                  <a:pt x="0" y="4571"/>
                </a:lnTo>
                <a:lnTo>
                  <a:pt x="7620" y="0"/>
                </a:lnTo>
                <a:lnTo>
                  <a:pt x="617219" y="1054608"/>
                </a:lnTo>
                <a:lnTo>
                  <a:pt x="609600" y="1059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8" name="object 34"/>
          <p:cNvSpPr/>
          <p:nvPr/>
        </p:nvSpPr>
        <p:spPr>
          <a:xfrm>
            <a:off x="7837506" y="3306184"/>
            <a:ext cx="544606" cy="917201"/>
          </a:xfrm>
          <a:custGeom>
            <a:avLst/>
            <a:gdLst/>
            <a:ahLst/>
            <a:cxnLst/>
            <a:rect l="l" t="t" r="r" b="b"/>
            <a:pathLst>
              <a:path w="617220" h="1039495">
                <a:moveTo>
                  <a:pt x="7620" y="1039367"/>
                </a:moveTo>
                <a:lnTo>
                  <a:pt x="0" y="1034795"/>
                </a:lnTo>
                <a:lnTo>
                  <a:pt x="609600" y="0"/>
                </a:lnTo>
                <a:lnTo>
                  <a:pt x="617219" y="4571"/>
                </a:lnTo>
                <a:lnTo>
                  <a:pt x="7620" y="1039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9" name="object 35"/>
          <p:cNvSpPr/>
          <p:nvPr/>
        </p:nvSpPr>
        <p:spPr>
          <a:xfrm>
            <a:off x="7837506" y="3306185"/>
            <a:ext cx="544606" cy="1467409"/>
          </a:xfrm>
          <a:custGeom>
            <a:avLst/>
            <a:gdLst/>
            <a:ahLst/>
            <a:cxnLst/>
            <a:rect l="l" t="t" r="r" b="b"/>
            <a:pathLst>
              <a:path w="617220" h="1663064">
                <a:moveTo>
                  <a:pt x="7620" y="1662684"/>
                </a:moveTo>
                <a:lnTo>
                  <a:pt x="0" y="1659635"/>
                </a:lnTo>
                <a:lnTo>
                  <a:pt x="609600" y="0"/>
                </a:lnTo>
                <a:lnTo>
                  <a:pt x="617219" y="3047"/>
                </a:lnTo>
                <a:lnTo>
                  <a:pt x="7620" y="1662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0" name="object 36"/>
          <p:cNvSpPr/>
          <p:nvPr/>
        </p:nvSpPr>
        <p:spPr>
          <a:xfrm>
            <a:off x="7826748" y="4191449"/>
            <a:ext cx="539563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123" y="0"/>
                </a:lnTo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1" name="object 37"/>
          <p:cNvSpPr/>
          <p:nvPr/>
        </p:nvSpPr>
        <p:spPr>
          <a:xfrm>
            <a:off x="7837506" y="4247479"/>
            <a:ext cx="544606" cy="527237"/>
          </a:xfrm>
          <a:custGeom>
            <a:avLst/>
            <a:gdLst/>
            <a:ahLst/>
            <a:cxnLst/>
            <a:rect l="l" t="t" r="r" b="b"/>
            <a:pathLst>
              <a:path w="617220" h="597535">
                <a:moveTo>
                  <a:pt x="7620" y="597407"/>
                </a:moveTo>
                <a:lnTo>
                  <a:pt x="0" y="591312"/>
                </a:lnTo>
                <a:lnTo>
                  <a:pt x="609600" y="0"/>
                </a:lnTo>
                <a:lnTo>
                  <a:pt x="617219" y="6095"/>
                </a:lnTo>
                <a:lnTo>
                  <a:pt x="7620" y="597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2" name="object 38"/>
          <p:cNvSpPr/>
          <p:nvPr/>
        </p:nvSpPr>
        <p:spPr>
          <a:xfrm>
            <a:off x="9046396" y="2972696"/>
            <a:ext cx="211119" cy="2111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3" name="object 39"/>
          <p:cNvSpPr/>
          <p:nvPr/>
        </p:nvSpPr>
        <p:spPr>
          <a:xfrm>
            <a:off x="9046396" y="3443344"/>
            <a:ext cx="211119" cy="2111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4" name="object 40"/>
          <p:cNvSpPr/>
          <p:nvPr/>
        </p:nvSpPr>
        <p:spPr>
          <a:xfrm>
            <a:off x="8577094" y="2363546"/>
            <a:ext cx="477371" cy="717176"/>
          </a:xfrm>
          <a:custGeom>
            <a:avLst/>
            <a:gdLst/>
            <a:ahLst/>
            <a:cxnLst/>
            <a:rect l="l" t="t" r="r" b="b"/>
            <a:pathLst>
              <a:path w="541020" h="812800">
                <a:moveTo>
                  <a:pt x="533400" y="812292"/>
                </a:moveTo>
                <a:lnTo>
                  <a:pt x="0" y="6095"/>
                </a:lnTo>
                <a:lnTo>
                  <a:pt x="7619" y="0"/>
                </a:lnTo>
                <a:lnTo>
                  <a:pt x="541019" y="807719"/>
                </a:lnTo>
                <a:lnTo>
                  <a:pt x="533400" y="81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5" name="object 41"/>
          <p:cNvSpPr/>
          <p:nvPr/>
        </p:nvSpPr>
        <p:spPr>
          <a:xfrm>
            <a:off x="8577094" y="2364890"/>
            <a:ext cx="477371" cy="1186143"/>
          </a:xfrm>
          <a:custGeom>
            <a:avLst/>
            <a:gdLst/>
            <a:ahLst/>
            <a:cxnLst/>
            <a:rect l="l" t="t" r="r" b="b"/>
            <a:pathLst>
              <a:path w="541020" h="1344295">
                <a:moveTo>
                  <a:pt x="533400" y="1344167"/>
                </a:moveTo>
                <a:lnTo>
                  <a:pt x="0" y="3047"/>
                </a:lnTo>
                <a:lnTo>
                  <a:pt x="7619" y="0"/>
                </a:lnTo>
                <a:lnTo>
                  <a:pt x="541019" y="1339595"/>
                </a:lnTo>
                <a:lnTo>
                  <a:pt x="533400" y="1344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6" name="object 42"/>
          <p:cNvSpPr/>
          <p:nvPr/>
        </p:nvSpPr>
        <p:spPr>
          <a:xfrm>
            <a:off x="8578439" y="3074896"/>
            <a:ext cx="475129" cy="237004"/>
          </a:xfrm>
          <a:custGeom>
            <a:avLst/>
            <a:gdLst/>
            <a:ahLst/>
            <a:cxnLst/>
            <a:rect l="l" t="t" r="r" b="b"/>
            <a:pathLst>
              <a:path w="538479" h="268604">
                <a:moveTo>
                  <a:pt x="4571" y="268224"/>
                </a:moveTo>
                <a:lnTo>
                  <a:pt x="0" y="259080"/>
                </a:lnTo>
                <a:lnTo>
                  <a:pt x="533400" y="0"/>
                </a:lnTo>
                <a:lnTo>
                  <a:pt x="537971" y="7620"/>
                </a:lnTo>
                <a:lnTo>
                  <a:pt x="4571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7" name="object 43"/>
          <p:cNvSpPr/>
          <p:nvPr/>
        </p:nvSpPr>
        <p:spPr>
          <a:xfrm>
            <a:off x="8577094" y="3076240"/>
            <a:ext cx="477371" cy="1175497"/>
          </a:xfrm>
          <a:custGeom>
            <a:avLst/>
            <a:gdLst/>
            <a:ahLst/>
            <a:cxnLst/>
            <a:rect l="l" t="t" r="r" b="b"/>
            <a:pathLst>
              <a:path w="541020" h="1332229">
                <a:moveTo>
                  <a:pt x="7619" y="1331976"/>
                </a:moveTo>
                <a:lnTo>
                  <a:pt x="0" y="1328927"/>
                </a:lnTo>
                <a:lnTo>
                  <a:pt x="533400" y="0"/>
                </a:lnTo>
                <a:lnTo>
                  <a:pt x="541019" y="4572"/>
                </a:lnTo>
                <a:lnTo>
                  <a:pt x="7619" y="1331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8" name="object 44"/>
          <p:cNvSpPr/>
          <p:nvPr/>
        </p:nvSpPr>
        <p:spPr>
          <a:xfrm>
            <a:off x="8578439" y="3303495"/>
            <a:ext cx="475129" cy="248771"/>
          </a:xfrm>
          <a:custGeom>
            <a:avLst/>
            <a:gdLst/>
            <a:ahLst/>
            <a:cxnLst/>
            <a:rect l="l" t="t" r="r" b="b"/>
            <a:pathLst>
              <a:path w="538479" h="281939">
                <a:moveTo>
                  <a:pt x="533400" y="281940"/>
                </a:moveTo>
                <a:lnTo>
                  <a:pt x="0" y="9143"/>
                </a:lnTo>
                <a:lnTo>
                  <a:pt x="4571" y="0"/>
                </a:lnTo>
                <a:lnTo>
                  <a:pt x="537971" y="274319"/>
                </a:lnTo>
                <a:lnTo>
                  <a:pt x="533400" y="281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9" name="object 45"/>
          <p:cNvSpPr/>
          <p:nvPr/>
        </p:nvSpPr>
        <p:spPr>
          <a:xfrm>
            <a:off x="8577094" y="3546886"/>
            <a:ext cx="477371" cy="705971"/>
          </a:xfrm>
          <a:custGeom>
            <a:avLst/>
            <a:gdLst/>
            <a:ahLst/>
            <a:cxnLst/>
            <a:rect l="l" t="t" r="r" b="b"/>
            <a:pathLst>
              <a:path w="541020" h="800100">
                <a:moveTo>
                  <a:pt x="7619" y="800100"/>
                </a:moveTo>
                <a:lnTo>
                  <a:pt x="0" y="794004"/>
                </a:lnTo>
                <a:lnTo>
                  <a:pt x="533400" y="0"/>
                </a:lnTo>
                <a:lnTo>
                  <a:pt x="541019" y="4572"/>
                </a:lnTo>
                <a:lnTo>
                  <a:pt x="7619" y="800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0" name="object 46"/>
          <p:cNvSpPr txBox="1"/>
          <p:nvPr/>
        </p:nvSpPr>
        <p:spPr>
          <a:xfrm>
            <a:off x="6665793" y="1731057"/>
            <a:ext cx="54740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4" dirty="0">
                <a:solidFill>
                  <a:prstClr val="black"/>
                </a:solidFill>
                <a:latin typeface="Comic Sans MS"/>
                <a:cs typeface="Comic Sans MS"/>
              </a:rPr>
              <a:t>I</a:t>
            </a:r>
            <a:r>
              <a:rPr sz="1588" spc="-9" dirty="0">
                <a:solidFill>
                  <a:prstClr val="black"/>
                </a:solidFill>
                <a:latin typeface="Comic Sans MS"/>
                <a:cs typeface="Comic Sans MS"/>
              </a:rPr>
              <a:t>n</a:t>
            </a:r>
            <a:r>
              <a:rPr sz="1588" spc="4" dirty="0">
                <a:solidFill>
                  <a:prstClr val="black"/>
                </a:solidFill>
                <a:latin typeface="Comic Sans MS"/>
                <a:cs typeface="Comic Sans MS"/>
              </a:rPr>
              <a:t>p</a:t>
            </a:r>
            <a:r>
              <a:rPr sz="1588" dirty="0">
                <a:solidFill>
                  <a:prstClr val="black"/>
                </a:solidFill>
                <a:latin typeface="Comic Sans MS"/>
                <a:cs typeface="Comic Sans MS"/>
              </a:rPr>
              <a:t>ut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51" name="object 47"/>
          <p:cNvSpPr txBox="1"/>
          <p:nvPr/>
        </p:nvSpPr>
        <p:spPr>
          <a:xfrm>
            <a:off x="8946402" y="2453178"/>
            <a:ext cx="69252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prstClr val="black"/>
                </a:solidFill>
                <a:latin typeface="Comic Sans MS"/>
                <a:cs typeface="Comic Sans MS"/>
              </a:rPr>
              <a:t>Ou</a:t>
            </a:r>
            <a:r>
              <a:rPr sz="1588" spc="-4" dirty="0">
                <a:solidFill>
                  <a:prstClr val="black"/>
                </a:solidFill>
                <a:latin typeface="Comic Sans MS"/>
                <a:cs typeface="Comic Sans MS"/>
              </a:rPr>
              <a:t>t</a:t>
            </a:r>
            <a:r>
              <a:rPr sz="1588" spc="4" dirty="0">
                <a:solidFill>
                  <a:prstClr val="black"/>
                </a:solidFill>
                <a:latin typeface="Comic Sans MS"/>
                <a:cs typeface="Comic Sans MS"/>
              </a:rPr>
              <a:t>p</a:t>
            </a:r>
            <a:r>
              <a:rPr sz="1588" dirty="0">
                <a:solidFill>
                  <a:prstClr val="black"/>
                </a:solidFill>
                <a:latin typeface="Comic Sans MS"/>
                <a:cs typeface="Comic Sans MS"/>
              </a:rPr>
              <a:t>ut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52" name="object 48"/>
          <p:cNvSpPr/>
          <p:nvPr/>
        </p:nvSpPr>
        <p:spPr>
          <a:xfrm>
            <a:off x="6406739" y="3101789"/>
            <a:ext cx="337857" cy="327212"/>
          </a:xfrm>
          <a:custGeom>
            <a:avLst/>
            <a:gdLst/>
            <a:ahLst/>
            <a:cxnLst/>
            <a:rect l="l" t="t" r="r" b="b"/>
            <a:pathLst>
              <a:path w="382905" h="370839">
                <a:moveTo>
                  <a:pt x="0" y="0"/>
                </a:moveTo>
                <a:lnTo>
                  <a:pt x="382524" y="0"/>
                </a:lnTo>
                <a:lnTo>
                  <a:pt x="382524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3" name="object 49"/>
          <p:cNvSpPr/>
          <p:nvPr/>
        </p:nvSpPr>
        <p:spPr>
          <a:xfrm>
            <a:off x="6402704" y="3097755"/>
            <a:ext cx="347382" cy="335056"/>
          </a:xfrm>
          <a:custGeom>
            <a:avLst/>
            <a:gdLst/>
            <a:ahLst/>
            <a:cxnLst/>
            <a:rect l="l" t="t" r="r" b="b"/>
            <a:pathLst>
              <a:path w="393700" h="379729">
                <a:moveTo>
                  <a:pt x="390144" y="379476"/>
                </a:moveTo>
                <a:lnTo>
                  <a:pt x="1524" y="379476"/>
                </a:lnTo>
                <a:lnTo>
                  <a:pt x="0" y="377952"/>
                </a:lnTo>
                <a:lnTo>
                  <a:pt x="0" y="3048"/>
                </a:lnTo>
                <a:lnTo>
                  <a:pt x="1524" y="0"/>
                </a:lnTo>
                <a:lnTo>
                  <a:pt x="390144" y="0"/>
                </a:lnTo>
                <a:lnTo>
                  <a:pt x="393192" y="3048"/>
                </a:lnTo>
                <a:lnTo>
                  <a:pt x="393192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70332"/>
                </a:lnTo>
                <a:lnTo>
                  <a:pt x="4572" y="370332"/>
                </a:lnTo>
                <a:lnTo>
                  <a:pt x="9144" y="374904"/>
                </a:lnTo>
                <a:lnTo>
                  <a:pt x="393192" y="374904"/>
                </a:lnTo>
                <a:lnTo>
                  <a:pt x="393192" y="377952"/>
                </a:lnTo>
                <a:lnTo>
                  <a:pt x="390144" y="379476"/>
                </a:lnTo>
                <a:close/>
              </a:path>
              <a:path w="393700" h="379729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393700" h="379729">
                <a:moveTo>
                  <a:pt x="382524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382524" y="4572"/>
                </a:lnTo>
                <a:lnTo>
                  <a:pt x="382524" y="10668"/>
                </a:lnTo>
                <a:close/>
              </a:path>
              <a:path w="393700" h="379729">
                <a:moveTo>
                  <a:pt x="382524" y="374904"/>
                </a:moveTo>
                <a:lnTo>
                  <a:pt x="382524" y="4572"/>
                </a:lnTo>
                <a:lnTo>
                  <a:pt x="387096" y="10668"/>
                </a:lnTo>
                <a:lnTo>
                  <a:pt x="393192" y="10668"/>
                </a:lnTo>
                <a:lnTo>
                  <a:pt x="393192" y="370332"/>
                </a:lnTo>
                <a:lnTo>
                  <a:pt x="387096" y="370332"/>
                </a:lnTo>
                <a:lnTo>
                  <a:pt x="382524" y="374904"/>
                </a:lnTo>
                <a:close/>
              </a:path>
              <a:path w="393700" h="379729">
                <a:moveTo>
                  <a:pt x="393192" y="10668"/>
                </a:moveTo>
                <a:lnTo>
                  <a:pt x="387096" y="10668"/>
                </a:lnTo>
                <a:lnTo>
                  <a:pt x="382524" y="4572"/>
                </a:lnTo>
                <a:lnTo>
                  <a:pt x="393192" y="4572"/>
                </a:lnTo>
                <a:lnTo>
                  <a:pt x="393192" y="10668"/>
                </a:lnTo>
                <a:close/>
              </a:path>
              <a:path w="393700" h="379729">
                <a:moveTo>
                  <a:pt x="9144" y="374904"/>
                </a:moveTo>
                <a:lnTo>
                  <a:pt x="4572" y="370332"/>
                </a:lnTo>
                <a:lnTo>
                  <a:pt x="9144" y="370332"/>
                </a:lnTo>
                <a:lnTo>
                  <a:pt x="9144" y="374904"/>
                </a:lnTo>
                <a:close/>
              </a:path>
              <a:path w="393700" h="379729">
                <a:moveTo>
                  <a:pt x="382524" y="374904"/>
                </a:moveTo>
                <a:lnTo>
                  <a:pt x="9144" y="374904"/>
                </a:lnTo>
                <a:lnTo>
                  <a:pt x="9144" y="370332"/>
                </a:lnTo>
                <a:lnTo>
                  <a:pt x="382524" y="370332"/>
                </a:lnTo>
                <a:lnTo>
                  <a:pt x="382524" y="374904"/>
                </a:lnTo>
                <a:close/>
              </a:path>
              <a:path w="393700" h="379729">
                <a:moveTo>
                  <a:pt x="393192" y="374904"/>
                </a:moveTo>
                <a:lnTo>
                  <a:pt x="382524" y="374904"/>
                </a:lnTo>
                <a:lnTo>
                  <a:pt x="387096" y="370332"/>
                </a:lnTo>
                <a:lnTo>
                  <a:pt x="393192" y="370332"/>
                </a:lnTo>
                <a:lnTo>
                  <a:pt x="393192" y="374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4" name="object 50"/>
          <p:cNvSpPr txBox="1"/>
          <p:nvPr/>
        </p:nvSpPr>
        <p:spPr>
          <a:xfrm>
            <a:off x="6384327" y="3117486"/>
            <a:ext cx="38268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01419">
              <a:spcBef>
                <a:spcPts val="88"/>
              </a:spcBef>
            </a:pPr>
            <a:r>
              <a:rPr sz="1588" dirty="0" smtClean="0">
                <a:solidFill>
                  <a:srgbClr val="BF0000"/>
                </a:solidFill>
                <a:cs typeface="Calibri"/>
              </a:rPr>
              <a:t>X</a:t>
            </a:r>
            <a:r>
              <a:rPr lang="en-IN" sz="1588" baseline="-20833" dirty="0">
                <a:solidFill>
                  <a:srgbClr val="BF0000"/>
                </a:solidFill>
                <a:cs typeface="Calibri"/>
              </a:rPr>
              <a:t>2</a:t>
            </a:r>
            <a:endParaRPr sz="1588" baseline="-20833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55" name="object 51"/>
          <p:cNvSpPr/>
          <p:nvPr/>
        </p:nvSpPr>
        <p:spPr>
          <a:xfrm>
            <a:off x="9393331" y="3101789"/>
            <a:ext cx="337857" cy="327212"/>
          </a:xfrm>
          <a:custGeom>
            <a:avLst/>
            <a:gdLst/>
            <a:ahLst/>
            <a:cxnLst/>
            <a:rect l="l" t="t" r="r" b="b"/>
            <a:pathLst>
              <a:path w="382904" h="370839">
                <a:moveTo>
                  <a:pt x="0" y="0"/>
                </a:moveTo>
                <a:lnTo>
                  <a:pt x="382524" y="0"/>
                </a:lnTo>
                <a:lnTo>
                  <a:pt x="382524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6" name="object 52"/>
          <p:cNvSpPr/>
          <p:nvPr/>
        </p:nvSpPr>
        <p:spPr>
          <a:xfrm>
            <a:off x="9387951" y="3097755"/>
            <a:ext cx="347382" cy="335056"/>
          </a:xfrm>
          <a:custGeom>
            <a:avLst/>
            <a:gdLst/>
            <a:ahLst/>
            <a:cxnLst/>
            <a:rect l="l" t="t" r="r" b="b"/>
            <a:pathLst>
              <a:path w="393700" h="379729">
                <a:moveTo>
                  <a:pt x="391668" y="379476"/>
                </a:moveTo>
                <a:lnTo>
                  <a:pt x="3048" y="379476"/>
                </a:lnTo>
                <a:lnTo>
                  <a:pt x="0" y="377952"/>
                </a:lnTo>
                <a:lnTo>
                  <a:pt x="0" y="3048"/>
                </a:lnTo>
                <a:lnTo>
                  <a:pt x="3048" y="0"/>
                </a:lnTo>
                <a:lnTo>
                  <a:pt x="391668" y="0"/>
                </a:lnTo>
                <a:lnTo>
                  <a:pt x="393192" y="3048"/>
                </a:lnTo>
                <a:lnTo>
                  <a:pt x="393192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70332"/>
                </a:lnTo>
                <a:lnTo>
                  <a:pt x="6096" y="370332"/>
                </a:lnTo>
                <a:lnTo>
                  <a:pt x="10668" y="374904"/>
                </a:lnTo>
                <a:lnTo>
                  <a:pt x="393192" y="374904"/>
                </a:lnTo>
                <a:lnTo>
                  <a:pt x="393192" y="377952"/>
                </a:lnTo>
                <a:lnTo>
                  <a:pt x="391668" y="379476"/>
                </a:lnTo>
                <a:close/>
              </a:path>
              <a:path w="393700" h="379729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393700" h="379729">
                <a:moveTo>
                  <a:pt x="384048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384048" y="4572"/>
                </a:lnTo>
                <a:lnTo>
                  <a:pt x="384048" y="10668"/>
                </a:lnTo>
                <a:close/>
              </a:path>
              <a:path w="393700" h="379729">
                <a:moveTo>
                  <a:pt x="384048" y="374904"/>
                </a:moveTo>
                <a:lnTo>
                  <a:pt x="384048" y="4572"/>
                </a:lnTo>
                <a:lnTo>
                  <a:pt x="388620" y="10668"/>
                </a:lnTo>
                <a:lnTo>
                  <a:pt x="393192" y="10668"/>
                </a:lnTo>
                <a:lnTo>
                  <a:pt x="393192" y="370332"/>
                </a:lnTo>
                <a:lnTo>
                  <a:pt x="388620" y="370332"/>
                </a:lnTo>
                <a:lnTo>
                  <a:pt x="384048" y="374904"/>
                </a:lnTo>
                <a:close/>
              </a:path>
              <a:path w="393700" h="379729">
                <a:moveTo>
                  <a:pt x="393192" y="10668"/>
                </a:moveTo>
                <a:lnTo>
                  <a:pt x="388620" y="10668"/>
                </a:lnTo>
                <a:lnTo>
                  <a:pt x="384048" y="4572"/>
                </a:lnTo>
                <a:lnTo>
                  <a:pt x="393192" y="4572"/>
                </a:lnTo>
                <a:lnTo>
                  <a:pt x="393192" y="10668"/>
                </a:lnTo>
                <a:close/>
              </a:path>
              <a:path w="393700" h="379729">
                <a:moveTo>
                  <a:pt x="10668" y="374904"/>
                </a:moveTo>
                <a:lnTo>
                  <a:pt x="6096" y="370332"/>
                </a:lnTo>
                <a:lnTo>
                  <a:pt x="10668" y="370332"/>
                </a:lnTo>
                <a:lnTo>
                  <a:pt x="10668" y="374904"/>
                </a:lnTo>
                <a:close/>
              </a:path>
              <a:path w="393700" h="379729">
                <a:moveTo>
                  <a:pt x="384048" y="374904"/>
                </a:moveTo>
                <a:lnTo>
                  <a:pt x="10668" y="374904"/>
                </a:lnTo>
                <a:lnTo>
                  <a:pt x="10668" y="370332"/>
                </a:lnTo>
                <a:lnTo>
                  <a:pt x="384048" y="370332"/>
                </a:lnTo>
                <a:lnTo>
                  <a:pt x="384048" y="374904"/>
                </a:lnTo>
                <a:close/>
              </a:path>
              <a:path w="393700" h="379729">
                <a:moveTo>
                  <a:pt x="393192" y="374904"/>
                </a:moveTo>
                <a:lnTo>
                  <a:pt x="384048" y="374904"/>
                </a:lnTo>
                <a:lnTo>
                  <a:pt x="388620" y="370332"/>
                </a:lnTo>
                <a:lnTo>
                  <a:pt x="393192" y="370332"/>
                </a:lnTo>
                <a:lnTo>
                  <a:pt x="393192" y="374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7" name="object 53"/>
          <p:cNvSpPr txBox="1"/>
          <p:nvPr/>
        </p:nvSpPr>
        <p:spPr>
          <a:xfrm>
            <a:off x="9370919" y="3117486"/>
            <a:ext cx="38268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01419">
              <a:spcBef>
                <a:spcPts val="88"/>
              </a:spcBef>
            </a:pPr>
            <a:r>
              <a:rPr sz="1588" spc="-4" dirty="0" smtClean="0">
                <a:solidFill>
                  <a:srgbClr val="BF0000"/>
                </a:solidFill>
                <a:cs typeface="Calibri"/>
              </a:rPr>
              <a:t>Y</a:t>
            </a:r>
            <a:r>
              <a:rPr lang="en-IN" sz="1588" spc="-6" baseline="-20833" dirty="0">
                <a:solidFill>
                  <a:srgbClr val="BF0000"/>
                </a:solidFill>
                <a:cs typeface="Calibri"/>
              </a:rPr>
              <a:t>2</a:t>
            </a:r>
            <a:endParaRPr sz="1588" baseline="-20833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58" name="Right Arrow 157"/>
          <p:cNvSpPr/>
          <p:nvPr/>
        </p:nvSpPr>
        <p:spPr>
          <a:xfrm>
            <a:off x="5715000" y="3048449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50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381000" y="304800"/>
            <a:ext cx="3763281" cy="54909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IN" sz="3883" spc="-4" dirty="0" smtClean="0"/>
              <a:t>D</a:t>
            </a:r>
            <a:r>
              <a:rPr lang="en-IN" sz="3883" spc="-62" dirty="0" smtClean="0"/>
              <a:t>r</a:t>
            </a:r>
            <a:r>
              <a:rPr lang="en-IN" sz="3883" spc="9" dirty="0" smtClean="0"/>
              <a:t>op</a:t>
            </a:r>
            <a:r>
              <a:rPr lang="en-IN" sz="3883" spc="-31" dirty="0" smtClean="0"/>
              <a:t>o</a:t>
            </a:r>
            <a:r>
              <a:rPr lang="en-IN" sz="3883" spc="9" dirty="0" smtClean="0"/>
              <a:t>u</a:t>
            </a:r>
            <a:r>
              <a:rPr lang="en-IN" sz="3883" dirty="0" smtClean="0"/>
              <a:t>t</a:t>
            </a:r>
            <a:endParaRPr lang="en-IN" sz="3883" dirty="0"/>
          </a:p>
        </p:txBody>
      </p:sp>
      <p:sp>
        <p:nvSpPr>
          <p:cNvPr id="6" name="object 3"/>
          <p:cNvSpPr txBox="1"/>
          <p:nvPr/>
        </p:nvSpPr>
        <p:spPr>
          <a:xfrm>
            <a:off x="1295400" y="4953000"/>
            <a:ext cx="9677400" cy="74997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264473">
              <a:spcBef>
                <a:spcPts val="88"/>
              </a:spcBef>
            </a:pPr>
            <a:r>
              <a:rPr sz="2400" dirty="0">
                <a:solidFill>
                  <a:srgbClr val="990000"/>
                </a:solidFill>
                <a:latin typeface="Comic Sans MS"/>
                <a:cs typeface="Comic Sans MS"/>
              </a:rPr>
              <a:t>The </a:t>
            </a:r>
            <a:r>
              <a:rPr sz="2400" spc="-4" dirty="0">
                <a:solidFill>
                  <a:srgbClr val="990000"/>
                </a:solidFill>
                <a:latin typeface="Comic Sans MS"/>
                <a:cs typeface="Comic Sans MS"/>
              </a:rPr>
              <a:t>pattern </a:t>
            </a:r>
            <a:r>
              <a:rPr sz="2400" spc="-9" dirty="0">
                <a:solidFill>
                  <a:srgbClr val="990000"/>
                </a:solidFill>
                <a:latin typeface="Comic Sans MS"/>
                <a:cs typeface="Comic Sans MS"/>
              </a:rPr>
              <a:t>of </a:t>
            </a:r>
            <a:r>
              <a:rPr sz="2400" spc="-4" dirty="0">
                <a:solidFill>
                  <a:srgbClr val="990000"/>
                </a:solidFill>
                <a:latin typeface="Comic Sans MS"/>
                <a:cs typeface="Comic Sans MS"/>
              </a:rPr>
              <a:t>dropped nodes </a:t>
            </a:r>
            <a:r>
              <a:rPr sz="2400" spc="-4" dirty="0" smtClean="0">
                <a:solidFill>
                  <a:srgbClr val="990000"/>
                </a:solidFill>
                <a:latin typeface="Comic Sans MS"/>
                <a:cs typeface="Comic Sans MS"/>
              </a:rPr>
              <a:t>changes </a:t>
            </a:r>
            <a:r>
              <a:rPr sz="2400" spc="-4" dirty="0">
                <a:solidFill>
                  <a:srgbClr val="990000"/>
                </a:solidFill>
                <a:latin typeface="Comic Sans MS"/>
                <a:cs typeface="Comic Sans MS"/>
              </a:rPr>
              <a:t>for </a:t>
            </a:r>
            <a:r>
              <a:rPr sz="2400" i="1" spc="-4" dirty="0">
                <a:solidFill>
                  <a:srgbClr val="990000"/>
                </a:solidFill>
                <a:latin typeface="Comic Sans MS"/>
                <a:cs typeface="Comic Sans MS"/>
              </a:rPr>
              <a:t>each</a:t>
            </a:r>
            <a:r>
              <a:rPr sz="2400" i="1" spc="-9" dirty="0">
                <a:solidFill>
                  <a:srgbClr val="990000"/>
                </a:solidFill>
                <a:latin typeface="Comic Sans MS"/>
                <a:cs typeface="Comic Sans MS"/>
              </a:rPr>
              <a:t> </a:t>
            </a:r>
            <a:r>
              <a:rPr sz="2400" i="1" spc="-4" dirty="0" smtClean="0">
                <a:solidFill>
                  <a:srgbClr val="990000"/>
                </a:solidFill>
                <a:latin typeface="Comic Sans MS"/>
                <a:cs typeface="Comic Sans MS"/>
              </a:rPr>
              <a:t>input</a:t>
            </a:r>
            <a:r>
              <a:rPr lang="en-IN" sz="2400" dirty="0" smtClean="0">
                <a:solidFill>
                  <a:prstClr val="black"/>
                </a:solidFill>
                <a:latin typeface="Comic Sans MS"/>
                <a:cs typeface="Comic Sans MS"/>
              </a:rPr>
              <a:t>, </a:t>
            </a:r>
            <a:r>
              <a:rPr sz="2400" i="1" spc="-4" dirty="0" smtClean="0">
                <a:solidFill>
                  <a:srgbClr val="990000"/>
                </a:solidFill>
                <a:latin typeface="Comic Sans MS"/>
                <a:cs typeface="Comic Sans MS"/>
              </a:rPr>
              <a:t>i.e.</a:t>
            </a:r>
            <a:r>
              <a:rPr lang="en-IN" sz="2400" i="1" spc="-4" dirty="0" smtClean="0">
                <a:solidFill>
                  <a:srgbClr val="990000"/>
                </a:solidFill>
                <a:latin typeface="Comic Sans MS"/>
                <a:cs typeface="Comic Sans MS"/>
              </a:rPr>
              <a:t>,</a:t>
            </a:r>
            <a:r>
              <a:rPr sz="2400" i="1" spc="-4" dirty="0" smtClean="0">
                <a:solidFill>
                  <a:srgbClr val="990000"/>
                </a:solidFill>
                <a:latin typeface="Comic Sans MS"/>
                <a:cs typeface="Comic Sans MS"/>
              </a:rPr>
              <a:t> </a:t>
            </a:r>
            <a:r>
              <a:rPr sz="2400" spc="-4" dirty="0">
                <a:solidFill>
                  <a:srgbClr val="990000"/>
                </a:solidFill>
                <a:latin typeface="Comic Sans MS"/>
                <a:cs typeface="Comic Sans MS"/>
              </a:rPr>
              <a:t>in every pass through </a:t>
            </a:r>
            <a:r>
              <a:rPr sz="2400" spc="4" dirty="0">
                <a:solidFill>
                  <a:srgbClr val="990000"/>
                </a:solidFill>
                <a:latin typeface="Comic Sans MS"/>
                <a:cs typeface="Comic Sans MS"/>
              </a:rPr>
              <a:t>the</a:t>
            </a:r>
            <a:r>
              <a:rPr sz="2400" spc="-49" dirty="0">
                <a:solidFill>
                  <a:srgbClr val="9900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990000"/>
                </a:solidFill>
                <a:latin typeface="Comic Sans MS"/>
                <a:cs typeface="Comic Sans MS"/>
              </a:rPr>
              <a:t>net</a:t>
            </a:r>
            <a:endParaRPr sz="24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85793" y="1769212"/>
            <a:ext cx="10500365" cy="2752082"/>
            <a:chOff x="918882" y="1769214"/>
            <a:chExt cx="7345823" cy="1755259"/>
          </a:xfrm>
        </p:grpSpPr>
        <p:sp>
          <p:nvSpPr>
            <p:cNvPr id="8" name="object 4"/>
            <p:cNvSpPr/>
            <p:nvPr/>
          </p:nvSpPr>
          <p:spPr>
            <a:xfrm>
              <a:off x="1350084" y="1787113"/>
              <a:ext cx="1327224" cy="1737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52850" y="1769214"/>
              <a:ext cx="43198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I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n</a:t>
              </a: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ut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2531626" y="2175293"/>
              <a:ext cx="54516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-13" dirty="0">
                  <a:solidFill>
                    <a:prstClr val="black"/>
                  </a:solidFill>
                  <a:latin typeface="Comic Sans MS"/>
                  <a:cs typeface="Comic Sans MS"/>
                </a:rPr>
                <a:t>O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r>
                <a:rPr sz="1235" spc="-9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11" name="object 7"/>
            <p:cNvSpPr/>
            <p:nvPr/>
          </p:nvSpPr>
          <p:spPr>
            <a:xfrm>
              <a:off x="941294" y="2529392"/>
              <a:ext cx="300318" cy="270622"/>
            </a:xfrm>
            <a:custGeom>
              <a:avLst/>
              <a:gdLst/>
              <a:ahLst/>
              <a:cxnLst/>
              <a:rect l="l" t="t" r="r" b="b"/>
              <a:pathLst>
                <a:path w="340359" h="306705">
                  <a:moveTo>
                    <a:pt x="0" y="0"/>
                  </a:moveTo>
                  <a:lnTo>
                    <a:pt x="339851" y="0"/>
                  </a:lnTo>
                  <a:lnTo>
                    <a:pt x="339851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2" name="object 8"/>
            <p:cNvSpPr/>
            <p:nvPr/>
          </p:nvSpPr>
          <p:spPr>
            <a:xfrm>
              <a:off x="937259" y="2524012"/>
              <a:ext cx="308162" cy="281268"/>
            </a:xfrm>
            <a:custGeom>
              <a:avLst/>
              <a:gdLst/>
              <a:ahLst/>
              <a:cxnLst/>
              <a:rect l="l" t="t" r="r" b="b"/>
              <a:pathLst>
                <a:path w="349250" h="318769">
                  <a:moveTo>
                    <a:pt x="345948" y="318515"/>
                  </a:moveTo>
                  <a:lnTo>
                    <a:pt x="3048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5948" y="0"/>
                  </a:lnTo>
                  <a:lnTo>
                    <a:pt x="348996" y="3048"/>
                  </a:lnTo>
                  <a:lnTo>
                    <a:pt x="348996" y="6096"/>
                  </a:lnTo>
                  <a:lnTo>
                    <a:pt x="10668" y="6096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307848"/>
                  </a:lnTo>
                  <a:lnTo>
                    <a:pt x="4572" y="307848"/>
                  </a:lnTo>
                  <a:lnTo>
                    <a:pt x="10668" y="312420"/>
                  </a:lnTo>
                  <a:lnTo>
                    <a:pt x="348996" y="312420"/>
                  </a:lnTo>
                  <a:lnTo>
                    <a:pt x="348996" y="315468"/>
                  </a:lnTo>
                  <a:lnTo>
                    <a:pt x="345948" y="318515"/>
                  </a:lnTo>
                  <a:close/>
                </a:path>
                <a:path w="349250" h="318769">
                  <a:moveTo>
                    <a:pt x="10668" y="10668"/>
                  </a:moveTo>
                  <a:lnTo>
                    <a:pt x="4572" y="10668"/>
                  </a:lnTo>
                  <a:lnTo>
                    <a:pt x="10668" y="6096"/>
                  </a:lnTo>
                  <a:lnTo>
                    <a:pt x="10668" y="10668"/>
                  </a:lnTo>
                  <a:close/>
                </a:path>
                <a:path w="349250" h="318769">
                  <a:moveTo>
                    <a:pt x="338328" y="10668"/>
                  </a:moveTo>
                  <a:lnTo>
                    <a:pt x="10668" y="10668"/>
                  </a:lnTo>
                  <a:lnTo>
                    <a:pt x="10668" y="6096"/>
                  </a:lnTo>
                  <a:lnTo>
                    <a:pt x="338328" y="6096"/>
                  </a:lnTo>
                  <a:lnTo>
                    <a:pt x="338328" y="10668"/>
                  </a:lnTo>
                  <a:close/>
                </a:path>
                <a:path w="349250" h="318769">
                  <a:moveTo>
                    <a:pt x="338328" y="312420"/>
                  </a:moveTo>
                  <a:lnTo>
                    <a:pt x="338328" y="6096"/>
                  </a:lnTo>
                  <a:lnTo>
                    <a:pt x="344424" y="10668"/>
                  </a:lnTo>
                  <a:lnTo>
                    <a:pt x="348996" y="10668"/>
                  </a:lnTo>
                  <a:lnTo>
                    <a:pt x="348996" y="307848"/>
                  </a:lnTo>
                  <a:lnTo>
                    <a:pt x="344424" y="307848"/>
                  </a:lnTo>
                  <a:lnTo>
                    <a:pt x="338328" y="312420"/>
                  </a:lnTo>
                  <a:close/>
                </a:path>
                <a:path w="349250" h="318769">
                  <a:moveTo>
                    <a:pt x="348996" y="10668"/>
                  </a:moveTo>
                  <a:lnTo>
                    <a:pt x="344424" y="10668"/>
                  </a:lnTo>
                  <a:lnTo>
                    <a:pt x="338328" y="6096"/>
                  </a:lnTo>
                  <a:lnTo>
                    <a:pt x="348996" y="6096"/>
                  </a:lnTo>
                  <a:lnTo>
                    <a:pt x="348996" y="10668"/>
                  </a:lnTo>
                  <a:close/>
                </a:path>
                <a:path w="349250" h="318769">
                  <a:moveTo>
                    <a:pt x="10668" y="312420"/>
                  </a:moveTo>
                  <a:lnTo>
                    <a:pt x="4572" y="307848"/>
                  </a:lnTo>
                  <a:lnTo>
                    <a:pt x="10668" y="307848"/>
                  </a:lnTo>
                  <a:lnTo>
                    <a:pt x="10668" y="312420"/>
                  </a:lnTo>
                  <a:close/>
                </a:path>
                <a:path w="349250" h="318769">
                  <a:moveTo>
                    <a:pt x="338328" y="312420"/>
                  </a:moveTo>
                  <a:lnTo>
                    <a:pt x="10668" y="312420"/>
                  </a:lnTo>
                  <a:lnTo>
                    <a:pt x="10668" y="307848"/>
                  </a:lnTo>
                  <a:lnTo>
                    <a:pt x="338328" y="307848"/>
                  </a:lnTo>
                  <a:lnTo>
                    <a:pt x="338328" y="312420"/>
                  </a:lnTo>
                  <a:close/>
                </a:path>
                <a:path w="349250" h="318769">
                  <a:moveTo>
                    <a:pt x="348996" y="312420"/>
                  </a:moveTo>
                  <a:lnTo>
                    <a:pt x="338328" y="312420"/>
                  </a:lnTo>
                  <a:lnTo>
                    <a:pt x="344424" y="307848"/>
                  </a:lnTo>
                  <a:lnTo>
                    <a:pt x="348996" y="307848"/>
                  </a:lnTo>
                  <a:lnTo>
                    <a:pt x="348996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3" name="object 9"/>
            <p:cNvSpPr txBox="1"/>
            <p:nvPr/>
          </p:nvSpPr>
          <p:spPr>
            <a:xfrm>
              <a:off x="918882" y="2546419"/>
              <a:ext cx="345141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3099">
                <a:spcBef>
                  <a:spcPts val="93"/>
                </a:spcBef>
              </a:pPr>
              <a:r>
                <a:rPr sz="1235" spc="9" dirty="0">
                  <a:solidFill>
                    <a:srgbClr val="BF0000"/>
                  </a:solidFill>
                  <a:cs typeface="Calibri"/>
                </a:rPr>
                <a:t>X</a:t>
              </a:r>
              <a:r>
                <a:rPr sz="1191" spc="13" baseline="-21604" dirty="0">
                  <a:solidFill>
                    <a:srgbClr val="BF0000"/>
                  </a:solidFill>
                  <a:cs typeface="Calibri"/>
                </a:rPr>
                <a:t>1</a:t>
              </a:r>
              <a:endParaRPr sz="1191" baseline="-21604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14" name="object 10"/>
            <p:cNvSpPr/>
            <p:nvPr/>
          </p:nvSpPr>
          <p:spPr>
            <a:xfrm>
              <a:off x="2752612" y="2529392"/>
              <a:ext cx="294715" cy="270622"/>
            </a:xfrm>
            <a:custGeom>
              <a:avLst/>
              <a:gdLst/>
              <a:ahLst/>
              <a:cxnLst/>
              <a:rect l="l" t="t" r="r" b="b"/>
              <a:pathLst>
                <a:path w="334010" h="306705">
                  <a:moveTo>
                    <a:pt x="0" y="0"/>
                  </a:moveTo>
                  <a:lnTo>
                    <a:pt x="333756" y="0"/>
                  </a:lnTo>
                  <a:lnTo>
                    <a:pt x="333756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5" name="object 11"/>
            <p:cNvSpPr/>
            <p:nvPr/>
          </p:nvSpPr>
          <p:spPr>
            <a:xfrm>
              <a:off x="2748579" y="2524012"/>
              <a:ext cx="302559" cy="281268"/>
            </a:xfrm>
            <a:custGeom>
              <a:avLst/>
              <a:gdLst/>
              <a:ahLst/>
              <a:cxnLst/>
              <a:rect l="l" t="t" r="r" b="b"/>
              <a:pathLst>
                <a:path w="342900" h="318769">
                  <a:moveTo>
                    <a:pt x="341376" y="318515"/>
                  </a:moveTo>
                  <a:lnTo>
                    <a:pt x="1524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341376" y="0"/>
                  </a:lnTo>
                  <a:lnTo>
                    <a:pt x="342900" y="3048"/>
                  </a:lnTo>
                  <a:lnTo>
                    <a:pt x="342900" y="6096"/>
                  </a:ln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307848"/>
                  </a:lnTo>
                  <a:lnTo>
                    <a:pt x="4572" y="307848"/>
                  </a:lnTo>
                  <a:lnTo>
                    <a:pt x="9144" y="312420"/>
                  </a:lnTo>
                  <a:lnTo>
                    <a:pt x="342900" y="312420"/>
                  </a:lnTo>
                  <a:lnTo>
                    <a:pt x="342900" y="315468"/>
                  </a:lnTo>
                  <a:lnTo>
                    <a:pt x="341376" y="318515"/>
                  </a:lnTo>
                  <a:close/>
                </a:path>
                <a:path w="342900" h="318769">
                  <a:moveTo>
                    <a:pt x="9144" y="10668"/>
                  </a:move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close/>
                </a:path>
                <a:path w="342900" h="318769">
                  <a:moveTo>
                    <a:pt x="333756" y="10668"/>
                  </a:moveTo>
                  <a:lnTo>
                    <a:pt x="9144" y="10668"/>
                  </a:lnTo>
                  <a:lnTo>
                    <a:pt x="9144" y="6096"/>
                  </a:lnTo>
                  <a:lnTo>
                    <a:pt x="333756" y="6096"/>
                  </a:lnTo>
                  <a:lnTo>
                    <a:pt x="333756" y="10668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333756" y="6096"/>
                  </a:lnTo>
                  <a:lnTo>
                    <a:pt x="338328" y="10668"/>
                  </a:lnTo>
                  <a:lnTo>
                    <a:pt x="342900" y="10668"/>
                  </a:lnTo>
                  <a:lnTo>
                    <a:pt x="342900" y="307848"/>
                  </a:lnTo>
                  <a:lnTo>
                    <a:pt x="338328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10668"/>
                  </a:moveTo>
                  <a:lnTo>
                    <a:pt x="338328" y="10668"/>
                  </a:lnTo>
                  <a:lnTo>
                    <a:pt x="333756" y="6096"/>
                  </a:lnTo>
                  <a:lnTo>
                    <a:pt x="342900" y="6096"/>
                  </a:lnTo>
                  <a:lnTo>
                    <a:pt x="342900" y="10668"/>
                  </a:lnTo>
                  <a:close/>
                </a:path>
                <a:path w="342900" h="318769">
                  <a:moveTo>
                    <a:pt x="9144" y="312420"/>
                  </a:moveTo>
                  <a:lnTo>
                    <a:pt x="4572" y="307848"/>
                  </a:lnTo>
                  <a:lnTo>
                    <a:pt x="9144" y="307848"/>
                  </a:lnTo>
                  <a:lnTo>
                    <a:pt x="9144" y="312420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9144" y="312420"/>
                  </a:lnTo>
                  <a:lnTo>
                    <a:pt x="9144" y="307848"/>
                  </a:lnTo>
                  <a:lnTo>
                    <a:pt x="333756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312420"/>
                  </a:moveTo>
                  <a:lnTo>
                    <a:pt x="333756" y="312420"/>
                  </a:lnTo>
                  <a:lnTo>
                    <a:pt x="338328" y="307848"/>
                  </a:lnTo>
                  <a:lnTo>
                    <a:pt x="342900" y="307848"/>
                  </a:lnTo>
                  <a:lnTo>
                    <a:pt x="342900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6" name="object 12"/>
            <p:cNvSpPr txBox="1"/>
            <p:nvPr/>
          </p:nvSpPr>
          <p:spPr>
            <a:xfrm>
              <a:off x="2730200" y="2546419"/>
              <a:ext cx="339538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1419">
                <a:spcBef>
                  <a:spcPts val="93"/>
                </a:spcBef>
              </a:pPr>
              <a:r>
                <a:rPr sz="1235" spc="4" dirty="0">
                  <a:solidFill>
                    <a:srgbClr val="BF0000"/>
                  </a:solidFill>
                  <a:cs typeface="Calibri"/>
                </a:rPr>
                <a:t>Y</a:t>
              </a:r>
              <a:r>
                <a:rPr sz="1191" spc="6" baseline="-21604" dirty="0">
                  <a:solidFill>
                    <a:srgbClr val="BF0000"/>
                  </a:solidFill>
                  <a:cs typeface="Calibri"/>
                </a:rPr>
                <a:t>1</a:t>
              </a:r>
              <a:endParaRPr sz="1191" baseline="-21604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17" name="object 13"/>
            <p:cNvSpPr/>
            <p:nvPr/>
          </p:nvSpPr>
          <p:spPr>
            <a:xfrm>
              <a:off x="3983019" y="1787113"/>
              <a:ext cx="1325879" cy="1737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8" name="object 14"/>
            <p:cNvSpPr txBox="1"/>
            <p:nvPr/>
          </p:nvSpPr>
          <p:spPr>
            <a:xfrm>
              <a:off x="3884378" y="1769214"/>
              <a:ext cx="43198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I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n</a:t>
              </a: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ut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19" name="object 15"/>
            <p:cNvSpPr txBox="1"/>
            <p:nvPr/>
          </p:nvSpPr>
          <p:spPr>
            <a:xfrm>
              <a:off x="5164593" y="2175293"/>
              <a:ext cx="54516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-13" dirty="0">
                  <a:solidFill>
                    <a:prstClr val="black"/>
                  </a:solidFill>
                  <a:latin typeface="Comic Sans MS"/>
                  <a:cs typeface="Comic Sans MS"/>
                </a:rPr>
                <a:t>O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r>
                <a:rPr sz="1235" spc="-9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20" name="object 16"/>
            <p:cNvSpPr/>
            <p:nvPr/>
          </p:nvSpPr>
          <p:spPr>
            <a:xfrm>
              <a:off x="3574229" y="2529392"/>
              <a:ext cx="298637" cy="270622"/>
            </a:xfrm>
            <a:custGeom>
              <a:avLst/>
              <a:gdLst/>
              <a:ahLst/>
              <a:cxnLst/>
              <a:rect l="l" t="t" r="r" b="b"/>
              <a:pathLst>
                <a:path w="338454" h="306705">
                  <a:moveTo>
                    <a:pt x="0" y="0"/>
                  </a:moveTo>
                  <a:lnTo>
                    <a:pt x="338327" y="0"/>
                  </a:lnTo>
                  <a:lnTo>
                    <a:pt x="338327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BDB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1" name="object 17"/>
            <p:cNvSpPr/>
            <p:nvPr/>
          </p:nvSpPr>
          <p:spPr>
            <a:xfrm>
              <a:off x="3570194" y="2524012"/>
              <a:ext cx="307041" cy="281268"/>
            </a:xfrm>
            <a:custGeom>
              <a:avLst/>
              <a:gdLst/>
              <a:ahLst/>
              <a:cxnLst/>
              <a:rect l="l" t="t" r="r" b="b"/>
              <a:pathLst>
                <a:path w="347979" h="318769">
                  <a:moveTo>
                    <a:pt x="345948" y="318515"/>
                  </a:moveTo>
                  <a:lnTo>
                    <a:pt x="1524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345948" y="0"/>
                  </a:lnTo>
                  <a:lnTo>
                    <a:pt x="347472" y="3048"/>
                  </a:lnTo>
                  <a:lnTo>
                    <a:pt x="347472" y="6096"/>
                  </a:ln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307848"/>
                  </a:lnTo>
                  <a:lnTo>
                    <a:pt x="4572" y="307848"/>
                  </a:lnTo>
                  <a:lnTo>
                    <a:pt x="9144" y="312420"/>
                  </a:lnTo>
                  <a:lnTo>
                    <a:pt x="347472" y="312420"/>
                  </a:lnTo>
                  <a:lnTo>
                    <a:pt x="347472" y="315468"/>
                  </a:lnTo>
                  <a:lnTo>
                    <a:pt x="345948" y="318515"/>
                  </a:lnTo>
                  <a:close/>
                </a:path>
                <a:path w="347979" h="318769">
                  <a:moveTo>
                    <a:pt x="9144" y="10668"/>
                  </a:move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close/>
                </a:path>
                <a:path w="347979" h="318769">
                  <a:moveTo>
                    <a:pt x="338328" y="10668"/>
                  </a:moveTo>
                  <a:lnTo>
                    <a:pt x="9144" y="10668"/>
                  </a:lnTo>
                  <a:lnTo>
                    <a:pt x="9144" y="6096"/>
                  </a:lnTo>
                  <a:lnTo>
                    <a:pt x="338328" y="6096"/>
                  </a:lnTo>
                  <a:lnTo>
                    <a:pt x="338328" y="10668"/>
                  </a:lnTo>
                  <a:close/>
                </a:path>
                <a:path w="347979" h="318769">
                  <a:moveTo>
                    <a:pt x="338328" y="312420"/>
                  </a:moveTo>
                  <a:lnTo>
                    <a:pt x="338328" y="6096"/>
                  </a:lnTo>
                  <a:lnTo>
                    <a:pt x="342900" y="10668"/>
                  </a:lnTo>
                  <a:lnTo>
                    <a:pt x="347472" y="10668"/>
                  </a:lnTo>
                  <a:lnTo>
                    <a:pt x="347472" y="307848"/>
                  </a:lnTo>
                  <a:lnTo>
                    <a:pt x="342900" y="307848"/>
                  </a:lnTo>
                  <a:lnTo>
                    <a:pt x="338328" y="312420"/>
                  </a:lnTo>
                  <a:close/>
                </a:path>
                <a:path w="347979" h="318769">
                  <a:moveTo>
                    <a:pt x="347472" y="10668"/>
                  </a:moveTo>
                  <a:lnTo>
                    <a:pt x="342900" y="10668"/>
                  </a:lnTo>
                  <a:lnTo>
                    <a:pt x="338328" y="6096"/>
                  </a:lnTo>
                  <a:lnTo>
                    <a:pt x="347472" y="6096"/>
                  </a:lnTo>
                  <a:lnTo>
                    <a:pt x="347472" y="10668"/>
                  </a:lnTo>
                  <a:close/>
                </a:path>
                <a:path w="347979" h="318769">
                  <a:moveTo>
                    <a:pt x="9144" y="312420"/>
                  </a:moveTo>
                  <a:lnTo>
                    <a:pt x="4572" y="307848"/>
                  </a:lnTo>
                  <a:lnTo>
                    <a:pt x="9144" y="307848"/>
                  </a:lnTo>
                  <a:lnTo>
                    <a:pt x="9144" y="312420"/>
                  </a:lnTo>
                  <a:close/>
                </a:path>
                <a:path w="347979" h="318769">
                  <a:moveTo>
                    <a:pt x="338328" y="312420"/>
                  </a:moveTo>
                  <a:lnTo>
                    <a:pt x="9144" y="312420"/>
                  </a:lnTo>
                  <a:lnTo>
                    <a:pt x="9144" y="307848"/>
                  </a:lnTo>
                  <a:lnTo>
                    <a:pt x="338328" y="307848"/>
                  </a:lnTo>
                  <a:lnTo>
                    <a:pt x="338328" y="312420"/>
                  </a:lnTo>
                  <a:close/>
                </a:path>
                <a:path w="347979" h="318769">
                  <a:moveTo>
                    <a:pt x="347472" y="312420"/>
                  </a:moveTo>
                  <a:lnTo>
                    <a:pt x="338328" y="312420"/>
                  </a:lnTo>
                  <a:lnTo>
                    <a:pt x="342900" y="307848"/>
                  </a:lnTo>
                  <a:lnTo>
                    <a:pt x="347472" y="307848"/>
                  </a:lnTo>
                  <a:lnTo>
                    <a:pt x="347472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2" name="object 18"/>
            <p:cNvSpPr txBox="1"/>
            <p:nvPr/>
          </p:nvSpPr>
          <p:spPr>
            <a:xfrm>
              <a:off x="3551817" y="2546419"/>
              <a:ext cx="343460" cy="167429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1419">
                <a:spcBef>
                  <a:spcPts val="93"/>
                </a:spcBef>
              </a:pPr>
              <a:r>
                <a:rPr sz="1235" spc="9" dirty="0" smtClean="0">
                  <a:solidFill>
                    <a:srgbClr val="BF0000"/>
                  </a:solidFill>
                  <a:cs typeface="Calibri"/>
                </a:rPr>
                <a:t>X</a:t>
              </a:r>
              <a:r>
                <a:rPr lang="en-IN" sz="1191" spc="13" baseline="-21604" dirty="0">
                  <a:solidFill>
                    <a:srgbClr val="BF0000"/>
                  </a:solidFill>
                  <a:cs typeface="Calibri"/>
                </a:rPr>
                <a:t>2</a:t>
              </a:r>
              <a:endParaRPr sz="1191" baseline="-21604" dirty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23" name="object 19"/>
            <p:cNvSpPr/>
            <p:nvPr/>
          </p:nvSpPr>
          <p:spPr>
            <a:xfrm>
              <a:off x="5384202" y="2529392"/>
              <a:ext cx="294715" cy="270622"/>
            </a:xfrm>
            <a:custGeom>
              <a:avLst/>
              <a:gdLst/>
              <a:ahLst/>
              <a:cxnLst/>
              <a:rect l="l" t="t" r="r" b="b"/>
              <a:pathLst>
                <a:path w="334010" h="306705">
                  <a:moveTo>
                    <a:pt x="0" y="0"/>
                  </a:moveTo>
                  <a:lnTo>
                    <a:pt x="333755" y="0"/>
                  </a:lnTo>
                  <a:lnTo>
                    <a:pt x="333755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BDB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4" name="object 20"/>
            <p:cNvSpPr/>
            <p:nvPr/>
          </p:nvSpPr>
          <p:spPr>
            <a:xfrm>
              <a:off x="5380167" y="2524012"/>
              <a:ext cx="302559" cy="281268"/>
            </a:xfrm>
            <a:custGeom>
              <a:avLst/>
              <a:gdLst/>
              <a:ahLst/>
              <a:cxnLst/>
              <a:rect l="l" t="t" r="r" b="b"/>
              <a:pathLst>
                <a:path w="342900" h="318769">
                  <a:moveTo>
                    <a:pt x="341376" y="318515"/>
                  </a:moveTo>
                  <a:lnTo>
                    <a:pt x="1524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341376" y="0"/>
                  </a:lnTo>
                  <a:lnTo>
                    <a:pt x="342900" y="3048"/>
                  </a:lnTo>
                  <a:lnTo>
                    <a:pt x="342900" y="6096"/>
                  </a:ln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307848"/>
                  </a:lnTo>
                  <a:lnTo>
                    <a:pt x="4572" y="307848"/>
                  </a:lnTo>
                  <a:lnTo>
                    <a:pt x="9144" y="312420"/>
                  </a:lnTo>
                  <a:lnTo>
                    <a:pt x="342900" y="312420"/>
                  </a:lnTo>
                  <a:lnTo>
                    <a:pt x="342900" y="315468"/>
                  </a:lnTo>
                  <a:lnTo>
                    <a:pt x="341376" y="318515"/>
                  </a:lnTo>
                  <a:close/>
                </a:path>
                <a:path w="342900" h="318769">
                  <a:moveTo>
                    <a:pt x="9144" y="10668"/>
                  </a:move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close/>
                </a:path>
                <a:path w="342900" h="318769">
                  <a:moveTo>
                    <a:pt x="333756" y="10668"/>
                  </a:moveTo>
                  <a:lnTo>
                    <a:pt x="9144" y="10668"/>
                  </a:lnTo>
                  <a:lnTo>
                    <a:pt x="9144" y="6096"/>
                  </a:lnTo>
                  <a:lnTo>
                    <a:pt x="333756" y="6096"/>
                  </a:lnTo>
                  <a:lnTo>
                    <a:pt x="333756" y="10668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333756" y="6096"/>
                  </a:lnTo>
                  <a:lnTo>
                    <a:pt x="338328" y="10668"/>
                  </a:lnTo>
                  <a:lnTo>
                    <a:pt x="342900" y="10668"/>
                  </a:lnTo>
                  <a:lnTo>
                    <a:pt x="342900" y="307848"/>
                  </a:lnTo>
                  <a:lnTo>
                    <a:pt x="338328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10668"/>
                  </a:moveTo>
                  <a:lnTo>
                    <a:pt x="338328" y="10668"/>
                  </a:lnTo>
                  <a:lnTo>
                    <a:pt x="333756" y="6096"/>
                  </a:lnTo>
                  <a:lnTo>
                    <a:pt x="342900" y="6096"/>
                  </a:lnTo>
                  <a:lnTo>
                    <a:pt x="342900" y="10668"/>
                  </a:lnTo>
                  <a:close/>
                </a:path>
                <a:path w="342900" h="318769">
                  <a:moveTo>
                    <a:pt x="9144" y="312420"/>
                  </a:moveTo>
                  <a:lnTo>
                    <a:pt x="4572" y="307848"/>
                  </a:lnTo>
                  <a:lnTo>
                    <a:pt x="9144" y="307848"/>
                  </a:lnTo>
                  <a:lnTo>
                    <a:pt x="9144" y="312420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9144" y="312420"/>
                  </a:lnTo>
                  <a:lnTo>
                    <a:pt x="9144" y="307848"/>
                  </a:lnTo>
                  <a:lnTo>
                    <a:pt x="333756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312420"/>
                  </a:moveTo>
                  <a:lnTo>
                    <a:pt x="333756" y="312420"/>
                  </a:lnTo>
                  <a:lnTo>
                    <a:pt x="338328" y="307848"/>
                  </a:lnTo>
                  <a:lnTo>
                    <a:pt x="342900" y="307848"/>
                  </a:lnTo>
                  <a:lnTo>
                    <a:pt x="342900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5" name="object 21"/>
            <p:cNvSpPr txBox="1"/>
            <p:nvPr/>
          </p:nvSpPr>
          <p:spPr>
            <a:xfrm>
              <a:off x="5361791" y="2546419"/>
              <a:ext cx="339538" cy="167429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3099">
                <a:spcBef>
                  <a:spcPts val="93"/>
                </a:spcBef>
              </a:pPr>
              <a:r>
                <a:rPr sz="1235" spc="4" dirty="0" smtClean="0">
                  <a:solidFill>
                    <a:srgbClr val="BF0000"/>
                  </a:solidFill>
                  <a:cs typeface="Calibri"/>
                </a:rPr>
                <a:t>Y</a:t>
              </a:r>
              <a:r>
                <a:rPr lang="en-IN" sz="1191" spc="6" baseline="-21604" dirty="0">
                  <a:solidFill>
                    <a:srgbClr val="BF0000"/>
                  </a:solidFill>
                  <a:cs typeface="Calibri"/>
                </a:rPr>
                <a:t>2</a:t>
              </a:r>
              <a:endParaRPr sz="1191" baseline="-21604" dirty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26" name="object 22"/>
            <p:cNvSpPr/>
            <p:nvPr/>
          </p:nvSpPr>
          <p:spPr>
            <a:xfrm>
              <a:off x="6537960" y="1787113"/>
              <a:ext cx="1325880" cy="1737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7" name="object 23"/>
            <p:cNvSpPr txBox="1"/>
            <p:nvPr/>
          </p:nvSpPr>
          <p:spPr>
            <a:xfrm>
              <a:off x="6439400" y="1769214"/>
              <a:ext cx="43198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I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n</a:t>
              </a: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ut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28" name="object 24"/>
            <p:cNvSpPr txBox="1"/>
            <p:nvPr/>
          </p:nvSpPr>
          <p:spPr>
            <a:xfrm>
              <a:off x="7719539" y="2175293"/>
              <a:ext cx="54516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-13" dirty="0">
                  <a:solidFill>
                    <a:prstClr val="black"/>
                  </a:solidFill>
                  <a:latin typeface="Comic Sans MS"/>
                  <a:cs typeface="Comic Sans MS"/>
                </a:rPr>
                <a:t>O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r>
                <a:rPr sz="1235" spc="-9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29" name="object 25"/>
            <p:cNvSpPr/>
            <p:nvPr/>
          </p:nvSpPr>
          <p:spPr>
            <a:xfrm>
              <a:off x="6129170" y="2529392"/>
              <a:ext cx="298637" cy="270622"/>
            </a:xfrm>
            <a:custGeom>
              <a:avLst/>
              <a:gdLst/>
              <a:ahLst/>
              <a:cxnLst/>
              <a:rect l="l" t="t" r="r" b="b"/>
              <a:pathLst>
                <a:path w="338454" h="306705">
                  <a:moveTo>
                    <a:pt x="0" y="0"/>
                  </a:moveTo>
                  <a:lnTo>
                    <a:pt x="338327" y="0"/>
                  </a:lnTo>
                  <a:lnTo>
                    <a:pt x="338327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69A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30" name="object 26"/>
            <p:cNvSpPr/>
            <p:nvPr/>
          </p:nvSpPr>
          <p:spPr>
            <a:xfrm>
              <a:off x="6125135" y="2524012"/>
              <a:ext cx="307041" cy="281268"/>
            </a:xfrm>
            <a:custGeom>
              <a:avLst/>
              <a:gdLst/>
              <a:ahLst/>
              <a:cxnLst/>
              <a:rect l="l" t="t" r="r" b="b"/>
              <a:pathLst>
                <a:path w="347979" h="318769">
                  <a:moveTo>
                    <a:pt x="345948" y="318515"/>
                  </a:moveTo>
                  <a:lnTo>
                    <a:pt x="1524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345948" y="0"/>
                  </a:lnTo>
                  <a:lnTo>
                    <a:pt x="347472" y="3048"/>
                  </a:lnTo>
                  <a:lnTo>
                    <a:pt x="347472" y="6096"/>
                  </a:ln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307848"/>
                  </a:lnTo>
                  <a:lnTo>
                    <a:pt x="4572" y="307848"/>
                  </a:lnTo>
                  <a:lnTo>
                    <a:pt x="9144" y="312420"/>
                  </a:lnTo>
                  <a:lnTo>
                    <a:pt x="347472" y="312420"/>
                  </a:lnTo>
                  <a:lnTo>
                    <a:pt x="347472" y="315468"/>
                  </a:lnTo>
                  <a:lnTo>
                    <a:pt x="345948" y="318515"/>
                  </a:lnTo>
                  <a:close/>
                </a:path>
                <a:path w="347979" h="318769">
                  <a:moveTo>
                    <a:pt x="9144" y="10668"/>
                  </a:move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close/>
                </a:path>
                <a:path w="347979" h="318769">
                  <a:moveTo>
                    <a:pt x="338328" y="10668"/>
                  </a:moveTo>
                  <a:lnTo>
                    <a:pt x="9144" y="10668"/>
                  </a:lnTo>
                  <a:lnTo>
                    <a:pt x="9144" y="6096"/>
                  </a:lnTo>
                  <a:lnTo>
                    <a:pt x="338328" y="6096"/>
                  </a:lnTo>
                  <a:lnTo>
                    <a:pt x="338328" y="10668"/>
                  </a:lnTo>
                  <a:close/>
                </a:path>
                <a:path w="347979" h="318769">
                  <a:moveTo>
                    <a:pt x="338328" y="312420"/>
                  </a:moveTo>
                  <a:lnTo>
                    <a:pt x="338328" y="6096"/>
                  </a:lnTo>
                  <a:lnTo>
                    <a:pt x="342900" y="10668"/>
                  </a:lnTo>
                  <a:lnTo>
                    <a:pt x="347472" y="10668"/>
                  </a:lnTo>
                  <a:lnTo>
                    <a:pt x="347472" y="307848"/>
                  </a:lnTo>
                  <a:lnTo>
                    <a:pt x="342900" y="307848"/>
                  </a:lnTo>
                  <a:lnTo>
                    <a:pt x="338328" y="312420"/>
                  </a:lnTo>
                  <a:close/>
                </a:path>
                <a:path w="347979" h="318769">
                  <a:moveTo>
                    <a:pt x="347472" y="10668"/>
                  </a:moveTo>
                  <a:lnTo>
                    <a:pt x="342900" y="10668"/>
                  </a:lnTo>
                  <a:lnTo>
                    <a:pt x="338328" y="6096"/>
                  </a:lnTo>
                  <a:lnTo>
                    <a:pt x="347472" y="6096"/>
                  </a:lnTo>
                  <a:lnTo>
                    <a:pt x="347472" y="10668"/>
                  </a:lnTo>
                  <a:close/>
                </a:path>
                <a:path w="347979" h="318769">
                  <a:moveTo>
                    <a:pt x="9144" y="312420"/>
                  </a:moveTo>
                  <a:lnTo>
                    <a:pt x="4572" y="307848"/>
                  </a:lnTo>
                  <a:lnTo>
                    <a:pt x="9144" y="307848"/>
                  </a:lnTo>
                  <a:lnTo>
                    <a:pt x="9144" y="312420"/>
                  </a:lnTo>
                  <a:close/>
                </a:path>
                <a:path w="347979" h="318769">
                  <a:moveTo>
                    <a:pt x="338328" y="312420"/>
                  </a:moveTo>
                  <a:lnTo>
                    <a:pt x="9144" y="312420"/>
                  </a:lnTo>
                  <a:lnTo>
                    <a:pt x="9144" y="307848"/>
                  </a:lnTo>
                  <a:lnTo>
                    <a:pt x="338328" y="307848"/>
                  </a:lnTo>
                  <a:lnTo>
                    <a:pt x="338328" y="312420"/>
                  </a:lnTo>
                  <a:close/>
                </a:path>
                <a:path w="347979" h="318769">
                  <a:moveTo>
                    <a:pt x="347472" y="312420"/>
                  </a:moveTo>
                  <a:lnTo>
                    <a:pt x="338328" y="312420"/>
                  </a:lnTo>
                  <a:lnTo>
                    <a:pt x="342900" y="307848"/>
                  </a:lnTo>
                  <a:lnTo>
                    <a:pt x="347472" y="307848"/>
                  </a:lnTo>
                  <a:lnTo>
                    <a:pt x="347472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31" name="object 27"/>
            <p:cNvSpPr txBox="1"/>
            <p:nvPr/>
          </p:nvSpPr>
          <p:spPr>
            <a:xfrm>
              <a:off x="6106758" y="2546419"/>
              <a:ext cx="343460" cy="167429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1419">
                <a:spcBef>
                  <a:spcPts val="93"/>
                </a:spcBef>
              </a:pPr>
              <a:r>
                <a:rPr sz="1235" spc="9" dirty="0" smtClean="0">
                  <a:solidFill>
                    <a:srgbClr val="BF0000"/>
                  </a:solidFill>
                  <a:cs typeface="Calibri"/>
                </a:rPr>
                <a:t>X</a:t>
              </a:r>
              <a:r>
                <a:rPr lang="en-IN" sz="1191" spc="13" baseline="-21604" dirty="0">
                  <a:solidFill>
                    <a:srgbClr val="BF0000"/>
                  </a:solidFill>
                  <a:cs typeface="Calibri"/>
                </a:rPr>
                <a:t>3</a:t>
              </a:r>
              <a:endParaRPr sz="1191" baseline="-21604" dirty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32" name="object 28"/>
            <p:cNvSpPr/>
            <p:nvPr/>
          </p:nvSpPr>
          <p:spPr>
            <a:xfrm>
              <a:off x="7939143" y="2529392"/>
              <a:ext cx="294715" cy="270622"/>
            </a:xfrm>
            <a:custGeom>
              <a:avLst/>
              <a:gdLst/>
              <a:ahLst/>
              <a:cxnLst/>
              <a:rect l="l" t="t" r="r" b="b"/>
              <a:pathLst>
                <a:path w="334009" h="306705">
                  <a:moveTo>
                    <a:pt x="0" y="0"/>
                  </a:moveTo>
                  <a:lnTo>
                    <a:pt x="333755" y="0"/>
                  </a:lnTo>
                  <a:lnTo>
                    <a:pt x="333755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69A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33" name="object 29"/>
            <p:cNvSpPr/>
            <p:nvPr/>
          </p:nvSpPr>
          <p:spPr>
            <a:xfrm>
              <a:off x="7935108" y="2524012"/>
              <a:ext cx="302559" cy="281268"/>
            </a:xfrm>
            <a:custGeom>
              <a:avLst/>
              <a:gdLst/>
              <a:ahLst/>
              <a:cxnLst/>
              <a:rect l="l" t="t" r="r" b="b"/>
              <a:pathLst>
                <a:path w="342900" h="318769">
                  <a:moveTo>
                    <a:pt x="341376" y="318515"/>
                  </a:moveTo>
                  <a:lnTo>
                    <a:pt x="1524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341376" y="0"/>
                  </a:lnTo>
                  <a:lnTo>
                    <a:pt x="342900" y="3048"/>
                  </a:lnTo>
                  <a:lnTo>
                    <a:pt x="342900" y="6096"/>
                  </a:ln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307848"/>
                  </a:lnTo>
                  <a:lnTo>
                    <a:pt x="4572" y="307848"/>
                  </a:lnTo>
                  <a:lnTo>
                    <a:pt x="9144" y="312420"/>
                  </a:lnTo>
                  <a:lnTo>
                    <a:pt x="342900" y="312420"/>
                  </a:lnTo>
                  <a:lnTo>
                    <a:pt x="342900" y="315468"/>
                  </a:lnTo>
                  <a:lnTo>
                    <a:pt x="341376" y="318515"/>
                  </a:lnTo>
                  <a:close/>
                </a:path>
                <a:path w="342900" h="318769">
                  <a:moveTo>
                    <a:pt x="9144" y="10668"/>
                  </a:move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close/>
                </a:path>
                <a:path w="342900" h="318769">
                  <a:moveTo>
                    <a:pt x="333756" y="10668"/>
                  </a:moveTo>
                  <a:lnTo>
                    <a:pt x="9144" y="10668"/>
                  </a:lnTo>
                  <a:lnTo>
                    <a:pt x="9144" y="6096"/>
                  </a:lnTo>
                  <a:lnTo>
                    <a:pt x="333756" y="6096"/>
                  </a:lnTo>
                  <a:lnTo>
                    <a:pt x="333756" y="10668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333756" y="6096"/>
                  </a:lnTo>
                  <a:lnTo>
                    <a:pt x="338328" y="10668"/>
                  </a:lnTo>
                  <a:lnTo>
                    <a:pt x="342900" y="10668"/>
                  </a:lnTo>
                  <a:lnTo>
                    <a:pt x="342900" y="307848"/>
                  </a:lnTo>
                  <a:lnTo>
                    <a:pt x="338328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10668"/>
                  </a:moveTo>
                  <a:lnTo>
                    <a:pt x="338328" y="10668"/>
                  </a:lnTo>
                  <a:lnTo>
                    <a:pt x="333756" y="6096"/>
                  </a:lnTo>
                  <a:lnTo>
                    <a:pt x="342900" y="6096"/>
                  </a:lnTo>
                  <a:lnTo>
                    <a:pt x="342900" y="10668"/>
                  </a:lnTo>
                  <a:close/>
                </a:path>
                <a:path w="342900" h="318769">
                  <a:moveTo>
                    <a:pt x="9144" y="312420"/>
                  </a:moveTo>
                  <a:lnTo>
                    <a:pt x="4572" y="307848"/>
                  </a:lnTo>
                  <a:lnTo>
                    <a:pt x="9144" y="307848"/>
                  </a:lnTo>
                  <a:lnTo>
                    <a:pt x="9144" y="312420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9144" y="312420"/>
                  </a:lnTo>
                  <a:lnTo>
                    <a:pt x="9144" y="307848"/>
                  </a:lnTo>
                  <a:lnTo>
                    <a:pt x="333756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312420"/>
                  </a:moveTo>
                  <a:lnTo>
                    <a:pt x="333756" y="312420"/>
                  </a:lnTo>
                  <a:lnTo>
                    <a:pt x="338328" y="307848"/>
                  </a:lnTo>
                  <a:lnTo>
                    <a:pt x="342900" y="307848"/>
                  </a:lnTo>
                  <a:lnTo>
                    <a:pt x="342900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34" name="object 30"/>
            <p:cNvSpPr txBox="1"/>
            <p:nvPr/>
          </p:nvSpPr>
          <p:spPr>
            <a:xfrm>
              <a:off x="7916732" y="2546419"/>
              <a:ext cx="339538" cy="167429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3099">
                <a:spcBef>
                  <a:spcPts val="93"/>
                </a:spcBef>
              </a:pPr>
              <a:r>
                <a:rPr sz="1235" spc="4" dirty="0" smtClean="0">
                  <a:solidFill>
                    <a:srgbClr val="BF0000"/>
                  </a:solidFill>
                  <a:cs typeface="Calibri"/>
                </a:rPr>
                <a:t>Y</a:t>
              </a:r>
              <a:r>
                <a:rPr lang="en-IN" sz="1191" spc="6" baseline="-21604" dirty="0">
                  <a:solidFill>
                    <a:srgbClr val="BF0000"/>
                  </a:solidFill>
                  <a:cs typeface="Calibri"/>
                </a:rPr>
                <a:t>3</a:t>
              </a:r>
              <a:endParaRPr sz="1191" baseline="-21604" dirty="0">
                <a:solidFill>
                  <a:prstClr val="black"/>
                </a:solidFill>
                <a:cs typeface="Calibri"/>
              </a:endParaRPr>
            </a:p>
          </p:txBody>
        </p:sp>
      </p:grpSp>
      <p:sp>
        <p:nvSpPr>
          <p:cNvPr id="35" name="object 31"/>
          <p:cNvSpPr txBox="1"/>
          <p:nvPr/>
        </p:nvSpPr>
        <p:spPr>
          <a:xfrm>
            <a:off x="914400" y="5105400"/>
            <a:ext cx="120463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524"/>
              </a:lnSpc>
            </a:pPr>
            <a:r>
              <a:rPr sz="2206" spc="-4" dirty="0">
                <a:solidFill>
                  <a:srgbClr val="BF0000"/>
                </a:solidFill>
                <a:latin typeface="Arial"/>
                <a:cs typeface="Arial"/>
              </a:rPr>
              <a:t>•</a:t>
            </a:r>
            <a:endParaRPr sz="2206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25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Dropout</a:t>
            </a:r>
            <a:endParaRPr lang="en-IN" dirty="0"/>
          </a:p>
        </p:txBody>
      </p:sp>
      <p:sp>
        <p:nvSpPr>
          <p:cNvPr id="5" name="object 3"/>
          <p:cNvSpPr txBox="1"/>
          <p:nvPr/>
        </p:nvSpPr>
        <p:spPr>
          <a:xfrm>
            <a:off x="990600" y="3962400"/>
            <a:ext cx="9906000" cy="246583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marR="296972" indent="-302575">
              <a:spcBef>
                <a:spcPts val="4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2800" b="1" spc="-4" dirty="0" smtClean="0">
                <a:solidFill>
                  <a:srgbClr val="990000"/>
                </a:solidFill>
                <a:cs typeface="Calibri"/>
              </a:rPr>
              <a:t>During </a:t>
            </a:r>
            <a:r>
              <a:rPr sz="2800" b="1" spc="-4" dirty="0">
                <a:solidFill>
                  <a:srgbClr val="990000"/>
                </a:solidFill>
                <a:cs typeface="Calibri"/>
              </a:rPr>
              <a:t>training: </a:t>
            </a:r>
            <a:r>
              <a:rPr sz="2800" spc="-9" dirty="0">
                <a:solidFill>
                  <a:prstClr val="black"/>
                </a:solidFill>
                <a:cs typeface="Calibri"/>
              </a:rPr>
              <a:t>Backpropagation </a:t>
            </a:r>
            <a:r>
              <a:rPr sz="2800" dirty="0">
                <a:solidFill>
                  <a:prstClr val="black"/>
                </a:solidFill>
                <a:cs typeface="Calibri"/>
              </a:rPr>
              <a:t>is </a:t>
            </a:r>
            <a:r>
              <a:rPr sz="2800" spc="-13" dirty="0">
                <a:solidFill>
                  <a:prstClr val="black"/>
                </a:solidFill>
                <a:cs typeface="Calibri"/>
              </a:rPr>
              <a:t>effectively </a:t>
            </a:r>
            <a:r>
              <a:rPr sz="2800" spc="-4" dirty="0">
                <a:solidFill>
                  <a:prstClr val="black"/>
                </a:solidFill>
                <a:cs typeface="Calibri"/>
              </a:rPr>
              <a:t>performed only </a:t>
            </a:r>
            <a:r>
              <a:rPr sz="2800" spc="-9" dirty="0">
                <a:solidFill>
                  <a:prstClr val="black"/>
                </a:solidFill>
                <a:cs typeface="Calibri"/>
              </a:rPr>
              <a:t>over </a:t>
            </a:r>
            <a:r>
              <a:rPr sz="2800" spc="-4" dirty="0">
                <a:solidFill>
                  <a:prstClr val="black"/>
                </a:solidFill>
                <a:cs typeface="Calibri"/>
              </a:rPr>
              <a:t>the remaining  </a:t>
            </a:r>
            <a:r>
              <a:rPr sz="2800" spc="-9" dirty="0">
                <a:solidFill>
                  <a:prstClr val="black"/>
                </a:solidFill>
                <a:cs typeface="Calibri"/>
              </a:rPr>
              <a:t>network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667346" lvl="1" indent="-253266">
              <a:spcBef>
                <a:spcPts val="335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sz="2400" dirty="0">
                <a:solidFill>
                  <a:prstClr val="black"/>
                </a:solidFill>
                <a:cs typeface="Calibri"/>
              </a:rPr>
              <a:t>The </a:t>
            </a:r>
            <a:r>
              <a:rPr sz="2400" spc="-13" dirty="0">
                <a:solidFill>
                  <a:prstClr val="black"/>
                </a:solidFill>
                <a:cs typeface="Calibri"/>
              </a:rPr>
              <a:t>effective </a:t>
            </a:r>
            <a:r>
              <a:rPr sz="2400" spc="-4" dirty="0">
                <a:solidFill>
                  <a:prstClr val="black"/>
                </a:solidFill>
                <a:cs typeface="Calibri"/>
              </a:rPr>
              <a:t>network </a:t>
            </a:r>
            <a:r>
              <a:rPr sz="2400" dirty="0">
                <a:solidFill>
                  <a:prstClr val="black"/>
                </a:solidFill>
                <a:cs typeface="Calibri"/>
              </a:rPr>
              <a:t>is </a:t>
            </a:r>
            <a:r>
              <a:rPr sz="2400" spc="-13" dirty="0">
                <a:solidFill>
                  <a:prstClr val="black"/>
                </a:solidFill>
                <a:cs typeface="Calibri"/>
              </a:rPr>
              <a:t>different for </a:t>
            </a:r>
            <a:r>
              <a:rPr sz="2400" spc="-9" dirty="0">
                <a:solidFill>
                  <a:prstClr val="black"/>
                </a:solidFill>
                <a:cs typeface="Calibri"/>
              </a:rPr>
              <a:t>different</a:t>
            </a:r>
            <a:r>
              <a:rPr sz="2400" spc="44" dirty="0">
                <a:solidFill>
                  <a:prstClr val="black"/>
                </a:solidFill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cs typeface="Calibri"/>
              </a:rPr>
              <a:t>inputs</a:t>
            </a:r>
          </a:p>
          <a:p>
            <a:pPr marL="667346" lvl="1" indent="-253266">
              <a:spcBef>
                <a:spcPts val="318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sz="2400" spc="-9" dirty="0">
                <a:solidFill>
                  <a:prstClr val="black"/>
                </a:solidFill>
                <a:cs typeface="Calibri"/>
              </a:rPr>
              <a:t>Gradients </a:t>
            </a:r>
            <a:r>
              <a:rPr sz="2400" spc="-4" dirty="0">
                <a:solidFill>
                  <a:prstClr val="black"/>
                </a:solidFill>
                <a:cs typeface="Calibri"/>
              </a:rPr>
              <a:t>are </a:t>
            </a:r>
            <a:r>
              <a:rPr sz="2400" spc="-9" dirty="0">
                <a:solidFill>
                  <a:prstClr val="black"/>
                </a:solidFill>
                <a:cs typeface="Calibri"/>
              </a:rPr>
              <a:t>obtained </a:t>
            </a:r>
            <a:r>
              <a:rPr sz="2400" dirty="0">
                <a:solidFill>
                  <a:prstClr val="black"/>
                </a:solidFill>
                <a:cs typeface="Calibri"/>
              </a:rPr>
              <a:t>only </a:t>
            </a:r>
            <a:r>
              <a:rPr sz="2400" spc="-13" dirty="0">
                <a:solidFill>
                  <a:prstClr val="black"/>
                </a:solidFill>
                <a:cs typeface="Calibri"/>
              </a:rPr>
              <a:t>for </a:t>
            </a:r>
            <a:r>
              <a:rPr sz="2400" spc="-4" dirty="0">
                <a:solidFill>
                  <a:prstClr val="black"/>
                </a:solidFill>
                <a:cs typeface="Calibri"/>
              </a:rPr>
              <a:t>the weights </a:t>
            </a:r>
            <a:r>
              <a:rPr sz="2400" dirty="0">
                <a:solidFill>
                  <a:prstClr val="black"/>
                </a:solidFill>
                <a:cs typeface="Calibri"/>
              </a:rPr>
              <a:t>and biases </a:t>
            </a:r>
            <a:r>
              <a:rPr sz="2400" i="1" spc="-4" dirty="0">
                <a:solidFill>
                  <a:prstClr val="black"/>
                </a:solidFill>
                <a:cs typeface="Calibri"/>
              </a:rPr>
              <a:t>from </a:t>
            </a:r>
            <a:r>
              <a:rPr sz="2400" spc="-4" dirty="0">
                <a:solidFill>
                  <a:prstClr val="black"/>
                </a:solidFill>
                <a:cs typeface="Calibri"/>
              </a:rPr>
              <a:t>“On” nodes </a:t>
            </a:r>
            <a:r>
              <a:rPr sz="2400" i="1" spc="-13" dirty="0">
                <a:solidFill>
                  <a:prstClr val="black"/>
                </a:solidFill>
                <a:cs typeface="Calibri"/>
              </a:rPr>
              <a:t>to </a:t>
            </a:r>
            <a:r>
              <a:rPr sz="2400" spc="-4" dirty="0">
                <a:solidFill>
                  <a:prstClr val="black"/>
                </a:solidFill>
                <a:cs typeface="Calibri"/>
              </a:rPr>
              <a:t>“On”</a:t>
            </a:r>
            <a:r>
              <a:rPr sz="2400" spc="-3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4" dirty="0" smtClean="0">
                <a:solidFill>
                  <a:prstClr val="black"/>
                </a:solidFill>
                <a:cs typeface="Calibri"/>
              </a:rPr>
              <a:t>nodes</a:t>
            </a:r>
            <a:endParaRPr lang="en-IN" sz="2400" spc="-4" dirty="0" smtClean="0">
              <a:solidFill>
                <a:prstClr val="black"/>
              </a:solidFill>
              <a:cs typeface="Calibri"/>
            </a:endParaRPr>
          </a:p>
          <a:p>
            <a:pPr marL="1124546" lvl="2" indent="-253266">
              <a:spcBef>
                <a:spcPts val="318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sz="2400" spc="-9" dirty="0">
                <a:solidFill>
                  <a:prstClr val="black"/>
                </a:solidFill>
                <a:cs typeface="Calibri"/>
              </a:rPr>
              <a:t>For </a:t>
            </a:r>
            <a:r>
              <a:rPr lang="en-US" sz="2400" spc="-4" dirty="0">
                <a:solidFill>
                  <a:prstClr val="black"/>
                </a:solidFill>
                <a:cs typeface="Calibri"/>
              </a:rPr>
              <a:t>the remaining, the gradient is just</a:t>
            </a:r>
            <a:r>
              <a:rPr lang="en-US" sz="2400" spc="75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400" spc="-4" dirty="0" smtClean="0">
                <a:solidFill>
                  <a:prstClr val="black"/>
                </a:solidFill>
                <a:cs typeface="Calibri"/>
              </a:rPr>
              <a:t>0</a:t>
            </a:r>
            <a:endParaRPr lang="en-US" sz="2400" dirty="0">
              <a:solidFill>
                <a:prstClr val="black"/>
              </a:solidFill>
              <a:cs typeface="Calibri"/>
            </a:endParaRPr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143000" y="1371600"/>
            <a:ext cx="9769952" cy="2502672"/>
            <a:chOff x="918882" y="1642765"/>
            <a:chExt cx="7345823" cy="1881708"/>
          </a:xfrm>
        </p:grpSpPr>
        <p:sp>
          <p:nvSpPr>
            <p:cNvPr id="6" name="object 4"/>
            <p:cNvSpPr/>
            <p:nvPr/>
          </p:nvSpPr>
          <p:spPr>
            <a:xfrm>
              <a:off x="1350084" y="1787113"/>
              <a:ext cx="1327224" cy="1737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7" name="object 5"/>
            <p:cNvSpPr txBox="1"/>
            <p:nvPr/>
          </p:nvSpPr>
          <p:spPr>
            <a:xfrm>
              <a:off x="1252850" y="1769214"/>
              <a:ext cx="43198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I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n</a:t>
              </a: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ut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8" name="object 6"/>
            <p:cNvSpPr txBox="1"/>
            <p:nvPr/>
          </p:nvSpPr>
          <p:spPr>
            <a:xfrm>
              <a:off x="2531626" y="2175293"/>
              <a:ext cx="54516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-13" dirty="0">
                  <a:solidFill>
                    <a:prstClr val="black"/>
                  </a:solidFill>
                  <a:latin typeface="Comic Sans MS"/>
                  <a:cs typeface="Comic Sans MS"/>
                </a:rPr>
                <a:t>O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r>
                <a:rPr sz="1235" spc="-9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9" name="object 7"/>
            <p:cNvSpPr/>
            <p:nvPr/>
          </p:nvSpPr>
          <p:spPr>
            <a:xfrm>
              <a:off x="941294" y="2529392"/>
              <a:ext cx="300318" cy="270622"/>
            </a:xfrm>
            <a:custGeom>
              <a:avLst/>
              <a:gdLst/>
              <a:ahLst/>
              <a:cxnLst/>
              <a:rect l="l" t="t" r="r" b="b"/>
              <a:pathLst>
                <a:path w="340359" h="306705">
                  <a:moveTo>
                    <a:pt x="0" y="0"/>
                  </a:moveTo>
                  <a:lnTo>
                    <a:pt x="339851" y="0"/>
                  </a:lnTo>
                  <a:lnTo>
                    <a:pt x="339851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0" name="object 8"/>
            <p:cNvSpPr/>
            <p:nvPr/>
          </p:nvSpPr>
          <p:spPr>
            <a:xfrm>
              <a:off x="937259" y="2524012"/>
              <a:ext cx="308162" cy="281268"/>
            </a:xfrm>
            <a:custGeom>
              <a:avLst/>
              <a:gdLst/>
              <a:ahLst/>
              <a:cxnLst/>
              <a:rect l="l" t="t" r="r" b="b"/>
              <a:pathLst>
                <a:path w="349250" h="318769">
                  <a:moveTo>
                    <a:pt x="345948" y="318515"/>
                  </a:moveTo>
                  <a:lnTo>
                    <a:pt x="3048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5948" y="0"/>
                  </a:lnTo>
                  <a:lnTo>
                    <a:pt x="348996" y="3048"/>
                  </a:lnTo>
                  <a:lnTo>
                    <a:pt x="348996" y="6096"/>
                  </a:lnTo>
                  <a:lnTo>
                    <a:pt x="10668" y="6096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307848"/>
                  </a:lnTo>
                  <a:lnTo>
                    <a:pt x="4572" y="307848"/>
                  </a:lnTo>
                  <a:lnTo>
                    <a:pt x="10668" y="312420"/>
                  </a:lnTo>
                  <a:lnTo>
                    <a:pt x="348996" y="312420"/>
                  </a:lnTo>
                  <a:lnTo>
                    <a:pt x="348996" y="315468"/>
                  </a:lnTo>
                  <a:lnTo>
                    <a:pt x="345948" y="318515"/>
                  </a:lnTo>
                  <a:close/>
                </a:path>
                <a:path w="349250" h="318769">
                  <a:moveTo>
                    <a:pt x="10668" y="10668"/>
                  </a:moveTo>
                  <a:lnTo>
                    <a:pt x="4572" y="10668"/>
                  </a:lnTo>
                  <a:lnTo>
                    <a:pt x="10668" y="6096"/>
                  </a:lnTo>
                  <a:lnTo>
                    <a:pt x="10668" y="10668"/>
                  </a:lnTo>
                  <a:close/>
                </a:path>
                <a:path w="349250" h="318769">
                  <a:moveTo>
                    <a:pt x="338328" y="10668"/>
                  </a:moveTo>
                  <a:lnTo>
                    <a:pt x="10668" y="10668"/>
                  </a:lnTo>
                  <a:lnTo>
                    <a:pt x="10668" y="6096"/>
                  </a:lnTo>
                  <a:lnTo>
                    <a:pt x="338328" y="6096"/>
                  </a:lnTo>
                  <a:lnTo>
                    <a:pt x="338328" y="10668"/>
                  </a:lnTo>
                  <a:close/>
                </a:path>
                <a:path w="349250" h="318769">
                  <a:moveTo>
                    <a:pt x="338328" y="312420"/>
                  </a:moveTo>
                  <a:lnTo>
                    <a:pt x="338328" y="6096"/>
                  </a:lnTo>
                  <a:lnTo>
                    <a:pt x="344424" y="10668"/>
                  </a:lnTo>
                  <a:lnTo>
                    <a:pt x="348996" y="10668"/>
                  </a:lnTo>
                  <a:lnTo>
                    <a:pt x="348996" y="307848"/>
                  </a:lnTo>
                  <a:lnTo>
                    <a:pt x="344424" y="307848"/>
                  </a:lnTo>
                  <a:lnTo>
                    <a:pt x="338328" y="312420"/>
                  </a:lnTo>
                  <a:close/>
                </a:path>
                <a:path w="349250" h="318769">
                  <a:moveTo>
                    <a:pt x="348996" y="10668"/>
                  </a:moveTo>
                  <a:lnTo>
                    <a:pt x="344424" y="10668"/>
                  </a:lnTo>
                  <a:lnTo>
                    <a:pt x="338328" y="6096"/>
                  </a:lnTo>
                  <a:lnTo>
                    <a:pt x="348996" y="6096"/>
                  </a:lnTo>
                  <a:lnTo>
                    <a:pt x="348996" y="10668"/>
                  </a:lnTo>
                  <a:close/>
                </a:path>
                <a:path w="349250" h="318769">
                  <a:moveTo>
                    <a:pt x="10668" y="312420"/>
                  </a:moveTo>
                  <a:lnTo>
                    <a:pt x="4572" y="307848"/>
                  </a:lnTo>
                  <a:lnTo>
                    <a:pt x="10668" y="307848"/>
                  </a:lnTo>
                  <a:lnTo>
                    <a:pt x="10668" y="312420"/>
                  </a:lnTo>
                  <a:close/>
                </a:path>
                <a:path w="349250" h="318769">
                  <a:moveTo>
                    <a:pt x="338328" y="312420"/>
                  </a:moveTo>
                  <a:lnTo>
                    <a:pt x="10668" y="312420"/>
                  </a:lnTo>
                  <a:lnTo>
                    <a:pt x="10668" y="307848"/>
                  </a:lnTo>
                  <a:lnTo>
                    <a:pt x="338328" y="307848"/>
                  </a:lnTo>
                  <a:lnTo>
                    <a:pt x="338328" y="312420"/>
                  </a:lnTo>
                  <a:close/>
                </a:path>
                <a:path w="349250" h="318769">
                  <a:moveTo>
                    <a:pt x="348996" y="312420"/>
                  </a:moveTo>
                  <a:lnTo>
                    <a:pt x="338328" y="312420"/>
                  </a:lnTo>
                  <a:lnTo>
                    <a:pt x="344424" y="307848"/>
                  </a:lnTo>
                  <a:lnTo>
                    <a:pt x="348996" y="307848"/>
                  </a:lnTo>
                  <a:lnTo>
                    <a:pt x="348996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1" name="object 9"/>
            <p:cNvSpPr txBox="1"/>
            <p:nvPr/>
          </p:nvSpPr>
          <p:spPr>
            <a:xfrm>
              <a:off x="918882" y="2546419"/>
              <a:ext cx="345141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3099">
                <a:spcBef>
                  <a:spcPts val="93"/>
                </a:spcBef>
              </a:pPr>
              <a:r>
                <a:rPr sz="1235" spc="9" dirty="0">
                  <a:solidFill>
                    <a:srgbClr val="BF0000"/>
                  </a:solidFill>
                  <a:cs typeface="Calibri"/>
                </a:rPr>
                <a:t>X</a:t>
              </a:r>
              <a:r>
                <a:rPr sz="1191" spc="13" baseline="-21604" dirty="0">
                  <a:solidFill>
                    <a:srgbClr val="BF0000"/>
                  </a:solidFill>
                  <a:cs typeface="Calibri"/>
                </a:rPr>
                <a:t>1</a:t>
              </a:r>
              <a:endParaRPr sz="1191" baseline="-21604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12" name="object 10"/>
            <p:cNvSpPr/>
            <p:nvPr/>
          </p:nvSpPr>
          <p:spPr>
            <a:xfrm>
              <a:off x="2752612" y="2529392"/>
              <a:ext cx="294715" cy="270622"/>
            </a:xfrm>
            <a:custGeom>
              <a:avLst/>
              <a:gdLst/>
              <a:ahLst/>
              <a:cxnLst/>
              <a:rect l="l" t="t" r="r" b="b"/>
              <a:pathLst>
                <a:path w="334010" h="306705">
                  <a:moveTo>
                    <a:pt x="0" y="0"/>
                  </a:moveTo>
                  <a:lnTo>
                    <a:pt x="333756" y="0"/>
                  </a:lnTo>
                  <a:lnTo>
                    <a:pt x="333756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2748579" y="2524012"/>
              <a:ext cx="302559" cy="281268"/>
            </a:xfrm>
            <a:custGeom>
              <a:avLst/>
              <a:gdLst/>
              <a:ahLst/>
              <a:cxnLst/>
              <a:rect l="l" t="t" r="r" b="b"/>
              <a:pathLst>
                <a:path w="342900" h="318769">
                  <a:moveTo>
                    <a:pt x="341376" y="318515"/>
                  </a:moveTo>
                  <a:lnTo>
                    <a:pt x="1524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341376" y="0"/>
                  </a:lnTo>
                  <a:lnTo>
                    <a:pt x="342900" y="3048"/>
                  </a:lnTo>
                  <a:lnTo>
                    <a:pt x="342900" y="6096"/>
                  </a:ln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307848"/>
                  </a:lnTo>
                  <a:lnTo>
                    <a:pt x="4572" y="307848"/>
                  </a:lnTo>
                  <a:lnTo>
                    <a:pt x="9144" y="312420"/>
                  </a:lnTo>
                  <a:lnTo>
                    <a:pt x="342900" y="312420"/>
                  </a:lnTo>
                  <a:lnTo>
                    <a:pt x="342900" y="315468"/>
                  </a:lnTo>
                  <a:lnTo>
                    <a:pt x="341376" y="318515"/>
                  </a:lnTo>
                  <a:close/>
                </a:path>
                <a:path w="342900" h="318769">
                  <a:moveTo>
                    <a:pt x="9144" y="10668"/>
                  </a:move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close/>
                </a:path>
                <a:path w="342900" h="318769">
                  <a:moveTo>
                    <a:pt x="333756" y="10668"/>
                  </a:moveTo>
                  <a:lnTo>
                    <a:pt x="9144" y="10668"/>
                  </a:lnTo>
                  <a:lnTo>
                    <a:pt x="9144" y="6096"/>
                  </a:lnTo>
                  <a:lnTo>
                    <a:pt x="333756" y="6096"/>
                  </a:lnTo>
                  <a:lnTo>
                    <a:pt x="333756" y="10668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333756" y="6096"/>
                  </a:lnTo>
                  <a:lnTo>
                    <a:pt x="338328" y="10668"/>
                  </a:lnTo>
                  <a:lnTo>
                    <a:pt x="342900" y="10668"/>
                  </a:lnTo>
                  <a:lnTo>
                    <a:pt x="342900" y="307848"/>
                  </a:lnTo>
                  <a:lnTo>
                    <a:pt x="338328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10668"/>
                  </a:moveTo>
                  <a:lnTo>
                    <a:pt x="338328" y="10668"/>
                  </a:lnTo>
                  <a:lnTo>
                    <a:pt x="333756" y="6096"/>
                  </a:lnTo>
                  <a:lnTo>
                    <a:pt x="342900" y="6096"/>
                  </a:lnTo>
                  <a:lnTo>
                    <a:pt x="342900" y="10668"/>
                  </a:lnTo>
                  <a:close/>
                </a:path>
                <a:path w="342900" h="318769">
                  <a:moveTo>
                    <a:pt x="9144" y="312420"/>
                  </a:moveTo>
                  <a:lnTo>
                    <a:pt x="4572" y="307848"/>
                  </a:lnTo>
                  <a:lnTo>
                    <a:pt x="9144" y="307848"/>
                  </a:lnTo>
                  <a:lnTo>
                    <a:pt x="9144" y="312420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9144" y="312420"/>
                  </a:lnTo>
                  <a:lnTo>
                    <a:pt x="9144" y="307848"/>
                  </a:lnTo>
                  <a:lnTo>
                    <a:pt x="333756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312420"/>
                  </a:moveTo>
                  <a:lnTo>
                    <a:pt x="333756" y="312420"/>
                  </a:lnTo>
                  <a:lnTo>
                    <a:pt x="338328" y="307848"/>
                  </a:lnTo>
                  <a:lnTo>
                    <a:pt x="342900" y="307848"/>
                  </a:lnTo>
                  <a:lnTo>
                    <a:pt x="342900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4" name="object 12"/>
            <p:cNvSpPr txBox="1"/>
            <p:nvPr/>
          </p:nvSpPr>
          <p:spPr>
            <a:xfrm>
              <a:off x="2730200" y="2546419"/>
              <a:ext cx="339538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1419">
                <a:spcBef>
                  <a:spcPts val="93"/>
                </a:spcBef>
              </a:pPr>
              <a:r>
                <a:rPr sz="1235" spc="4" dirty="0">
                  <a:solidFill>
                    <a:srgbClr val="BF0000"/>
                  </a:solidFill>
                  <a:cs typeface="Calibri"/>
                </a:rPr>
                <a:t>Y</a:t>
              </a:r>
              <a:r>
                <a:rPr sz="1191" spc="6" baseline="-21604" dirty="0">
                  <a:solidFill>
                    <a:srgbClr val="BF0000"/>
                  </a:solidFill>
                  <a:cs typeface="Calibri"/>
                </a:rPr>
                <a:t>1</a:t>
              </a:r>
              <a:endParaRPr sz="1191" baseline="-21604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15" name="object 13"/>
            <p:cNvSpPr/>
            <p:nvPr/>
          </p:nvSpPr>
          <p:spPr>
            <a:xfrm>
              <a:off x="3983019" y="1787114"/>
              <a:ext cx="1325879" cy="16069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6" name="object 14"/>
            <p:cNvSpPr txBox="1"/>
            <p:nvPr/>
          </p:nvSpPr>
          <p:spPr>
            <a:xfrm>
              <a:off x="3885761" y="1766525"/>
              <a:ext cx="43198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I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n</a:t>
              </a: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ut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17" name="object 15"/>
            <p:cNvSpPr txBox="1"/>
            <p:nvPr/>
          </p:nvSpPr>
          <p:spPr>
            <a:xfrm>
              <a:off x="5164593" y="2175293"/>
              <a:ext cx="54516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-13" dirty="0">
                  <a:solidFill>
                    <a:prstClr val="black"/>
                  </a:solidFill>
                  <a:latin typeface="Comic Sans MS"/>
                  <a:cs typeface="Comic Sans MS"/>
                </a:rPr>
                <a:t>O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r>
                <a:rPr sz="1235" spc="-9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18" name="object 16"/>
            <p:cNvSpPr/>
            <p:nvPr/>
          </p:nvSpPr>
          <p:spPr>
            <a:xfrm>
              <a:off x="3574229" y="2529392"/>
              <a:ext cx="298637" cy="270622"/>
            </a:xfrm>
            <a:custGeom>
              <a:avLst/>
              <a:gdLst/>
              <a:ahLst/>
              <a:cxnLst/>
              <a:rect l="l" t="t" r="r" b="b"/>
              <a:pathLst>
                <a:path w="338454" h="306705">
                  <a:moveTo>
                    <a:pt x="0" y="0"/>
                  </a:moveTo>
                  <a:lnTo>
                    <a:pt x="338327" y="0"/>
                  </a:lnTo>
                  <a:lnTo>
                    <a:pt x="338327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BDB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9" name="object 17"/>
            <p:cNvSpPr/>
            <p:nvPr/>
          </p:nvSpPr>
          <p:spPr>
            <a:xfrm>
              <a:off x="3570194" y="2524012"/>
              <a:ext cx="307041" cy="281268"/>
            </a:xfrm>
            <a:custGeom>
              <a:avLst/>
              <a:gdLst/>
              <a:ahLst/>
              <a:cxnLst/>
              <a:rect l="l" t="t" r="r" b="b"/>
              <a:pathLst>
                <a:path w="347979" h="318769">
                  <a:moveTo>
                    <a:pt x="345948" y="318515"/>
                  </a:moveTo>
                  <a:lnTo>
                    <a:pt x="1524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345948" y="0"/>
                  </a:lnTo>
                  <a:lnTo>
                    <a:pt x="347472" y="3048"/>
                  </a:lnTo>
                  <a:lnTo>
                    <a:pt x="347472" y="6096"/>
                  </a:ln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307848"/>
                  </a:lnTo>
                  <a:lnTo>
                    <a:pt x="4572" y="307848"/>
                  </a:lnTo>
                  <a:lnTo>
                    <a:pt x="9144" y="312420"/>
                  </a:lnTo>
                  <a:lnTo>
                    <a:pt x="347472" y="312420"/>
                  </a:lnTo>
                  <a:lnTo>
                    <a:pt x="347472" y="315468"/>
                  </a:lnTo>
                  <a:lnTo>
                    <a:pt x="345948" y="318515"/>
                  </a:lnTo>
                  <a:close/>
                </a:path>
                <a:path w="347979" h="318769">
                  <a:moveTo>
                    <a:pt x="9144" y="10668"/>
                  </a:move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close/>
                </a:path>
                <a:path w="347979" h="318769">
                  <a:moveTo>
                    <a:pt x="338328" y="10668"/>
                  </a:moveTo>
                  <a:lnTo>
                    <a:pt x="9144" y="10668"/>
                  </a:lnTo>
                  <a:lnTo>
                    <a:pt x="9144" y="6096"/>
                  </a:lnTo>
                  <a:lnTo>
                    <a:pt x="338328" y="6096"/>
                  </a:lnTo>
                  <a:lnTo>
                    <a:pt x="338328" y="10668"/>
                  </a:lnTo>
                  <a:close/>
                </a:path>
                <a:path w="347979" h="318769">
                  <a:moveTo>
                    <a:pt x="338328" y="312420"/>
                  </a:moveTo>
                  <a:lnTo>
                    <a:pt x="338328" y="6096"/>
                  </a:lnTo>
                  <a:lnTo>
                    <a:pt x="342900" y="10668"/>
                  </a:lnTo>
                  <a:lnTo>
                    <a:pt x="347472" y="10668"/>
                  </a:lnTo>
                  <a:lnTo>
                    <a:pt x="347472" y="307848"/>
                  </a:lnTo>
                  <a:lnTo>
                    <a:pt x="342900" y="307848"/>
                  </a:lnTo>
                  <a:lnTo>
                    <a:pt x="338328" y="312420"/>
                  </a:lnTo>
                  <a:close/>
                </a:path>
                <a:path w="347979" h="318769">
                  <a:moveTo>
                    <a:pt x="347472" y="10668"/>
                  </a:moveTo>
                  <a:lnTo>
                    <a:pt x="342900" y="10668"/>
                  </a:lnTo>
                  <a:lnTo>
                    <a:pt x="338328" y="6096"/>
                  </a:lnTo>
                  <a:lnTo>
                    <a:pt x="347472" y="6096"/>
                  </a:lnTo>
                  <a:lnTo>
                    <a:pt x="347472" y="10668"/>
                  </a:lnTo>
                  <a:close/>
                </a:path>
                <a:path w="347979" h="318769">
                  <a:moveTo>
                    <a:pt x="9144" y="312420"/>
                  </a:moveTo>
                  <a:lnTo>
                    <a:pt x="4572" y="307848"/>
                  </a:lnTo>
                  <a:lnTo>
                    <a:pt x="9144" y="307848"/>
                  </a:lnTo>
                  <a:lnTo>
                    <a:pt x="9144" y="312420"/>
                  </a:lnTo>
                  <a:close/>
                </a:path>
                <a:path w="347979" h="318769">
                  <a:moveTo>
                    <a:pt x="338328" y="312420"/>
                  </a:moveTo>
                  <a:lnTo>
                    <a:pt x="9144" y="312420"/>
                  </a:lnTo>
                  <a:lnTo>
                    <a:pt x="9144" y="307848"/>
                  </a:lnTo>
                  <a:lnTo>
                    <a:pt x="338328" y="307848"/>
                  </a:lnTo>
                  <a:lnTo>
                    <a:pt x="338328" y="312420"/>
                  </a:lnTo>
                  <a:close/>
                </a:path>
                <a:path w="347979" h="318769">
                  <a:moveTo>
                    <a:pt x="347472" y="312420"/>
                  </a:moveTo>
                  <a:lnTo>
                    <a:pt x="338328" y="312420"/>
                  </a:lnTo>
                  <a:lnTo>
                    <a:pt x="342900" y="307848"/>
                  </a:lnTo>
                  <a:lnTo>
                    <a:pt x="347472" y="307848"/>
                  </a:lnTo>
                  <a:lnTo>
                    <a:pt x="347472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0" name="object 18"/>
            <p:cNvSpPr txBox="1"/>
            <p:nvPr/>
          </p:nvSpPr>
          <p:spPr>
            <a:xfrm>
              <a:off x="3551817" y="2546419"/>
              <a:ext cx="343460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1419">
                <a:spcBef>
                  <a:spcPts val="93"/>
                </a:spcBef>
              </a:pPr>
              <a:r>
                <a:rPr sz="1235" spc="9" dirty="0">
                  <a:solidFill>
                    <a:srgbClr val="BF0000"/>
                  </a:solidFill>
                  <a:cs typeface="Calibri"/>
                </a:rPr>
                <a:t>X</a:t>
              </a:r>
              <a:r>
                <a:rPr sz="1191" spc="13" baseline="-21604" dirty="0">
                  <a:solidFill>
                    <a:srgbClr val="BF0000"/>
                  </a:solidFill>
                  <a:cs typeface="Calibri"/>
                </a:rPr>
                <a:t>2</a:t>
              </a:r>
              <a:endParaRPr sz="1191" baseline="-21604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21" name="object 19"/>
            <p:cNvSpPr/>
            <p:nvPr/>
          </p:nvSpPr>
          <p:spPr>
            <a:xfrm>
              <a:off x="5384202" y="2529392"/>
              <a:ext cx="294715" cy="270622"/>
            </a:xfrm>
            <a:custGeom>
              <a:avLst/>
              <a:gdLst/>
              <a:ahLst/>
              <a:cxnLst/>
              <a:rect l="l" t="t" r="r" b="b"/>
              <a:pathLst>
                <a:path w="334010" h="306705">
                  <a:moveTo>
                    <a:pt x="0" y="0"/>
                  </a:moveTo>
                  <a:lnTo>
                    <a:pt x="333755" y="0"/>
                  </a:lnTo>
                  <a:lnTo>
                    <a:pt x="333755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BDB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2" name="object 20"/>
            <p:cNvSpPr/>
            <p:nvPr/>
          </p:nvSpPr>
          <p:spPr>
            <a:xfrm>
              <a:off x="5380167" y="2524012"/>
              <a:ext cx="302559" cy="281268"/>
            </a:xfrm>
            <a:custGeom>
              <a:avLst/>
              <a:gdLst/>
              <a:ahLst/>
              <a:cxnLst/>
              <a:rect l="l" t="t" r="r" b="b"/>
              <a:pathLst>
                <a:path w="342900" h="318769">
                  <a:moveTo>
                    <a:pt x="341376" y="318515"/>
                  </a:moveTo>
                  <a:lnTo>
                    <a:pt x="1524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341376" y="0"/>
                  </a:lnTo>
                  <a:lnTo>
                    <a:pt x="342900" y="3048"/>
                  </a:lnTo>
                  <a:lnTo>
                    <a:pt x="342900" y="6096"/>
                  </a:ln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307848"/>
                  </a:lnTo>
                  <a:lnTo>
                    <a:pt x="4572" y="307848"/>
                  </a:lnTo>
                  <a:lnTo>
                    <a:pt x="9144" y="312420"/>
                  </a:lnTo>
                  <a:lnTo>
                    <a:pt x="342900" y="312420"/>
                  </a:lnTo>
                  <a:lnTo>
                    <a:pt x="342900" y="315468"/>
                  </a:lnTo>
                  <a:lnTo>
                    <a:pt x="341376" y="318515"/>
                  </a:lnTo>
                  <a:close/>
                </a:path>
                <a:path w="342900" h="318769">
                  <a:moveTo>
                    <a:pt x="9144" y="10668"/>
                  </a:move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close/>
                </a:path>
                <a:path w="342900" h="318769">
                  <a:moveTo>
                    <a:pt x="333756" y="10668"/>
                  </a:moveTo>
                  <a:lnTo>
                    <a:pt x="9144" y="10668"/>
                  </a:lnTo>
                  <a:lnTo>
                    <a:pt x="9144" y="6096"/>
                  </a:lnTo>
                  <a:lnTo>
                    <a:pt x="333756" y="6096"/>
                  </a:lnTo>
                  <a:lnTo>
                    <a:pt x="333756" y="10668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333756" y="6096"/>
                  </a:lnTo>
                  <a:lnTo>
                    <a:pt x="338328" y="10668"/>
                  </a:lnTo>
                  <a:lnTo>
                    <a:pt x="342900" y="10668"/>
                  </a:lnTo>
                  <a:lnTo>
                    <a:pt x="342900" y="307848"/>
                  </a:lnTo>
                  <a:lnTo>
                    <a:pt x="338328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10668"/>
                  </a:moveTo>
                  <a:lnTo>
                    <a:pt x="338328" y="10668"/>
                  </a:lnTo>
                  <a:lnTo>
                    <a:pt x="333756" y="6096"/>
                  </a:lnTo>
                  <a:lnTo>
                    <a:pt x="342900" y="6096"/>
                  </a:lnTo>
                  <a:lnTo>
                    <a:pt x="342900" y="10668"/>
                  </a:lnTo>
                  <a:close/>
                </a:path>
                <a:path w="342900" h="318769">
                  <a:moveTo>
                    <a:pt x="9144" y="312420"/>
                  </a:moveTo>
                  <a:lnTo>
                    <a:pt x="4572" y="307848"/>
                  </a:lnTo>
                  <a:lnTo>
                    <a:pt x="9144" y="307848"/>
                  </a:lnTo>
                  <a:lnTo>
                    <a:pt x="9144" y="312420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9144" y="312420"/>
                  </a:lnTo>
                  <a:lnTo>
                    <a:pt x="9144" y="307848"/>
                  </a:lnTo>
                  <a:lnTo>
                    <a:pt x="333756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312420"/>
                  </a:moveTo>
                  <a:lnTo>
                    <a:pt x="333756" y="312420"/>
                  </a:lnTo>
                  <a:lnTo>
                    <a:pt x="338328" y="307848"/>
                  </a:lnTo>
                  <a:lnTo>
                    <a:pt x="342900" y="307848"/>
                  </a:lnTo>
                  <a:lnTo>
                    <a:pt x="342900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3" name="object 21"/>
            <p:cNvSpPr txBox="1"/>
            <p:nvPr/>
          </p:nvSpPr>
          <p:spPr>
            <a:xfrm>
              <a:off x="5361791" y="2546419"/>
              <a:ext cx="339538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3099">
                <a:spcBef>
                  <a:spcPts val="93"/>
                </a:spcBef>
              </a:pPr>
              <a:r>
                <a:rPr sz="1235" spc="4" dirty="0">
                  <a:solidFill>
                    <a:srgbClr val="BF0000"/>
                  </a:solidFill>
                  <a:cs typeface="Calibri"/>
                </a:rPr>
                <a:t>Y</a:t>
              </a:r>
              <a:r>
                <a:rPr sz="1191" spc="6" baseline="-21604" dirty="0">
                  <a:solidFill>
                    <a:srgbClr val="BF0000"/>
                  </a:solidFill>
                  <a:cs typeface="Calibri"/>
                </a:rPr>
                <a:t>2</a:t>
              </a:r>
              <a:endParaRPr sz="1191" baseline="-21604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24" name="object 22"/>
            <p:cNvSpPr/>
            <p:nvPr/>
          </p:nvSpPr>
          <p:spPr>
            <a:xfrm>
              <a:off x="6537960" y="1964616"/>
              <a:ext cx="1325880" cy="14294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5" name="object 23"/>
            <p:cNvSpPr txBox="1"/>
            <p:nvPr/>
          </p:nvSpPr>
          <p:spPr>
            <a:xfrm>
              <a:off x="7719539" y="2175293"/>
              <a:ext cx="54516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-13" dirty="0">
                  <a:solidFill>
                    <a:prstClr val="black"/>
                  </a:solidFill>
                  <a:latin typeface="Comic Sans MS"/>
                  <a:cs typeface="Comic Sans MS"/>
                </a:rPr>
                <a:t>O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r>
                <a:rPr sz="1235" spc="-9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spc="9" dirty="0">
                  <a:solidFill>
                    <a:prstClr val="black"/>
                  </a:solidFill>
                  <a:latin typeface="Comic Sans MS"/>
                  <a:cs typeface="Comic Sans MS"/>
                </a:rPr>
                <a:t>u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26" name="object 24"/>
            <p:cNvSpPr/>
            <p:nvPr/>
          </p:nvSpPr>
          <p:spPr>
            <a:xfrm>
              <a:off x="6129170" y="2529392"/>
              <a:ext cx="298637" cy="270622"/>
            </a:xfrm>
            <a:custGeom>
              <a:avLst/>
              <a:gdLst/>
              <a:ahLst/>
              <a:cxnLst/>
              <a:rect l="l" t="t" r="r" b="b"/>
              <a:pathLst>
                <a:path w="338454" h="306705">
                  <a:moveTo>
                    <a:pt x="0" y="0"/>
                  </a:moveTo>
                  <a:lnTo>
                    <a:pt x="338327" y="0"/>
                  </a:lnTo>
                  <a:lnTo>
                    <a:pt x="338327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69A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7" name="object 25"/>
            <p:cNvSpPr/>
            <p:nvPr/>
          </p:nvSpPr>
          <p:spPr>
            <a:xfrm>
              <a:off x="6125135" y="2524012"/>
              <a:ext cx="307041" cy="281268"/>
            </a:xfrm>
            <a:custGeom>
              <a:avLst/>
              <a:gdLst/>
              <a:ahLst/>
              <a:cxnLst/>
              <a:rect l="l" t="t" r="r" b="b"/>
              <a:pathLst>
                <a:path w="347979" h="318769">
                  <a:moveTo>
                    <a:pt x="345948" y="318515"/>
                  </a:moveTo>
                  <a:lnTo>
                    <a:pt x="1524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345948" y="0"/>
                  </a:lnTo>
                  <a:lnTo>
                    <a:pt x="347472" y="3048"/>
                  </a:lnTo>
                  <a:lnTo>
                    <a:pt x="347472" y="6096"/>
                  </a:ln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307848"/>
                  </a:lnTo>
                  <a:lnTo>
                    <a:pt x="4572" y="307848"/>
                  </a:lnTo>
                  <a:lnTo>
                    <a:pt x="9144" y="312420"/>
                  </a:lnTo>
                  <a:lnTo>
                    <a:pt x="347472" y="312420"/>
                  </a:lnTo>
                  <a:lnTo>
                    <a:pt x="347472" y="315468"/>
                  </a:lnTo>
                  <a:lnTo>
                    <a:pt x="345948" y="318515"/>
                  </a:lnTo>
                  <a:close/>
                </a:path>
                <a:path w="347979" h="318769">
                  <a:moveTo>
                    <a:pt x="9144" y="10668"/>
                  </a:move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close/>
                </a:path>
                <a:path w="347979" h="318769">
                  <a:moveTo>
                    <a:pt x="338328" y="10668"/>
                  </a:moveTo>
                  <a:lnTo>
                    <a:pt x="9144" y="10668"/>
                  </a:lnTo>
                  <a:lnTo>
                    <a:pt x="9144" y="6096"/>
                  </a:lnTo>
                  <a:lnTo>
                    <a:pt x="338328" y="6096"/>
                  </a:lnTo>
                  <a:lnTo>
                    <a:pt x="338328" y="10668"/>
                  </a:lnTo>
                  <a:close/>
                </a:path>
                <a:path w="347979" h="318769">
                  <a:moveTo>
                    <a:pt x="338328" y="312420"/>
                  </a:moveTo>
                  <a:lnTo>
                    <a:pt x="338328" y="6096"/>
                  </a:lnTo>
                  <a:lnTo>
                    <a:pt x="342900" y="10668"/>
                  </a:lnTo>
                  <a:lnTo>
                    <a:pt x="347472" y="10668"/>
                  </a:lnTo>
                  <a:lnTo>
                    <a:pt x="347472" y="307848"/>
                  </a:lnTo>
                  <a:lnTo>
                    <a:pt x="342900" y="307848"/>
                  </a:lnTo>
                  <a:lnTo>
                    <a:pt x="338328" y="312420"/>
                  </a:lnTo>
                  <a:close/>
                </a:path>
                <a:path w="347979" h="318769">
                  <a:moveTo>
                    <a:pt x="347472" y="10668"/>
                  </a:moveTo>
                  <a:lnTo>
                    <a:pt x="342900" y="10668"/>
                  </a:lnTo>
                  <a:lnTo>
                    <a:pt x="338328" y="6096"/>
                  </a:lnTo>
                  <a:lnTo>
                    <a:pt x="347472" y="6096"/>
                  </a:lnTo>
                  <a:lnTo>
                    <a:pt x="347472" y="10668"/>
                  </a:lnTo>
                  <a:close/>
                </a:path>
                <a:path w="347979" h="318769">
                  <a:moveTo>
                    <a:pt x="9144" y="312420"/>
                  </a:moveTo>
                  <a:lnTo>
                    <a:pt x="4572" y="307848"/>
                  </a:lnTo>
                  <a:lnTo>
                    <a:pt x="9144" y="307848"/>
                  </a:lnTo>
                  <a:lnTo>
                    <a:pt x="9144" y="312420"/>
                  </a:lnTo>
                  <a:close/>
                </a:path>
                <a:path w="347979" h="318769">
                  <a:moveTo>
                    <a:pt x="338328" y="312420"/>
                  </a:moveTo>
                  <a:lnTo>
                    <a:pt x="9144" y="312420"/>
                  </a:lnTo>
                  <a:lnTo>
                    <a:pt x="9144" y="307848"/>
                  </a:lnTo>
                  <a:lnTo>
                    <a:pt x="338328" y="307848"/>
                  </a:lnTo>
                  <a:lnTo>
                    <a:pt x="338328" y="312420"/>
                  </a:lnTo>
                  <a:close/>
                </a:path>
                <a:path w="347979" h="318769">
                  <a:moveTo>
                    <a:pt x="347472" y="312420"/>
                  </a:moveTo>
                  <a:lnTo>
                    <a:pt x="338328" y="312420"/>
                  </a:lnTo>
                  <a:lnTo>
                    <a:pt x="342900" y="307848"/>
                  </a:lnTo>
                  <a:lnTo>
                    <a:pt x="347472" y="307848"/>
                  </a:lnTo>
                  <a:lnTo>
                    <a:pt x="347472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8" name="object 26"/>
            <p:cNvSpPr txBox="1"/>
            <p:nvPr/>
          </p:nvSpPr>
          <p:spPr>
            <a:xfrm>
              <a:off x="6106758" y="2546419"/>
              <a:ext cx="343460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1419">
                <a:spcBef>
                  <a:spcPts val="93"/>
                </a:spcBef>
              </a:pPr>
              <a:r>
                <a:rPr sz="1235" spc="9" dirty="0">
                  <a:solidFill>
                    <a:srgbClr val="BF0000"/>
                  </a:solidFill>
                  <a:cs typeface="Calibri"/>
                </a:rPr>
                <a:t>X</a:t>
              </a:r>
              <a:r>
                <a:rPr sz="1191" spc="13" baseline="-21604" dirty="0">
                  <a:solidFill>
                    <a:srgbClr val="BF0000"/>
                  </a:solidFill>
                  <a:cs typeface="Calibri"/>
                </a:rPr>
                <a:t>3</a:t>
              </a:r>
              <a:endParaRPr sz="1191" baseline="-21604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29" name="object 27"/>
            <p:cNvSpPr/>
            <p:nvPr/>
          </p:nvSpPr>
          <p:spPr>
            <a:xfrm>
              <a:off x="7939143" y="2529392"/>
              <a:ext cx="294715" cy="270622"/>
            </a:xfrm>
            <a:custGeom>
              <a:avLst/>
              <a:gdLst/>
              <a:ahLst/>
              <a:cxnLst/>
              <a:rect l="l" t="t" r="r" b="b"/>
              <a:pathLst>
                <a:path w="334009" h="306705">
                  <a:moveTo>
                    <a:pt x="0" y="0"/>
                  </a:moveTo>
                  <a:lnTo>
                    <a:pt x="333755" y="0"/>
                  </a:lnTo>
                  <a:lnTo>
                    <a:pt x="333755" y="306324"/>
                  </a:lnTo>
                  <a:lnTo>
                    <a:pt x="0" y="306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69A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30" name="object 28"/>
            <p:cNvSpPr/>
            <p:nvPr/>
          </p:nvSpPr>
          <p:spPr>
            <a:xfrm>
              <a:off x="7935108" y="2524012"/>
              <a:ext cx="302559" cy="281268"/>
            </a:xfrm>
            <a:custGeom>
              <a:avLst/>
              <a:gdLst/>
              <a:ahLst/>
              <a:cxnLst/>
              <a:rect l="l" t="t" r="r" b="b"/>
              <a:pathLst>
                <a:path w="342900" h="318769">
                  <a:moveTo>
                    <a:pt x="341376" y="318515"/>
                  </a:moveTo>
                  <a:lnTo>
                    <a:pt x="1524" y="318515"/>
                  </a:lnTo>
                  <a:lnTo>
                    <a:pt x="0" y="31546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341376" y="0"/>
                  </a:lnTo>
                  <a:lnTo>
                    <a:pt x="342900" y="3048"/>
                  </a:lnTo>
                  <a:lnTo>
                    <a:pt x="342900" y="6096"/>
                  </a:ln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307848"/>
                  </a:lnTo>
                  <a:lnTo>
                    <a:pt x="4572" y="307848"/>
                  </a:lnTo>
                  <a:lnTo>
                    <a:pt x="9144" y="312420"/>
                  </a:lnTo>
                  <a:lnTo>
                    <a:pt x="342900" y="312420"/>
                  </a:lnTo>
                  <a:lnTo>
                    <a:pt x="342900" y="315468"/>
                  </a:lnTo>
                  <a:lnTo>
                    <a:pt x="341376" y="318515"/>
                  </a:lnTo>
                  <a:close/>
                </a:path>
                <a:path w="342900" h="318769">
                  <a:moveTo>
                    <a:pt x="9144" y="10668"/>
                  </a:move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close/>
                </a:path>
                <a:path w="342900" h="318769">
                  <a:moveTo>
                    <a:pt x="333756" y="10668"/>
                  </a:moveTo>
                  <a:lnTo>
                    <a:pt x="9144" y="10668"/>
                  </a:lnTo>
                  <a:lnTo>
                    <a:pt x="9144" y="6096"/>
                  </a:lnTo>
                  <a:lnTo>
                    <a:pt x="333756" y="6096"/>
                  </a:lnTo>
                  <a:lnTo>
                    <a:pt x="333756" y="10668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333756" y="6096"/>
                  </a:lnTo>
                  <a:lnTo>
                    <a:pt x="338328" y="10668"/>
                  </a:lnTo>
                  <a:lnTo>
                    <a:pt x="342900" y="10668"/>
                  </a:lnTo>
                  <a:lnTo>
                    <a:pt x="342900" y="307848"/>
                  </a:lnTo>
                  <a:lnTo>
                    <a:pt x="338328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10668"/>
                  </a:moveTo>
                  <a:lnTo>
                    <a:pt x="338328" y="10668"/>
                  </a:lnTo>
                  <a:lnTo>
                    <a:pt x="333756" y="6096"/>
                  </a:lnTo>
                  <a:lnTo>
                    <a:pt x="342900" y="6096"/>
                  </a:lnTo>
                  <a:lnTo>
                    <a:pt x="342900" y="10668"/>
                  </a:lnTo>
                  <a:close/>
                </a:path>
                <a:path w="342900" h="318769">
                  <a:moveTo>
                    <a:pt x="9144" y="312420"/>
                  </a:moveTo>
                  <a:lnTo>
                    <a:pt x="4572" y="307848"/>
                  </a:lnTo>
                  <a:lnTo>
                    <a:pt x="9144" y="307848"/>
                  </a:lnTo>
                  <a:lnTo>
                    <a:pt x="9144" y="312420"/>
                  </a:lnTo>
                  <a:close/>
                </a:path>
                <a:path w="342900" h="318769">
                  <a:moveTo>
                    <a:pt x="333756" y="312420"/>
                  </a:moveTo>
                  <a:lnTo>
                    <a:pt x="9144" y="312420"/>
                  </a:lnTo>
                  <a:lnTo>
                    <a:pt x="9144" y="307848"/>
                  </a:lnTo>
                  <a:lnTo>
                    <a:pt x="333756" y="307848"/>
                  </a:lnTo>
                  <a:lnTo>
                    <a:pt x="333756" y="312420"/>
                  </a:lnTo>
                  <a:close/>
                </a:path>
                <a:path w="342900" h="318769">
                  <a:moveTo>
                    <a:pt x="342900" y="312420"/>
                  </a:moveTo>
                  <a:lnTo>
                    <a:pt x="333756" y="312420"/>
                  </a:lnTo>
                  <a:lnTo>
                    <a:pt x="338328" y="307848"/>
                  </a:lnTo>
                  <a:lnTo>
                    <a:pt x="342900" y="307848"/>
                  </a:lnTo>
                  <a:lnTo>
                    <a:pt x="342900" y="312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31" name="object 29"/>
            <p:cNvSpPr txBox="1"/>
            <p:nvPr/>
          </p:nvSpPr>
          <p:spPr>
            <a:xfrm>
              <a:off x="7916732" y="2546419"/>
              <a:ext cx="339538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03099">
                <a:spcBef>
                  <a:spcPts val="93"/>
                </a:spcBef>
              </a:pPr>
              <a:r>
                <a:rPr sz="1235" spc="4" dirty="0">
                  <a:solidFill>
                    <a:srgbClr val="BF0000"/>
                  </a:solidFill>
                  <a:cs typeface="Calibri"/>
                </a:rPr>
                <a:t>Y</a:t>
              </a:r>
              <a:r>
                <a:rPr sz="1191" spc="6" baseline="-21604" dirty="0">
                  <a:solidFill>
                    <a:srgbClr val="BF0000"/>
                  </a:solidFill>
                  <a:cs typeface="Calibri"/>
                </a:rPr>
                <a:t>3</a:t>
              </a:r>
              <a:endParaRPr sz="1191" baseline="-21604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32" name="object 30"/>
            <p:cNvSpPr txBox="1"/>
            <p:nvPr/>
          </p:nvSpPr>
          <p:spPr>
            <a:xfrm>
              <a:off x="6378855" y="1642765"/>
              <a:ext cx="431986" cy="20193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I</a:t>
              </a:r>
              <a:r>
                <a:rPr sz="1235" spc="-4" dirty="0">
                  <a:solidFill>
                    <a:prstClr val="black"/>
                  </a:solidFill>
                  <a:latin typeface="Comic Sans MS"/>
                  <a:cs typeface="Comic Sans MS"/>
                </a:rPr>
                <a:t>n</a:t>
              </a:r>
              <a:r>
                <a:rPr sz="1235" spc="4" dirty="0">
                  <a:solidFill>
                    <a:prstClr val="black"/>
                  </a:solidFill>
                  <a:latin typeface="Comic Sans MS"/>
                  <a:cs typeface="Comic Sans MS"/>
                </a:rPr>
                <a:t>p</a:t>
              </a:r>
              <a:r>
                <a:rPr sz="1235" dirty="0">
                  <a:solidFill>
                    <a:prstClr val="black"/>
                  </a:solidFill>
                  <a:latin typeface="Comic Sans MS"/>
                  <a:cs typeface="Comic Sans MS"/>
                </a:rPr>
                <a:t>ut</a:t>
              </a:r>
              <a:endParaRPr sz="1235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Regularization</a:t>
            </a:r>
          </a:p>
        </p:txBody>
      </p:sp>
      <p:pic>
        <p:nvPicPr>
          <p:cNvPr id="235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167" r="51167"/>
          <a:stretch>
            <a:fillRect/>
          </a:stretch>
        </p:blipFill>
        <p:spPr bwMode="auto">
          <a:xfrm>
            <a:off x="-1683255" y="1196037"/>
            <a:ext cx="5958898" cy="264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8" t="26581" r="-48878" b="-26581"/>
          <a:stretch>
            <a:fillRect/>
          </a:stretch>
        </p:blipFill>
        <p:spPr bwMode="auto">
          <a:xfrm>
            <a:off x="7864187" y="1143000"/>
            <a:ext cx="7931727" cy="352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1066800"/>
            <a:ext cx="10160000" cy="457200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Dropout</a:t>
            </a:r>
            <a:endParaRPr lang="en-US" altLang="en-US" baseline="30000" smtClean="0">
              <a:latin typeface="Helvetica" panose="020B0500000000000000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37" y="4306967"/>
            <a:ext cx="5826015" cy="247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4114800"/>
            <a:ext cx="10160000" cy="457200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Early stopping</a:t>
            </a:r>
            <a:endParaRPr lang="en-US" altLang="en-US" baseline="30000" smtClean="0">
              <a:latin typeface="Helvetica" panose="020B0500000000000000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8355" y="3657600"/>
            <a:ext cx="56717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NimbusSanL-Regu"/>
              </a:rPr>
              <a:t>Visualizing the Loss Landscape of Neural Nets, </a:t>
            </a:r>
            <a:r>
              <a:rPr lang="en-US" sz="800" dirty="0" err="1">
                <a:solidFill>
                  <a:prstClr val="black"/>
                </a:solidFill>
                <a:latin typeface="NimbusSanL-Regu"/>
              </a:rPr>
              <a:t>Hao</a:t>
            </a:r>
            <a:r>
              <a:rPr lang="en-US" sz="800" dirty="0">
                <a:solidFill>
                  <a:prstClr val="black"/>
                </a:solidFill>
                <a:latin typeface="NimbusSanL-Regu"/>
              </a:rPr>
              <a:t> Li, Zheng Xu, Gavin Taylor, Christoph </a:t>
            </a:r>
            <a:r>
              <a:rPr lang="en-US" sz="800" dirty="0" err="1">
                <a:solidFill>
                  <a:prstClr val="black"/>
                </a:solidFill>
                <a:latin typeface="NimbusSanL-Regu"/>
              </a:rPr>
              <a:t>Studer</a:t>
            </a:r>
            <a:r>
              <a:rPr lang="en-US" sz="800" dirty="0">
                <a:solidFill>
                  <a:prstClr val="black"/>
                </a:solidFill>
                <a:latin typeface="NimbusSanL-Regu"/>
              </a:rPr>
              <a:t>, Tom Goldstein, 2018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Other Regularization Methods</a:t>
            </a:r>
          </a:p>
        </p:txBody>
      </p:sp>
      <p:sp>
        <p:nvSpPr>
          <p:cNvPr id="2457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7250" y="1143000"/>
            <a:ext cx="10160000" cy="2728913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Increase the data by </a:t>
            </a:r>
            <a:r>
              <a:rPr lang="en-US" altLang="en-US" dirty="0" smtClean="0">
                <a:solidFill>
                  <a:srgbClr val="FF0000"/>
                </a:solidFill>
                <a:latin typeface="Helvetica" panose="020B0500000000000000" pitchFamily="34" charset="0"/>
              </a:rPr>
              <a:t>data augmentation</a:t>
            </a:r>
          </a:p>
          <a:p>
            <a:r>
              <a:rPr lang="en-US" altLang="en-US" dirty="0" smtClean="0">
                <a:latin typeface="Helvetica" panose="020B0500000000000000" pitchFamily="34" charset="0"/>
              </a:rPr>
              <a:t>Flip, rotate, scale, translate, deform ....</a:t>
            </a:r>
          </a:p>
        </p:txBody>
      </p:sp>
      <p:sp>
        <p:nvSpPr>
          <p:cNvPr id="2457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7250" y="4724400"/>
            <a:ext cx="10160000" cy="1600200"/>
          </a:xfrm>
        </p:spPr>
        <p:txBody>
          <a:bodyPr>
            <a:normAutofit fontScale="92500" lnSpcReduction="20000"/>
          </a:bodyPr>
          <a:lstStyle/>
          <a:p>
            <a:endParaRPr lang="en-US" altLang="en-US" dirty="0" smtClean="0">
              <a:solidFill>
                <a:srgbClr val="0000FF"/>
              </a:solidFill>
              <a:latin typeface="Helvetica" panose="020B0500000000000000" pitchFamily="34" charset="0"/>
            </a:endParaRPr>
          </a:p>
          <a:p>
            <a:endParaRPr lang="en-US" altLang="en-US" dirty="0">
              <a:solidFill>
                <a:srgbClr val="0000FF"/>
              </a:solidFill>
              <a:latin typeface="Helvetica" panose="020B0500000000000000" pitchFamily="34" charset="0"/>
            </a:endParaRPr>
          </a:p>
          <a:p>
            <a:endParaRPr lang="en-US" altLang="en-US" dirty="0" smtClean="0">
              <a:solidFill>
                <a:srgbClr val="0000FF"/>
              </a:solidFill>
              <a:latin typeface="Helvetica" panose="020B0500000000000000" pitchFamily="34" charset="0"/>
            </a:endParaRPr>
          </a:p>
          <a:p>
            <a:endParaRPr lang="en-US" altLang="en-US" dirty="0">
              <a:solidFill>
                <a:srgbClr val="0000FF"/>
              </a:solidFill>
              <a:latin typeface="Helvetica" panose="020B0500000000000000" pitchFamily="34" charset="0"/>
            </a:endParaRPr>
          </a:p>
          <a:p>
            <a:r>
              <a:rPr lang="en-US" altLang="en-US" dirty="0" smtClean="0">
                <a:solidFill>
                  <a:srgbClr val="0000FF"/>
                </a:solidFill>
                <a:latin typeface="Helvetica" panose="020B0500000000000000" pitchFamily="34" charset="0"/>
              </a:rPr>
              <a:t>Normalize</a:t>
            </a:r>
            <a:r>
              <a:rPr lang="en-US" altLang="en-US" dirty="0" smtClean="0">
                <a:latin typeface="Helvetica" panose="020B0500000000000000" pitchFamily="34" charset="0"/>
              </a:rPr>
              <a:t> training examples to </a:t>
            </a:r>
            <a:r>
              <a:rPr lang="en-US" altLang="en-US" dirty="0" smtClean="0">
                <a:solidFill>
                  <a:srgbClr val="FF0000"/>
                </a:solidFill>
                <a:latin typeface="Helvetica" panose="020B0500000000000000" pitchFamily="34" charset="0"/>
              </a:rPr>
              <a:t>speed up your training</a:t>
            </a:r>
          </a:p>
        </p:txBody>
      </p:sp>
      <p:sp>
        <p:nvSpPr>
          <p:cNvPr id="6" name="object 4"/>
          <p:cNvSpPr/>
          <p:nvPr/>
        </p:nvSpPr>
        <p:spPr>
          <a:xfrm>
            <a:off x="1981200" y="1981200"/>
            <a:ext cx="8382000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5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  <p:bldP spid="2457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</p:spPr>
        <p:txBody>
          <a:bodyPr>
            <a:noAutofit/>
          </a:bodyPr>
          <a:lstStyle/>
          <a:p>
            <a:r>
              <a:rPr lang="en-IN" sz="2800" spc="20" dirty="0" smtClean="0"/>
              <a:t>Early Stopping</a:t>
            </a:r>
            <a:endParaRPr lang="en-IN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761999"/>
          </a:xfrm>
        </p:spPr>
        <p:txBody>
          <a:bodyPr>
            <a:normAutofit/>
          </a:bodyPr>
          <a:lstStyle/>
          <a:p>
            <a:r>
              <a:rPr lang="en-IN" spc="-20" dirty="0">
                <a:latin typeface="Helvetica" panose="020B0500000000000000" pitchFamily="34" charset="0"/>
                <a:cs typeface="Arial"/>
              </a:rPr>
              <a:t>Continue training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until the error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on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the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training examples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falls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below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some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predetermined threshold could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be a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poor</a:t>
            </a:r>
            <a:r>
              <a:rPr lang="en-IN" spc="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strategy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endParaRPr lang="en-IN" dirty="0"/>
          </a:p>
        </p:txBody>
      </p:sp>
      <p:sp>
        <p:nvSpPr>
          <p:cNvPr id="5" name="object 13"/>
          <p:cNvSpPr/>
          <p:nvPr/>
        </p:nvSpPr>
        <p:spPr>
          <a:xfrm>
            <a:off x="1447800" y="5029200"/>
            <a:ext cx="3231439" cy="0"/>
          </a:xfrm>
          <a:custGeom>
            <a:avLst/>
            <a:gdLst/>
            <a:ahLst/>
            <a:cxnLst/>
            <a:rect l="l" t="t" r="r" b="b"/>
            <a:pathLst>
              <a:path w="1630680">
                <a:moveTo>
                  <a:pt x="0" y="0"/>
                </a:moveTo>
                <a:lnTo>
                  <a:pt x="163038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14"/>
          <p:cNvSpPr/>
          <p:nvPr/>
        </p:nvSpPr>
        <p:spPr>
          <a:xfrm>
            <a:off x="4648576" y="4989083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15"/>
          <p:cNvSpPr/>
          <p:nvPr/>
        </p:nvSpPr>
        <p:spPr>
          <a:xfrm>
            <a:off x="1479903" y="2472499"/>
            <a:ext cx="0" cy="2589681"/>
          </a:xfrm>
          <a:custGeom>
            <a:avLst/>
            <a:gdLst/>
            <a:ahLst/>
            <a:cxnLst/>
            <a:rect l="l" t="t" r="r" b="b"/>
            <a:pathLst>
              <a:path h="1306830">
                <a:moveTo>
                  <a:pt x="0" y="1306387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16"/>
          <p:cNvSpPr/>
          <p:nvPr/>
        </p:nvSpPr>
        <p:spPr>
          <a:xfrm>
            <a:off x="1439789" y="2464979"/>
            <a:ext cx="80534" cy="37750"/>
          </a:xfrm>
          <a:custGeom>
            <a:avLst/>
            <a:gdLst/>
            <a:ahLst/>
            <a:cxnLst/>
            <a:rect l="l" t="t" r="r" b="b"/>
            <a:pathLst>
              <a:path w="40640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17"/>
          <p:cNvSpPr txBox="1"/>
          <p:nvPr/>
        </p:nvSpPr>
        <p:spPr>
          <a:xfrm>
            <a:off x="1033183" y="2853365"/>
            <a:ext cx="335476" cy="660633"/>
          </a:xfrm>
          <a:prstGeom prst="rect">
            <a:avLst/>
          </a:prstGeom>
        </p:spPr>
        <p:txBody>
          <a:bodyPr vert="vert270" wrap="square" lIns="0" tIns="10067" rIns="0" bIns="0" rtlCol="0">
            <a:spAutoFit/>
          </a:bodyPr>
          <a:lstStyle/>
          <a:p>
            <a:pPr marL="25168">
              <a:spcBef>
                <a:spcPts val="79"/>
              </a:spcBef>
            </a:pPr>
            <a:r>
              <a:rPr sz="2180" dirty="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endParaRPr sz="2180">
              <a:latin typeface="Arial"/>
              <a:cs typeface="Arial"/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1512008" y="2910405"/>
            <a:ext cx="3178589" cy="1974349"/>
          </a:xfrm>
          <a:custGeom>
            <a:avLst/>
            <a:gdLst/>
            <a:ahLst/>
            <a:cxnLst/>
            <a:rect l="l" t="t" r="r" b="b"/>
            <a:pathLst>
              <a:path w="1604010" h="996314">
                <a:moveTo>
                  <a:pt x="0" y="0"/>
                </a:moveTo>
                <a:lnTo>
                  <a:pt x="12977" y="52853"/>
                </a:lnTo>
                <a:lnTo>
                  <a:pt x="44056" y="176042"/>
                </a:lnTo>
                <a:lnTo>
                  <a:pt x="81457" y="316511"/>
                </a:lnTo>
                <a:lnTo>
                  <a:pt x="113400" y="421203"/>
                </a:lnTo>
                <a:lnTo>
                  <a:pt x="136373" y="477116"/>
                </a:lnTo>
                <a:lnTo>
                  <a:pt x="163227" y="532309"/>
                </a:lnTo>
                <a:lnTo>
                  <a:pt x="191555" y="583846"/>
                </a:lnTo>
                <a:lnTo>
                  <a:pt x="218949" y="628790"/>
                </a:lnTo>
                <a:lnTo>
                  <a:pt x="243001" y="664204"/>
                </a:lnTo>
                <a:lnTo>
                  <a:pt x="270837" y="698359"/>
                </a:lnTo>
                <a:lnTo>
                  <a:pt x="301057" y="727647"/>
                </a:lnTo>
                <a:lnTo>
                  <a:pt x="334649" y="753564"/>
                </a:lnTo>
                <a:lnTo>
                  <a:pt x="372600" y="777604"/>
                </a:lnTo>
                <a:lnTo>
                  <a:pt x="445794" y="815995"/>
                </a:lnTo>
                <a:lnTo>
                  <a:pt x="492086" y="837676"/>
                </a:lnTo>
                <a:lnTo>
                  <a:pt x="540626" y="858607"/>
                </a:lnTo>
                <a:lnTo>
                  <a:pt x="588252" y="876985"/>
                </a:lnTo>
                <a:lnTo>
                  <a:pt x="631802" y="891004"/>
                </a:lnTo>
                <a:lnTo>
                  <a:pt x="677655" y="901629"/>
                </a:lnTo>
                <a:lnTo>
                  <a:pt x="731787" y="911097"/>
                </a:lnTo>
                <a:lnTo>
                  <a:pt x="790432" y="919519"/>
                </a:lnTo>
                <a:lnTo>
                  <a:pt x="849826" y="927005"/>
                </a:lnTo>
                <a:lnTo>
                  <a:pt x="906205" y="933664"/>
                </a:lnTo>
                <a:lnTo>
                  <a:pt x="955804" y="939605"/>
                </a:lnTo>
                <a:lnTo>
                  <a:pt x="1004779" y="945361"/>
                </a:lnTo>
                <a:lnTo>
                  <a:pt x="1059784" y="951252"/>
                </a:lnTo>
                <a:lnTo>
                  <a:pt x="1117805" y="957069"/>
                </a:lnTo>
                <a:lnTo>
                  <a:pt x="1175826" y="962606"/>
                </a:lnTo>
                <a:lnTo>
                  <a:pt x="1230831" y="967654"/>
                </a:lnTo>
                <a:lnTo>
                  <a:pt x="1279806" y="972005"/>
                </a:lnTo>
                <a:lnTo>
                  <a:pt x="1368362" y="979121"/>
                </a:lnTo>
                <a:lnTo>
                  <a:pt x="1475523" y="987106"/>
                </a:lnTo>
                <a:lnTo>
                  <a:pt x="1565826" y="993616"/>
                </a:lnTo>
                <a:lnTo>
                  <a:pt x="1603808" y="996306"/>
                </a:lnTo>
              </a:path>
            </a:pathLst>
          </a:custGeom>
          <a:ln w="10122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9"/>
          <p:cNvSpPr txBox="1"/>
          <p:nvPr/>
        </p:nvSpPr>
        <p:spPr>
          <a:xfrm rot="300000">
            <a:off x="3619665" y="4484559"/>
            <a:ext cx="100251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sz="2180" spc="-317" dirty="0">
                <a:solidFill>
                  <a:srgbClr val="00AEEF"/>
                </a:solidFill>
                <a:latin typeface="Arial"/>
                <a:cs typeface="Arial"/>
              </a:rPr>
              <a:t>T</a:t>
            </a:r>
            <a:r>
              <a:rPr sz="2180" spc="-79" dirty="0">
                <a:solidFill>
                  <a:srgbClr val="00AEEF"/>
                </a:solidFill>
                <a:latin typeface="Arial"/>
                <a:cs typeface="Arial"/>
              </a:rPr>
              <a:t>r</a:t>
            </a:r>
            <a:r>
              <a:rPr sz="2180" spc="-10" dirty="0">
                <a:solidFill>
                  <a:srgbClr val="00AEEF"/>
                </a:solidFill>
                <a:latin typeface="Arial"/>
                <a:cs typeface="Arial"/>
              </a:rPr>
              <a:t>aining</a:t>
            </a:r>
            <a:endParaRPr sz="218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20921" y="2676400"/>
            <a:ext cx="7405282" cy="98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2175" marR="21336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en-IN" spc="-15" dirty="0">
                <a:latin typeface="Helvetica" panose="020B0500000000000000" pitchFamily="34" charset="0"/>
                <a:cs typeface="Arial"/>
              </a:rPr>
              <a:t>Weight decay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or use of 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validation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set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(</a:t>
            </a:r>
            <a:r>
              <a:rPr lang="en-IN" i="1" spc="-10" dirty="0">
                <a:latin typeface="Helvetica" panose="020B0500000000000000" pitchFamily="34" charset="0"/>
                <a:cs typeface="Arial"/>
              </a:rPr>
              <a:t>k 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-fold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c</a:t>
            </a:r>
            <a:r>
              <a:rPr lang="en-IN" spc="-5" dirty="0" smtClean="0">
                <a:latin typeface="Helvetica" panose="020B0500000000000000" pitchFamily="34" charset="0"/>
                <a:cs typeface="Arial"/>
              </a:rPr>
              <a:t>ross validation)</a:t>
            </a:r>
            <a:r>
              <a:rPr lang="en-IN" spc="-145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is  suggested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2162175" marR="5080" indent="-285750">
              <a:lnSpc>
                <a:spcPct val="1026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spc="-5" dirty="0">
                <a:latin typeface="Helvetica" panose="020B0500000000000000" pitchFamily="34" charset="0"/>
                <a:cs typeface="Arial"/>
              </a:rPr>
              <a:t>Input or output encoding</a:t>
            </a:r>
            <a:r>
              <a:rPr lang="en-IN" spc="-9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can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be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used</a:t>
            </a: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1454887" y="5033083"/>
            <a:ext cx="3231439" cy="0"/>
          </a:xfrm>
          <a:custGeom>
            <a:avLst/>
            <a:gdLst/>
            <a:ahLst/>
            <a:cxnLst/>
            <a:rect l="l" t="t" r="r" b="b"/>
            <a:pathLst>
              <a:path w="1630680">
                <a:moveTo>
                  <a:pt x="0" y="0"/>
                </a:moveTo>
                <a:lnTo>
                  <a:pt x="163038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object 14"/>
          <p:cNvSpPr/>
          <p:nvPr/>
        </p:nvSpPr>
        <p:spPr>
          <a:xfrm>
            <a:off x="4655663" y="4992966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15"/>
          <p:cNvSpPr/>
          <p:nvPr/>
        </p:nvSpPr>
        <p:spPr>
          <a:xfrm>
            <a:off x="1486990" y="2476382"/>
            <a:ext cx="0" cy="2589681"/>
          </a:xfrm>
          <a:custGeom>
            <a:avLst/>
            <a:gdLst/>
            <a:ahLst/>
            <a:cxnLst/>
            <a:rect l="l" t="t" r="r" b="b"/>
            <a:pathLst>
              <a:path h="1306830">
                <a:moveTo>
                  <a:pt x="0" y="1306387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object 16"/>
          <p:cNvSpPr/>
          <p:nvPr/>
        </p:nvSpPr>
        <p:spPr>
          <a:xfrm>
            <a:off x="1446876" y="2468862"/>
            <a:ext cx="80534" cy="37750"/>
          </a:xfrm>
          <a:custGeom>
            <a:avLst/>
            <a:gdLst/>
            <a:ahLst/>
            <a:cxnLst/>
            <a:rect l="l" t="t" r="r" b="b"/>
            <a:pathLst>
              <a:path w="40640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object 17"/>
          <p:cNvSpPr txBox="1"/>
          <p:nvPr/>
        </p:nvSpPr>
        <p:spPr>
          <a:xfrm>
            <a:off x="1040270" y="2857248"/>
            <a:ext cx="335476" cy="660633"/>
          </a:xfrm>
          <a:prstGeom prst="rect">
            <a:avLst/>
          </a:prstGeom>
        </p:spPr>
        <p:txBody>
          <a:bodyPr vert="vert270" wrap="square" lIns="0" tIns="10067" rIns="0" bIns="0" rtlCol="0">
            <a:spAutoFit/>
          </a:bodyPr>
          <a:lstStyle/>
          <a:p>
            <a:pPr marL="25168">
              <a:spcBef>
                <a:spcPts val="79"/>
              </a:spcBef>
            </a:pPr>
            <a:r>
              <a:rPr sz="2180" dirty="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endParaRPr sz="2180">
              <a:latin typeface="Arial"/>
              <a:cs typeface="Arial"/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1519095" y="2914288"/>
            <a:ext cx="3178589" cy="1974349"/>
          </a:xfrm>
          <a:custGeom>
            <a:avLst/>
            <a:gdLst/>
            <a:ahLst/>
            <a:cxnLst/>
            <a:rect l="l" t="t" r="r" b="b"/>
            <a:pathLst>
              <a:path w="1604010" h="996314">
                <a:moveTo>
                  <a:pt x="0" y="0"/>
                </a:moveTo>
                <a:lnTo>
                  <a:pt x="12977" y="52853"/>
                </a:lnTo>
                <a:lnTo>
                  <a:pt x="44056" y="176042"/>
                </a:lnTo>
                <a:lnTo>
                  <a:pt x="81457" y="316511"/>
                </a:lnTo>
                <a:lnTo>
                  <a:pt x="113400" y="421203"/>
                </a:lnTo>
                <a:lnTo>
                  <a:pt x="136373" y="477116"/>
                </a:lnTo>
                <a:lnTo>
                  <a:pt x="163227" y="532309"/>
                </a:lnTo>
                <a:lnTo>
                  <a:pt x="191555" y="583846"/>
                </a:lnTo>
                <a:lnTo>
                  <a:pt x="218949" y="628790"/>
                </a:lnTo>
                <a:lnTo>
                  <a:pt x="243001" y="664204"/>
                </a:lnTo>
                <a:lnTo>
                  <a:pt x="270837" y="698359"/>
                </a:lnTo>
                <a:lnTo>
                  <a:pt x="301057" y="727647"/>
                </a:lnTo>
                <a:lnTo>
                  <a:pt x="334649" y="753564"/>
                </a:lnTo>
                <a:lnTo>
                  <a:pt x="372600" y="777604"/>
                </a:lnTo>
                <a:lnTo>
                  <a:pt x="445794" y="815995"/>
                </a:lnTo>
                <a:lnTo>
                  <a:pt x="492086" y="837676"/>
                </a:lnTo>
                <a:lnTo>
                  <a:pt x="540626" y="858607"/>
                </a:lnTo>
                <a:lnTo>
                  <a:pt x="588252" y="876985"/>
                </a:lnTo>
                <a:lnTo>
                  <a:pt x="631802" y="891004"/>
                </a:lnTo>
                <a:lnTo>
                  <a:pt x="677655" y="901629"/>
                </a:lnTo>
                <a:lnTo>
                  <a:pt x="731787" y="911097"/>
                </a:lnTo>
                <a:lnTo>
                  <a:pt x="790432" y="919519"/>
                </a:lnTo>
                <a:lnTo>
                  <a:pt x="849826" y="927005"/>
                </a:lnTo>
                <a:lnTo>
                  <a:pt x="906205" y="933664"/>
                </a:lnTo>
                <a:lnTo>
                  <a:pt x="955804" y="939605"/>
                </a:lnTo>
                <a:lnTo>
                  <a:pt x="1004779" y="945361"/>
                </a:lnTo>
                <a:lnTo>
                  <a:pt x="1059784" y="951252"/>
                </a:lnTo>
                <a:lnTo>
                  <a:pt x="1117805" y="957069"/>
                </a:lnTo>
                <a:lnTo>
                  <a:pt x="1175826" y="962606"/>
                </a:lnTo>
                <a:lnTo>
                  <a:pt x="1230831" y="967654"/>
                </a:lnTo>
                <a:lnTo>
                  <a:pt x="1279806" y="972005"/>
                </a:lnTo>
                <a:lnTo>
                  <a:pt x="1368362" y="979121"/>
                </a:lnTo>
                <a:lnTo>
                  <a:pt x="1475523" y="987106"/>
                </a:lnTo>
                <a:lnTo>
                  <a:pt x="1565826" y="993616"/>
                </a:lnTo>
                <a:lnTo>
                  <a:pt x="1603808" y="996306"/>
                </a:lnTo>
              </a:path>
            </a:pathLst>
          </a:custGeom>
          <a:ln w="10122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19"/>
          <p:cNvSpPr txBox="1"/>
          <p:nvPr/>
        </p:nvSpPr>
        <p:spPr>
          <a:xfrm rot="300000">
            <a:off x="3626752" y="4488442"/>
            <a:ext cx="100251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sz="2180" spc="-317" dirty="0">
                <a:solidFill>
                  <a:srgbClr val="00AEEF"/>
                </a:solidFill>
                <a:latin typeface="Arial"/>
                <a:cs typeface="Arial"/>
              </a:rPr>
              <a:t>T</a:t>
            </a:r>
            <a:r>
              <a:rPr sz="2180" spc="-79" dirty="0">
                <a:solidFill>
                  <a:srgbClr val="00AEEF"/>
                </a:solidFill>
                <a:latin typeface="Arial"/>
                <a:cs typeface="Arial"/>
              </a:rPr>
              <a:t>r</a:t>
            </a:r>
            <a:r>
              <a:rPr sz="2180" spc="-10" dirty="0">
                <a:solidFill>
                  <a:srgbClr val="00AEEF"/>
                </a:solidFill>
                <a:latin typeface="Arial"/>
                <a:cs typeface="Arial"/>
              </a:rPr>
              <a:t>aining</a:t>
            </a:r>
            <a:endParaRPr sz="2180">
              <a:latin typeface="Arial"/>
              <a:cs typeface="Arial"/>
            </a:endParaRPr>
          </a:p>
        </p:txBody>
      </p:sp>
      <p:sp>
        <p:nvSpPr>
          <p:cNvPr id="29" name="object 20"/>
          <p:cNvSpPr/>
          <p:nvPr/>
        </p:nvSpPr>
        <p:spPr>
          <a:xfrm>
            <a:off x="1519094" y="2593258"/>
            <a:ext cx="2921886" cy="1459684"/>
          </a:xfrm>
          <a:custGeom>
            <a:avLst/>
            <a:gdLst/>
            <a:ahLst/>
            <a:cxnLst/>
            <a:rect l="l" t="t" r="r" b="b"/>
            <a:pathLst>
              <a:path w="1474470" h="736600">
                <a:moveTo>
                  <a:pt x="0" y="0"/>
                </a:moveTo>
                <a:lnTo>
                  <a:pt x="14246" y="39564"/>
                </a:lnTo>
                <a:lnTo>
                  <a:pt x="50141" y="133856"/>
                </a:lnTo>
                <a:lnTo>
                  <a:pt x="97415" y="246270"/>
                </a:lnTo>
                <a:lnTo>
                  <a:pt x="145799" y="340202"/>
                </a:lnTo>
                <a:lnTo>
                  <a:pt x="168971" y="376104"/>
                </a:lnTo>
                <a:lnTo>
                  <a:pt x="197233" y="417943"/>
                </a:lnTo>
                <a:lnTo>
                  <a:pt x="229392" y="463571"/>
                </a:lnTo>
                <a:lnTo>
                  <a:pt x="264255" y="510840"/>
                </a:lnTo>
                <a:lnTo>
                  <a:pt x="300631" y="557601"/>
                </a:lnTo>
                <a:lnTo>
                  <a:pt x="337326" y="601706"/>
                </a:lnTo>
                <a:lnTo>
                  <a:pt x="373147" y="641007"/>
                </a:lnTo>
                <a:lnTo>
                  <a:pt x="406904" y="673356"/>
                </a:lnTo>
                <a:lnTo>
                  <a:pt x="437401" y="696604"/>
                </a:lnTo>
                <a:lnTo>
                  <a:pt x="478469" y="715738"/>
                </a:lnTo>
                <a:lnTo>
                  <a:pt x="526406" y="727798"/>
                </a:lnTo>
                <a:lnTo>
                  <a:pt x="578135" y="734127"/>
                </a:lnTo>
                <a:lnTo>
                  <a:pt x="630578" y="736068"/>
                </a:lnTo>
                <a:lnTo>
                  <a:pt x="680656" y="734966"/>
                </a:lnTo>
                <a:lnTo>
                  <a:pt x="725290" y="732163"/>
                </a:lnTo>
                <a:lnTo>
                  <a:pt x="814537" y="717611"/>
                </a:lnTo>
                <a:lnTo>
                  <a:pt x="865347" y="696932"/>
                </a:lnTo>
                <a:lnTo>
                  <a:pt x="912786" y="672038"/>
                </a:lnTo>
                <a:lnTo>
                  <a:pt x="955804" y="648003"/>
                </a:lnTo>
                <a:lnTo>
                  <a:pt x="989832" y="628483"/>
                </a:lnTo>
                <a:lnTo>
                  <a:pt x="1026822" y="605297"/>
                </a:lnTo>
                <a:lnTo>
                  <a:pt x="1066239" y="578912"/>
                </a:lnTo>
                <a:lnTo>
                  <a:pt x="1107546" y="549792"/>
                </a:lnTo>
                <a:lnTo>
                  <a:pt x="1150205" y="518404"/>
                </a:lnTo>
                <a:lnTo>
                  <a:pt x="1231174" y="455146"/>
                </a:lnTo>
                <a:lnTo>
                  <a:pt x="1339178" y="368573"/>
                </a:lnTo>
                <a:lnTo>
                  <a:pt x="1433696" y="292116"/>
                </a:lnTo>
                <a:lnTo>
                  <a:pt x="1474207" y="259202"/>
                </a:lnTo>
              </a:path>
            </a:pathLst>
          </a:custGeom>
          <a:ln w="10122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0" name="object 21"/>
          <p:cNvSpPr txBox="1"/>
          <p:nvPr/>
        </p:nvSpPr>
        <p:spPr>
          <a:xfrm rot="19020000">
            <a:off x="3838267" y="3319657"/>
            <a:ext cx="920544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sz="2180" spc="-297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80" spc="-10" dirty="0">
                <a:solidFill>
                  <a:srgbClr val="FF0000"/>
                </a:solidFill>
                <a:latin typeface="Arial"/>
                <a:cs typeface="Arial"/>
              </a:rPr>
              <a:t>esting</a:t>
            </a:r>
            <a:endParaRPr sz="2180">
              <a:latin typeface="Arial"/>
              <a:cs typeface="Arial"/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1446876" y="5030230"/>
            <a:ext cx="3231439" cy="0"/>
          </a:xfrm>
          <a:custGeom>
            <a:avLst/>
            <a:gdLst/>
            <a:ahLst/>
            <a:cxnLst/>
            <a:rect l="l" t="t" r="r" b="b"/>
            <a:pathLst>
              <a:path w="1630680">
                <a:moveTo>
                  <a:pt x="0" y="0"/>
                </a:moveTo>
                <a:lnTo>
                  <a:pt x="163038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1" name="object 13"/>
          <p:cNvSpPr/>
          <p:nvPr/>
        </p:nvSpPr>
        <p:spPr>
          <a:xfrm>
            <a:off x="4647652" y="4990113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14"/>
          <p:cNvSpPr/>
          <p:nvPr/>
        </p:nvSpPr>
        <p:spPr>
          <a:xfrm>
            <a:off x="1478979" y="2473529"/>
            <a:ext cx="0" cy="2589681"/>
          </a:xfrm>
          <a:custGeom>
            <a:avLst/>
            <a:gdLst/>
            <a:ahLst/>
            <a:cxnLst/>
            <a:rect l="l" t="t" r="r" b="b"/>
            <a:pathLst>
              <a:path h="1306830">
                <a:moveTo>
                  <a:pt x="0" y="1306387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3" name="object 15"/>
          <p:cNvSpPr/>
          <p:nvPr/>
        </p:nvSpPr>
        <p:spPr>
          <a:xfrm>
            <a:off x="1438865" y="2466009"/>
            <a:ext cx="80534" cy="37750"/>
          </a:xfrm>
          <a:custGeom>
            <a:avLst/>
            <a:gdLst/>
            <a:ahLst/>
            <a:cxnLst/>
            <a:rect l="l" t="t" r="r" b="b"/>
            <a:pathLst>
              <a:path w="40640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object 16"/>
          <p:cNvSpPr txBox="1"/>
          <p:nvPr/>
        </p:nvSpPr>
        <p:spPr>
          <a:xfrm>
            <a:off x="1032259" y="2854395"/>
            <a:ext cx="335476" cy="660633"/>
          </a:xfrm>
          <a:prstGeom prst="rect">
            <a:avLst/>
          </a:prstGeom>
        </p:spPr>
        <p:txBody>
          <a:bodyPr vert="vert270" wrap="square" lIns="0" tIns="10067" rIns="0" bIns="0" rtlCol="0">
            <a:spAutoFit/>
          </a:bodyPr>
          <a:lstStyle/>
          <a:p>
            <a:pPr marL="25168">
              <a:spcBef>
                <a:spcPts val="79"/>
              </a:spcBef>
            </a:pPr>
            <a:r>
              <a:rPr sz="2180" dirty="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endParaRPr sz="2180">
              <a:latin typeface="Arial"/>
              <a:cs typeface="Arial"/>
            </a:endParaRPr>
          </a:p>
        </p:txBody>
      </p:sp>
      <p:sp>
        <p:nvSpPr>
          <p:cNvPr id="35" name="object 17"/>
          <p:cNvSpPr/>
          <p:nvPr/>
        </p:nvSpPr>
        <p:spPr>
          <a:xfrm>
            <a:off x="1511084" y="2911435"/>
            <a:ext cx="3178589" cy="1974349"/>
          </a:xfrm>
          <a:custGeom>
            <a:avLst/>
            <a:gdLst/>
            <a:ahLst/>
            <a:cxnLst/>
            <a:rect l="l" t="t" r="r" b="b"/>
            <a:pathLst>
              <a:path w="1604010" h="996314">
                <a:moveTo>
                  <a:pt x="0" y="0"/>
                </a:moveTo>
                <a:lnTo>
                  <a:pt x="12977" y="52853"/>
                </a:lnTo>
                <a:lnTo>
                  <a:pt x="44056" y="176042"/>
                </a:lnTo>
                <a:lnTo>
                  <a:pt x="81457" y="316511"/>
                </a:lnTo>
                <a:lnTo>
                  <a:pt x="113400" y="421203"/>
                </a:lnTo>
                <a:lnTo>
                  <a:pt x="136373" y="477116"/>
                </a:lnTo>
                <a:lnTo>
                  <a:pt x="163227" y="532309"/>
                </a:lnTo>
                <a:lnTo>
                  <a:pt x="191555" y="583846"/>
                </a:lnTo>
                <a:lnTo>
                  <a:pt x="218949" y="628790"/>
                </a:lnTo>
                <a:lnTo>
                  <a:pt x="243001" y="664204"/>
                </a:lnTo>
                <a:lnTo>
                  <a:pt x="270837" y="698359"/>
                </a:lnTo>
                <a:lnTo>
                  <a:pt x="301057" y="727647"/>
                </a:lnTo>
                <a:lnTo>
                  <a:pt x="334649" y="753564"/>
                </a:lnTo>
                <a:lnTo>
                  <a:pt x="372600" y="777604"/>
                </a:lnTo>
                <a:lnTo>
                  <a:pt x="445794" y="815995"/>
                </a:lnTo>
                <a:lnTo>
                  <a:pt x="492086" y="837676"/>
                </a:lnTo>
                <a:lnTo>
                  <a:pt x="540626" y="858607"/>
                </a:lnTo>
                <a:lnTo>
                  <a:pt x="588252" y="876985"/>
                </a:lnTo>
                <a:lnTo>
                  <a:pt x="631802" y="891004"/>
                </a:lnTo>
                <a:lnTo>
                  <a:pt x="677655" y="901629"/>
                </a:lnTo>
                <a:lnTo>
                  <a:pt x="731787" y="911097"/>
                </a:lnTo>
                <a:lnTo>
                  <a:pt x="790432" y="919519"/>
                </a:lnTo>
                <a:lnTo>
                  <a:pt x="849826" y="927005"/>
                </a:lnTo>
                <a:lnTo>
                  <a:pt x="906205" y="933664"/>
                </a:lnTo>
                <a:lnTo>
                  <a:pt x="955804" y="939605"/>
                </a:lnTo>
                <a:lnTo>
                  <a:pt x="1004779" y="945361"/>
                </a:lnTo>
                <a:lnTo>
                  <a:pt x="1059784" y="951252"/>
                </a:lnTo>
                <a:lnTo>
                  <a:pt x="1117805" y="957069"/>
                </a:lnTo>
                <a:lnTo>
                  <a:pt x="1175826" y="962606"/>
                </a:lnTo>
                <a:lnTo>
                  <a:pt x="1230831" y="967654"/>
                </a:lnTo>
                <a:lnTo>
                  <a:pt x="1279806" y="972005"/>
                </a:lnTo>
                <a:lnTo>
                  <a:pt x="1368362" y="979121"/>
                </a:lnTo>
                <a:lnTo>
                  <a:pt x="1475523" y="987106"/>
                </a:lnTo>
                <a:lnTo>
                  <a:pt x="1565826" y="993616"/>
                </a:lnTo>
                <a:lnTo>
                  <a:pt x="1603808" y="996306"/>
                </a:lnTo>
              </a:path>
            </a:pathLst>
          </a:custGeom>
          <a:ln w="10122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6" name="object 18"/>
          <p:cNvSpPr txBox="1"/>
          <p:nvPr/>
        </p:nvSpPr>
        <p:spPr>
          <a:xfrm rot="300000">
            <a:off x="3618741" y="4485589"/>
            <a:ext cx="100251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sz="2180" spc="-317" dirty="0">
                <a:solidFill>
                  <a:srgbClr val="00AEEF"/>
                </a:solidFill>
                <a:latin typeface="Arial"/>
                <a:cs typeface="Arial"/>
              </a:rPr>
              <a:t>T</a:t>
            </a:r>
            <a:r>
              <a:rPr sz="2180" spc="-79" dirty="0">
                <a:solidFill>
                  <a:srgbClr val="00AEEF"/>
                </a:solidFill>
                <a:latin typeface="Arial"/>
                <a:cs typeface="Arial"/>
              </a:rPr>
              <a:t>r</a:t>
            </a:r>
            <a:r>
              <a:rPr sz="2180" spc="-10" dirty="0">
                <a:solidFill>
                  <a:srgbClr val="00AEEF"/>
                </a:solidFill>
                <a:latin typeface="Arial"/>
                <a:cs typeface="Arial"/>
              </a:rPr>
              <a:t>aining</a:t>
            </a:r>
            <a:endParaRPr sz="2180">
              <a:latin typeface="Arial"/>
              <a:cs typeface="Arial"/>
            </a:endParaRPr>
          </a:p>
        </p:txBody>
      </p:sp>
      <p:sp>
        <p:nvSpPr>
          <p:cNvPr id="37" name="object 19"/>
          <p:cNvSpPr/>
          <p:nvPr/>
        </p:nvSpPr>
        <p:spPr>
          <a:xfrm>
            <a:off x="1511083" y="2590405"/>
            <a:ext cx="2921886" cy="1459684"/>
          </a:xfrm>
          <a:custGeom>
            <a:avLst/>
            <a:gdLst/>
            <a:ahLst/>
            <a:cxnLst/>
            <a:rect l="l" t="t" r="r" b="b"/>
            <a:pathLst>
              <a:path w="1474470" h="736600">
                <a:moveTo>
                  <a:pt x="0" y="0"/>
                </a:moveTo>
                <a:lnTo>
                  <a:pt x="14246" y="39564"/>
                </a:lnTo>
                <a:lnTo>
                  <a:pt x="50141" y="133856"/>
                </a:lnTo>
                <a:lnTo>
                  <a:pt x="97415" y="246270"/>
                </a:lnTo>
                <a:lnTo>
                  <a:pt x="145799" y="340202"/>
                </a:lnTo>
                <a:lnTo>
                  <a:pt x="168971" y="376104"/>
                </a:lnTo>
                <a:lnTo>
                  <a:pt x="197233" y="417943"/>
                </a:lnTo>
                <a:lnTo>
                  <a:pt x="229392" y="463571"/>
                </a:lnTo>
                <a:lnTo>
                  <a:pt x="264255" y="510840"/>
                </a:lnTo>
                <a:lnTo>
                  <a:pt x="300631" y="557601"/>
                </a:lnTo>
                <a:lnTo>
                  <a:pt x="337326" y="601706"/>
                </a:lnTo>
                <a:lnTo>
                  <a:pt x="373147" y="641007"/>
                </a:lnTo>
                <a:lnTo>
                  <a:pt x="406904" y="673356"/>
                </a:lnTo>
                <a:lnTo>
                  <a:pt x="437401" y="696604"/>
                </a:lnTo>
                <a:lnTo>
                  <a:pt x="478469" y="715738"/>
                </a:lnTo>
                <a:lnTo>
                  <a:pt x="526406" y="727798"/>
                </a:lnTo>
                <a:lnTo>
                  <a:pt x="578135" y="734127"/>
                </a:lnTo>
                <a:lnTo>
                  <a:pt x="630578" y="736068"/>
                </a:lnTo>
                <a:lnTo>
                  <a:pt x="680656" y="734966"/>
                </a:lnTo>
                <a:lnTo>
                  <a:pt x="725290" y="732163"/>
                </a:lnTo>
                <a:lnTo>
                  <a:pt x="814537" y="717611"/>
                </a:lnTo>
                <a:lnTo>
                  <a:pt x="865347" y="696932"/>
                </a:lnTo>
                <a:lnTo>
                  <a:pt x="912786" y="672038"/>
                </a:lnTo>
                <a:lnTo>
                  <a:pt x="955804" y="648003"/>
                </a:lnTo>
                <a:lnTo>
                  <a:pt x="989832" y="628483"/>
                </a:lnTo>
                <a:lnTo>
                  <a:pt x="1026822" y="605297"/>
                </a:lnTo>
                <a:lnTo>
                  <a:pt x="1066239" y="578912"/>
                </a:lnTo>
                <a:lnTo>
                  <a:pt x="1107546" y="549792"/>
                </a:lnTo>
                <a:lnTo>
                  <a:pt x="1150205" y="518404"/>
                </a:lnTo>
                <a:lnTo>
                  <a:pt x="1231174" y="455146"/>
                </a:lnTo>
                <a:lnTo>
                  <a:pt x="1339178" y="368573"/>
                </a:lnTo>
                <a:lnTo>
                  <a:pt x="1433696" y="292116"/>
                </a:lnTo>
                <a:lnTo>
                  <a:pt x="1474207" y="259202"/>
                </a:lnTo>
              </a:path>
            </a:pathLst>
          </a:custGeom>
          <a:ln w="10122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8" name="object 20"/>
          <p:cNvSpPr txBox="1"/>
          <p:nvPr/>
        </p:nvSpPr>
        <p:spPr>
          <a:xfrm rot="19020000">
            <a:off x="3830256" y="3316804"/>
            <a:ext cx="920544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sz="2180" spc="-297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80" spc="-10" dirty="0">
                <a:solidFill>
                  <a:srgbClr val="FF0000"/>
                </a:solidFill>
                <a:latin typeface="Arial"/>
                <a:cs typeface="Arial"/>
              </a:rPr>
              <a:t>esting</a:t>
            </a:r>
            <a:endParaRPr sz="2180">
              <a:latin typeface="Arial"/>
              <a:cs typeface="Arial"/>
            </a:endParaRPr>
          </a:p>
        </p:txBody>
      </p:sp>
      <p:sp>
        <p:nvSpPr>
          <p:cNvPr id="39" name="object 21"/>
          <p:cNvSpPr/>
          <p:nvPr/>
        </p:nvSpPr>
        <p:spPr>
          <a:xfrm>
            <a:off x="2506273" y="2783026"/>
            <a:ext cx="0" cy="2344303"/>
          </a:xfrm>
          <a:custGeom>
            <a:avLst/>
            <a:gdLst/>
            <a:ahLst/>
            <a:cxnLst/>
            <a:rect l="l" t="t" r="r" b="b"/>
            <a:pathLst>
              <a:path h="1183005">
                <a:moveTo>
                  <a:pt x="0" y="1182606"/>
                </a:moveTo>
                <a:lnTo>
                  <a:pt x="0" y="0"/>
                </a:lnTo>
              </a:path>
            </a:pathLst>
          </a:custGeom>
          <a:ln w="1012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405752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67200" y="2549769"/>
            <a:ext cx="7635631" cy="1793631"/>
          </a:xfrm>
        </p:spPr>
        <p:txBody>
          <a:bodyPr/>
          <a:lstStyle/>
          <a:p>
            <a:r>
              <a:rPr lang="en-US" altLang="en-US" dirty="0">
                <a:latin typeface="Helvetica" panose="020B0500000000000000" pitchFamily="34" charset="0"/>
              </a:rPr>
              <a:t>DEEP LEARNING AND </a:t>
            </a:r>
            <a:r>
              <a:rPr lang="en-US" altLang="en-US" dirty="0" smtClean="0">
                <a:latin typeface="Helvetica" panose="020B0500000000000000" pitchFamily="34" charset="0"/>
              </a:rPr>
              <a:t>ANN </a:t>
            </a:r>
            <a:br>
              <a:rPr lang="en-US" altLang="en-US" dirty="0" smtClean="0">
                <a:latin typeface="Helvetica" panose="020B0500000000000000" pitchFamily="34" charset="0"/>
              </a:rPr>
            </a:br>
            <a:r>
              <a:rPr lang="en-US" altLang="en-US" dirty="0" smtClean="0">
                <a:latin typeface="Helvetica" panose="020B0500000000000000" pitchFamily="34" charset="0"/>
              </a:rPr>
              <a:t>(Weight Initialization and Update)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Dr.</a:t>
            </a:r>
            <a:r>
              <a:rPr lang="en-IN" dirty="0" smtClean="0"/>
              <a:t> </a:t>
            </a:r>
            <a:r>
              <a:rPr lang="en-IN" dirty="0" err="1" smtClean="0"/>
              <a:t>Sugata</a:t>
            </a:r>
            <a:r>
              <a:rPr lang="en-IN" dirty="0" smtClean="0"/>
              <a:t> </a:t>
            </a:r>
            <a:r>
              <a:rPr lang="en-IN" dirty="0" err="1" smtClean="0"/>
              <a:t>Ghosal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57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0" dirty="0"/>
              <a:t>Perceptron </a:t>
            </a:r>
            <a:r>
              <a:rPr lang="en-IN" spc="-20" dirty="0"/>
              <a:t>Training</a:t>
            </a:r>
            <a:r>
              <a:rPr lang="en-IN" spc="-50" dirty="0"/>
              <a:t> </a:t>
            </a:r>
            <a:r>
              <a:rPr lang="en-IN" spc="30" dirty="0"/>
              <a:t>Rule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20" dirty="0">
                <a:latin typeface="Arial"/>
                <a:cs typeface="Arial"/>
              </a:rPr>
              <a:t>Different </a:t>
            </a:r>
            <a:r>
              <a:rPr lang="en-IN" spc="-10" dirty="0">
                <a:latin typeface="Arial"/>
                <a:cs typeface="Arial"/>
              </a:rPr>
              <a:t>algorithms </a:t>
            </a:r>
            <a:r>
              <a:rPr lang="en-IN" spc="-40" dirty="0">
                <a:latin typeface="Arial"/>
                <a:cs typeface="Arial"/>
              </a:rPr>
              <a:t>may </a:t>
            </a:r>
            <a:r>
              <a:rPr lang="en-IN" spc="-30" dirty="0">
                <a:latin typeface="Arial"/>
                <a:cs typeface="Arial"/>
              </a:rPr>
              <a:t>converge </a:t>
            </a:r>
            <a:r>
              <a:rPr lang="en-IN" spc="-10" dirty="0">
                <a:latin typeface="Arial"/>
                <a:cs typeface="Arial"/>
              </a:rPr>
              <a:t>to </a:t>
            </a:r>
            <a:r>
              <a:rPr lang="en-IN" spc="-20" dirty="0">
                <a:latin typeface="Arial"/>
                <a:cs typeface="Arial"/>
              </a:rPr>
              <a:t>different acceptable</a:t>
            </a:r>
            <a:r>
              <a:rPr lang="en-IN" spc="149" dirty="0">
                <a:latin typeface="Arial"/>
                <a:cs typeface="Arial"/>
              </a:rPr>
              <a:t> </a:t>
            </a:r>
            <a:r>
              <a:rPr lang="en-IN" spc="-20" dirty="0">
                <a:latin typeface="Arial"/>
                <a:cs typeface="Arial"/>
              </a:rPr>
              <a:t>hypotheses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20" name="object 9"/>
          <p:cNvSpPr/>
          <p:nvPr/>
        </p:nvSpPr>
        <p:spPr>
          <a:xfrm>
            <a:off x="10426038" y="164978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/>
          <p:cNvSpPr/>
          <p:nvPr/>
        </p:nvSpPr>
        <p:spPr>
          <a:xfrm>
            <a:off x="10426038" y="1624617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1"/>
          <p:cNvSpPr/>
          <p:nvPr/>
        </p:nvSpPr>
        <p:spPr>
          <a:xfrm>
            <a:off x="10426038" y="159945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object 12"/>
          <p:cNvSpPr/>
          <p:nvPr/>
        </p:nvSpPr>
        <p:spPr>
          <a:xfrm>
            <a:off x="3134839" y="1676400"/>
            <a:ext cx="5798470" cy="0"/>
          </a:xfrm>
          <a:custGeom>
            <a:avLst/>
            <a:gdLst/>
            <a:ahLst/>
            <a:cxnLst/>
            <a:rect l="l" t="t" r="r" b="b"/>
            <a:pathLst>
              <a:path w="2926079">
                <a:moveTo>
                  <a:pt x="0" y="0"/>
                </a:moveTo>
                <a:lnTo>
                  <a:pt x="292608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3"/>
          <p:cNvSpPr/>
          <p:nvPr/>
        </p:nvSpPr>
        <p:spPr>
          <a:xfrm>
            <a:off x="3134839" y="2058108"/>
            <a:ext cx="5798470" cy="0"/>
          </a:xfrm>
          <a:custGeom>
            <a:avLst/>
            <a:gdLst/>
            <a:ahLst/>
            <a:cxnLst/>
            <a:rect l="l" t="t" r="r" b="b"/>
            <a:pathLst>
              <a:path w="2926079">
                <a:moveTo>
                  <a:pt x="0" y="0"/>
                </a:moveTo>
                <a:lnTo>
                  <a:pt x="292608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/>
          <p:cNvSpPr txBox="1"/>
          <p:nvPr/>
        </p:nvSpPr>
        <p:spPr>
          <a:xfrm>
            <a:off x="1710501" y="1130598"/>
            <a:ext cx="8500299" cy="1612602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>
              <a:spcBef>
                <a:spcPts val="59"/>
              </a:spcBef>
            </a:pPr>
            <a:endParaRPr sz="3567" dirty="0">
              <a:latin typeface="Times New Roman"/>
              <a:cs typeface="Times New Roman"/>
            </a:endParaRPr>
          </a:p>
          <a:p>
            <a:pPr marL="1416935">
              <a:spcBef>
                <a:spcPts val="10"/>
              </a:spcBef>
            </a:pPr>
            <a:r>
              <a:rPr sz="2180" b="1" spc="-10" dirty="0" smtClean="0">
                <a:latin typeface="Helvetica" panose="020B0500000000000000" pitchFamily="34" charset="0"/>
                <a:cs typeface="Arial"/>
              </a:rPr>
              <a:t>Algorithm: </a:t>
            </a:r>
            <a:r>
              <a:rPr sz="2180" spc="-20" dirty="0" smtClean="0">
                <a:latin typeface="Helvetica" panose="020B0500000000000000" pitchFamily="34" charset="0"/>
                <a:cs typeface="Arial"/>
              </a:rPr>
              <a:t>Perceptron training</a:t>
            </a:r>
            <a:r>
              <a:rPr sz="2180" spc="-10" dirty="0" smtClean="0">
                <a:latin typeface="Helvetica" panose="020B0500000000000000" pitchFamily="34" charset="0"/>
                <a:cs typeface="Arial"/>
              </a:rPr>
              <a:t> rule</a:t>
            </a:r>
            <a:endParaRPr sz="2180" dirty="0" smtClean="0">
              <a:latin typeface="Helvetica" panose="020B0500000000000000" pitchFamily="34" charset="0"/>
              <a:cs typeface="Arial"/>
            </a:endParaRPr>
          </a:p>
          <a:p>
            <a:pPr marL="1182877">
              <a:lnSpc>
                <a:spcPts val="2378"/>
              </a:lnSpc>
              <a:spcBef>
                <a:spcPts val="664"/>
              </a:spcBef>
            </a:pPr>
            <a:r>
              <a:rPr sz="1387" b="1" spc="-10" dirty="0" smtClean="0">
                <a:latin typeface="Helvetica" panose="020B0500000000000000" pitchFamily="34" charset="0"/>
                <a:cs typeface="Arial"/>
              </a:rPr>
              <a:t>1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Begin with </a:t>
            </a:r>
            <a:r>
              <a:rPr sz="1982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random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weights</a:t>
            </a:r>
            <a:r>
              <a:rPr sz="1982" spc="-69" dirty="0">
                <a:latin typeface="Helvetica" panose="020B0500000000000000" pitchFamily="34" charset="0"/>
                <a:cs typeface="Arial"/>
              </a:rPr>
              <a:t>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w</a:t>
            </a:r>
            <a:endParaRPr sz="1982" dirty="0">
              <a:latin typeface="Helvetica" panose="020B0500000000000000" pitchFamily="34" charset="0"/>
              <a:cs typeface="Arial"/>
            </a:endParaRPr>
          </a:p>
          <a:p>
            <a:pPr marL="1182877">
              <a:lnSpc>
                <a:spcPts val="2378"/>
              </a:lnSpc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2</a:t>
            </a:r>
            <a:r>
              <a:rPr sz="1387" b="1" spc="307" dirty="0">
                <a:latin typeface="Helvetica" panose="020B0500000000000000" pitchFamily="34" charset="0"/>
                <a:cs typeface="Arial"/>
              </a:rPr>
              <a:t>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repeat</a:t>
            </a:r>
            <a:endParaRPr sz="1982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26" name="object 15"/>
          <p:cNvSpPr/>
          <p:nvPr/>
        </p:nvSpPr>
        <p:spPr>
          <a:xfrm>
            <a:off x="3277134" y="2720023"/>
            <a:ext cx="0" cy="709709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357987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/>
          <p:cNvSpPr txBox="1"/>
          <p:nvPr/>
        </p:nvSpPr>
        <p:spPr>
          <a:xfrm>
            <a:off x="3531548" y="2654752"/>
            <a:ext cx="3875714" cy="301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b="1" spc="-20" dirty="0">
                <a:latin typeface="Arial"/>
                <a:cs typeface="Arial"/>
              </a:rPr>
              <a:t>for </a:t>
            </a:r>
            <a:r>
              <a:rPr i="1" spc="-10" dirty="0">
                <a:latin typeface="Arial"/>
                <a:cs typeface="Arial"/>
              </a:rPr>
              <a:t>each </a:t>
            </a:r>
            <a:r>
              <a:rPr i="1" spc="-10" dirty="0">
                <a:solidFill>
                  <a:srgbClr val="FF0000"/>
                </a:solidFill>
                <a:latin typeface="Arial"/>
                <a:cs typeface="Arial"/>
              </a:rPr>
              <a:t>misclassified </a:t>
            </a:r>
            <a:r>
              <a:rPr i="1" spc="-20" dirty="0">
                <a:latin typeface="Arial"/>
                <a:cs typeface="Arial"/>
              </a:rPr>
              <a:t>example</a:t>
            </a:r>
            <a:r>
              <a:rPr i="1" spc="3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do</a:t>
            </a:r>
            <a:endParaRPr dirty="0">
              <a:latin typeface="Arial"/>
              <a:cs typeface="Arial"/>
            </a:endParaRPr>
          </a:p>
        </p:txBody>
      </p:sp>
      <p:sp>
        <p:nvSpPr>
          <p:cNvPr id="28" name="object 17"/>
          <p:cNvSpPr/>
          <p:nvPr/>
        </p:nvSpPr>
        <p:spPr>
          <a:xfrm>
            <a:off x="3698984" y="3020895"/>
            <a:ext cx="0" cy="312070"/>
          </a:xfrm>
          <a:custGeom>
            <a:avLst/>
            <a:gdLst/>
            <a:ahLst/>
            <a:cxnLst/>
            <a:rect l="l" t="t" r="r" b="b"/>
            <a:pathLst>
              <a:path h="157480">
                <a:moveTo>
                  <a:pt x="0" y="156895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8"/>
          <p:cNvSpPr txBox="1"/>
          <p:nvPr/>
        </p:nvSpPr>
        <p:spPr>
          <a:xfrm>
            <a:off x="2875596" y="2639432"/>
            <a:ext cx="147227" cy="759394"/>
          </a:xfrm>
          <a:prstGeom prst="rect">
            <a:avLst/>
          </a:prstGeom>
        </p:spPr>
        <p:txBody>
          <a:bodyPr vert="horz" wrap="square" lIns="0" tIns="114510" rIns="0" bIns="0" rtlCol="0">
            <a:spAutoFit/>
          </a:bodyPr>
          <a:lstStyle/>
          <a:p>
            <a:pPr marL="25168">
              <a:spcBef>
                <a:spcPts val="902"/>
              </a:spcBef>
            </a:pPr>
            <a:r>
              <a:rPr b="1" spc="-10"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b="1" spc="-10" dirty="0"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19"/>
          <p:cNvSpPr txBox="1"/>
          <p:nvPr/>
        </p:nvSpPr>
        <p:spPr>
          <a:xfrm>
            <a:off x="3953396" y="2955622"/>
            <a:ext cx="2224760" cy="301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i="1" spc="-10" dirty="0">
                <a:latin typeface="Arial"/>
                <a:cs typeface="Arial"/>
              </a:rPr>
              <a:t>w</a:t>
            </a:r>
            <a:r>
              <a:rPr i="1" spc="-14" baseline="-11904" dirty="0">
                <a:latin typeface="Arial"/>
                <a:cs typeface="Arial"/>
              </a:rPr>
              <a:t>i </a:t>
            </a:r>
            <a:r>
              <a:rPr spc="-50" dirty="0">
                <a:latin typeface="Lucida Sans Unicode"/>
                <a:cs typeface="Lucida Sans Unicode"/>
              </a:rPr>
              <a:t>= </a:t>
            </a:r>
            <a:r>
              <a:rPr i="1" spc="-10" dirty="0">
                <a:latin typeface="Arial"/>
                <a:cs typeface="Arial"/>
              </a:rPr>
              <a:t>w</a:t>
            </a:r>
            <a:r>
              <a:rPr i="1" spc="-14" baseline="-11904" dirty="0">
                <a:latin typeface="Arial"/>
                <a:cs typeface="Arial"/>
              </a:rPr>
              <a:t>i </a:t>
            </a:r>
            <a:r>
              <a:rPr spc="-50" dirty="0">
                <a:latin typeface="Lucida Sans Unicode"/>
                <a:cs typeface="Lucida Sans Unicode"/>
              </a:rPr>
              <a:t>+ </a:t>
            </a:r>
            <a:r>
              <a:rPr i="1" spc="-30" dirty="0">
                <a:latin typeface="Verdana"/>
                <a:cs typeface="Verdana"/>
              </a:rPr>
              <a:t>η</a:t>
            </a:r>
            <a:r>
              <a:rPr spc="-30" dirty="0">
                <a:latin typeface="Lucida Sans Unicode"/>
                <a:cs typeface="Lucida Sans Unicode"/>
              </a:rPr>
              <a:t>(</a:t>
            </a:r>
            <a:r>
              <a:rPr i="1" spc="-30" dirty="0">
                <a:latin typeface="Arial"/>
                <a:cs typeface="Arial"/>
              </a:rPr>
              <a:t>t </a:t>
            </a:r>
            <a:r>
              <a:rPr i="1" spc="40" dirty="0">
                <a:latin typeface="DejaVu Sans Condensed"/>
                <a:cs typeface="DejaVu Sans Condensed"/>
              </a:rPr>
              <a:t>−</a:t>
            </a:r>
            <a:r>
              <a:rPr i="1" spc="-446" dirty="0">
                <a:latin typeface="DejaVu Sans Condensed"/>
                <a:cs typeface="DejaVu Sans Condensed"/>
              </a:rPr>
              <a:t> </a:t>
            </a:r>
            <a:r>
              <a:rPr i="1" spc="40" dirty="0">
                <a:latin typeface="Arial"/>
                <a:cs typeface="Arial"/>
              </a:rPr>
              <a:t>o</a:t>
            </a:r>
            <a:r>
              <a:rPr spc="40" dirty="0">
                <a:latin typeface="Lucida Sans Unicode"/>
                <a:cs typeface="Lucida Sans Unicode"/>
              </a:rPr>
              <a:t>)</a:t>
            </a:r>
            <a:r>
              <a:rPr i="1" spc="40" dirty="0">
                <a:latin typeface="Arial"/>
                <a:cs typeface="Arial"/>
              </a:rPr>
              <a:t>x</a:t>
            </a:r>
            <a:r>
              <a:rPr i="1" spc="59" baseline="-11904" dirty="0">
                <a:latin typeface="Arial"/>
                <a:cs typeface="Arial"/>
              </a:rPr>
              <a:t>i</a:t>
            </a:r>
            <a:endParaRPr baseline="-11904" dirty="0">
              <a:latin typeface="Arial"/>
              <a:cs typeface="Arial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3704017" y="3326801"/>
            <a:ext cx="125835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1"/>
          <p:cNvSpPr txBox="1"/>
          <p:nvPr/>
        </p:nvSpPr>
        <p:spPr>
          <a:xfrm>
            <a:off x="2875597" y="3389226"/>
            <a:ext cx="5847546" cy="63969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lnSpc>
                <a:spcPts val="2378"/>
              </a:lnSpc>
              <a:spcBef>
                <a:spcPts val="188"/>
              </a:spcBef>
            </a:pPr>
            <a:r>
              <a:rPr b="1" spc="-10" dirty="0">
                <a:latin typeface="Arial"/>
                <a:cs typeface="Arial"/>
              </a:rPr>
              <a:t>5 until </a:t>
            </a:r>
            <a:r>
              <a:rPr i="1" spc="-10" dirty="0">
                <a:solidFill>
                  <a:srgbClr val="009900"/>
                </a:solidFill>
                <a:latin typeface="Arial"/>
                <a:cs typeface="Arial"/>
              </a:rPr>
              <a:t>all training </a:t>
            </a:r>
            <a:r>
              <a:rPr i="1" spc="-20" dirty="0">
                <a:solidFill>
                  <a:srgbClr val="009900"/>
                </a:solidFill>
                <a:latin typeface="Arial"/>
                <a:cs typeface="Arial"/>
              </a:rPr>
              <a:t>examples </a:t>
            </a:r>
            <a:r>
              <a:rPr i="1" spc="-10" dirty="0">
                <a:solidFill>
                  <a:srgbClr val="009900"/>
                </a:solidFill>
                <a:latin typeface="Arial"/>
                <a:cs typeface="Arial"/>
              </a:rPr>
              <a:t>are correctly</a:t>
            </a:r>
            <a:r>
              <a:rPr i="1" spc="5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9900"/>
                </a:solidFill>
                <a:latin typeface="Arial"/>
                <a:cs typeface="Arial"/>
              </a:rPr>
              <a:t>classified</a:t>
            </a:r>
            <a:r>
              <a:rPr spc="-10" dirty="0">
                <a:latin typeface="Arial"/>
                <a:cs typeface="Arial"/>
              </a:rPr>
              <a:t>;</a:t>
            </a:r>
            <a:endParaRPr dirty="0">
              <a:latin typeface="Arial"/>
              <a:cs typeface="Arial"/>
            </a:endParaRPr>
          </a:p>
          <a:p>
            <a:pPr marL="25168">
              <a:lnSpc>
                <a:spcPts val="2378"/>
              </a:lnSpc>
            </a:pPr>
            <a:r>
              <a:rPr b="1" spc="-10" dirty="0">
                <a:latin typeface="Arial"/>
                <a:cs typeface="Arial"/>
              </a:rPr>
              <a:t>6 return</a:t>
            </a:r>
            <a:r>
              <a:rPr b="1" spc="-69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w</a:t>
            </a:r>
            <a:endParaRPr dirty="0">
              <a:latin typeface="Arial"/>
              <a:cs typeface="Arial"/>
            </a:endParaRPr>
          </a:p>
        </p:txBody>
      </p:sp>
      <p:sp>
        <p:nvSpPr>
          <p:cNvPr id="33" name="object 22"/>
          <p:cNvSpPr/>
          <p:nvPr/>
        </p:nvSpPr>
        <p:spPr>
          <a:xfrm>
            <a:off x="3134839" y="4116439"/>
            <a:ext cx="5798470" cy="0"/>
          </a:xfrm>
          <a:custGeom>
            <a:avLst/>
            <a:gdLst/>
            <a:ahLst/>
            <a:cxnLst/>
            <a:rect l="l" t="t" r="r" b="b"/>
            <a:pathLst>
              <a:path w="2926079">
                <a:moveTo>
                  <a:pt x="0" y="0"/>
                </a:moveTo>
                <a:lnTo>
                  <a:pt x="292608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329247" y="4230465"/>
            <a:ext cx="432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4"/>
              </a:spcBef>
              <a:buFont typeface="Arial" panose="020B0604020202020204" pitchFamily="34" charset="0"/>
              <a:buChar char="•"/>
            </a:pPr>
            <a:r>
              <a:rPr lang="en-IN" b="1" spc="-15" dirty="0">
                <a:latin typeface="Helvetica" panose="020B0500000000000000" pitchFamily="34" charset="0"/>
                <a:cs typeface="Arial"/>
              </a:rPr>
              <a:t>Why would </a:t>
            </a:r>
            <a:r>
              <a:rPr lang="en-IN" b="1" spc="-5" dirty="0">
                <a:latin typeface="Helvetica" panose="020B0500000000000000" pitchFamily="34" charset="0"/>
                <a:cs typeface="Arial"/>
              </a:rPr>
              <a:t>this strategy</a:t>
            </a:r>
            <a:r>
              <a:rPr lang="en-IN" b="1" spc="1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b="1" spc="-15" dirty="0">
                <a:latin typeface="Helvetica" panose="020B0500000000000000" pitchFamily="34" charset="0"/>
                <a:cs typeface="Arial"/>
              </a:rPr>
              <a:t>converge?</a:t>
            </a: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3308" y="4562911"/>
            <a:ext cx="6053580" cy="16337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sz="1600" spc="-10" dirty="0">
                <a:latin typeface="Helvetica" panose="020B0500000000000000" pitchFamily="34" charset="0"/>
                <a:cs typeface="Arial"/>
              </a:rPr>
              <a:t>Weight </a:t>
            </a:r>
            <a:r>
              <a:rPr lang="en-IN" sz="1600" spc="-5" dirty="0">
                <a:latin typeface="Helvetica" panose="020B0500000000000000" pitchFamily="34" charset="0"/>
                <a:cs typeface="Arial"/>
              </a:rPr>
              <a:t>does not change when classification is</a:t>
            </a:r>
            <a:r>
              <a:rPr lang="en-IN" sz="1600" spc="4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z="1600" spc="-5" dirty="0" smtClean="0">
                <a:latin typeface="Helvetica" panose="020B0500000000000000" pitchFamily="34" charset="0"/>
                <a:cs typeface="Arial"/>
              </a:rPr>
              <a:t>correct</a:t>
            </a:r>
          </a:p>
          <a:p>
            <a:pPr marL="298450" indent="-28575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If perceptron outputs -1 when target is</a:t>
            </a:r>
            <a:r>
              <a:rPr lang="en-IN" sz="1600"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+1</a:t>
            </a:r>
            <a:r>
              <a:rPr lang="en-IN" sz="16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IN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weight increases</a:t>
            </a:r>
            <a:r>
              <a:rPr lang="en-IN" sz="1600" spc="1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1600" i="1" spc="-260" dirty="0">
                <a:latin typeface="DejaVu Sans Condensed"/>
                <a:cs typeface="DejaVu Sans Condensed"/>
              </a:rPr>
              <a:t>↑</a:t>
            </a:r>
            <a:endParaRPr lang="en-IN" sz="1600" dirty="0">
              <a:latin typeface="DejaVu Sans Condensed"/>
              <a:cs typeface="DejaVu Sans Condensed"/>
            </a:endParaRPr>
          </a:p>
          <a:p>
            <a:pPr marL="298450" indent="-28575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If perceptron outputs +1 when target is</a:t>
            </a:r>
            <a:r>
              <a:rPr lang="en-IN" sz="1600"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-1</a:t>
            </a:r>
            <a:r>
              <a:rPr lang="en-IN" sz="16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IN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weight decreases</a:t>
            </a:r>
            <a:r>
              <a:rPr lang="en-IN" sz="1600" spc="1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1600" i="1" spc="-260" dirty="0">
                <a:latin typeface="DejaVu Sans Condensed"/>
                <a:cs typeface="DejaVu Sans Condensed"/>
              </a:rPr>
              <a:t>↓</a:t>
            </a:r>
            <a:endParaRPr lang="en-IN" sz="1600" dirty="0">
              <a:latin typeface="DejaVu Sans Condensed"/>
              <a:cs typeface="DejaVu Sans Condensed"/>
            </a:endParaRPr>
          </a:p>
          <a:p>
            <a:pPr marL="298450" indent="-285750"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IN" sz="1600" dirty="0">
              <a:latin typeface="Arial"/>
              <a:cs typeface="Arial"/>
            </a:endParaRPr>
          </a:p>
          <a:p>
            <a:pPr marL="298450" indent="-285750"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IN" sz="16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IN" sz="1600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34" name="object 33"/>
          <p:cNvSpPr/>
          <p:nvPr/>
        </p:nvSpPr>
        <p:spPr>
          <a:xfrm>
            <a:off x="329246" y="5442274"/>
            <a:ext cx="11634153" cy="524151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EAEAF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0" name="object 39"/>
          <p:cNvSpPr/>
          <p:nvPr/>
        </p:nvSpPr>
        <p:spPr>
          <a:xfrm>
            <a:off x="9849597" y="5541162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1" name="object 40"/>
          <p:cNvSpPr/>
          <p:nvPr/>
        </p:nvSpPr>
        <p:spPr>
          <a:xfrm>
            <a:off x="9849597" y="5515995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2" name="object 41"/>
          <p:cNvSpPr/>
          <p:nvPr/>
        </p:nvSpPr>
        <p:spPr>
          <a:xfrm>
            <a:off x="9849597" y="5490828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3" name="object 42"/>
          <p:cNvSpPr txBox="1"/>
          <p:nvPr/>
        </p:nvSpPr>
        <p:spPr>
          <a:xfrm>
            <a:off x="563628" y="5530041"/>
            <a:ext cx="11431702" cy="299312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10067">
              <a:lnSpc>
                <a:spcPct val="102600"/>
              </a:lnSpc>
              <a:spcBef>
                <a:spcPts val="109"/>
              </a:spcBef>
            </a:pPr>
            <a:r>
              <a:rPr spc="-30" dirty="0">
                <a:latin typeface="Helvetica" panose="020B0500000000000000" pitchFamily="34" charset="0"/>
                <a:cs typeface="Arial"/>
              </a:rPr>
              <a:t>Conversion </a:t>
            </a:r>
            <a:r>
              <a:rPr spc="-10" dirty="0">
                <a:latin typeface="Helvetica" panose="020B0500000000000000" pitchFamily="34" charset="0"/>
                <a:cs typeface="Arial"/>
              </a:rPr>
              <a:t>with perceptron </a:t>
            </a:r>
            <a:r>
              <a:rPr spc="-20" dirty="0">
                <a:latin typeface="Helvetica" panose="020B0500000000000000" pitchFamily="34" charset="0"/>
                <a:cs typeface="Arial"/>
              </a:rPr>
              <a:t>training </a:t>
            </a:r>
            <a:r>
              <a:rPr spc="-10" dirty="0">
                <a:latin typeface="Helvetica" panose="020B0500000000000000" pitchFamily="34" charset="0"/>
                <a:cs typeface="Arial"/>
              </a:rPr>
              <a:t>rule is subject to linear </a:t>
            </a:r>
            <a:r>
              <a:rPr spc="-20" dirty="0">
                <a:latin typeface="Helvetica" panose="020B0500000000000000" pitchFamily="34" charset="0"/>
                <a:cs typeface="Arial"/>
              </a:rPr>
              <a:t>separability  </a:t>
            </a:r>
            <a:r>
              <a:rPr spc="-10" dirty="0">
                <a:latin typeface="Helvetica" panose="020B0500000000000000" pitchFamily="34" charset="0"/>
                <a:cs typeface="Arial"/>
              </a:rPr>
              <a:t>of </a:t>
            </a:r>
            <a:r>
              <a:rPr spc="-20" dirty="0">
                <a:latin typeface="Helvetica" panose="020B0500000000000000" pitchFamily="34" charset="0"/>
                <a:cs typeface="Arial"/>
              </a:rPr>
              <a:t>training </a:t>
            </a:r>
            <a:r>
              <a:rPr spc="-30" dirty="0">
                <a:latin typeface="Helvetica" panose="020B0500000000000000" pitchFamily="34" charset="0"/>
                <a:cs typeface="Arial"/>
              </a:rPr>
              <a:t>example </a:t>
            </a:r>
            <a:r>
              <a:rPr spc="-20" dirty="0">
                <a:latin typeface="Helvetica" panose="020B0500000000000000" pitchFamily="34" charset="0"/>
                <a:cs typeface="Arial"/>
              </a:rPr>
              <a:t>and </a:t>
            </a:r>
            <a:r>
              <a:rPr spc="-10" dirty="0">
                <a:latin typeface="Helvetica" panose="020B0500000000000000" pitchFamily="34" charset="0"/>
                <a:cs typeface="Arial"/>
              </a:rPr>
              <a:t>appropriate</a:t>
            </a:r>
            <a:r>
              <a:rPr spc="30" dirty="0">
                <a:latin typeface="Helvetica" panose="020B0500000000000000" pitchFamily="34" charset="0"/>
                <a:cs typeface="Arial"/>
              </a:rPr>
              <a:t> </a:t>
            </a:r>
            <a:r>
              <a:rPr i="1" spc="-307" dirty="0">
                <a:latin typeface="Helvetica" panose="020B0500000000000000" pitchFamily="34" charset="0"/>
                <a:cs typeface="Verdana"/>
              </a:rPr>
              <a:t>η</a:t>
            </a:r>
            <a:endParaRPr dirty="0">
              <a:latin typeface="Helvetica" panose="020B0500000000000000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211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Session Content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Weight Initialization</a:t>
            </a:r>
          </a:p>
          <a:p>
            <a:r>
              <a:rPr lang="en-IN" dirty="0" smtClean="0"/>
              <a:t>Momentum based weight updates</a:t>
            </a:r>
          </a:p>
          <a:p>
            <a:r>
              <a:rPr lang="en-IN" dirty="0" err="1" smtClean="0"/>
              <a:t>Nestorov</a:t>
            </a:r>
            <a:r>
              <a:rPr lang="en-IN" dirty="0" smtClean="0"/>
              <a:t> Method</a:t>
            </a:r>
          </a:p>
          <a:p>
            <a:r>
              <a:rPr lang="en-IN" dirty="0" smtClean="0"/>
              <a:t>RMS Prop</a:t>
            </a:r>
          </a:p>
          <a:p>
            <a:r>
              <a:rPr lang="en-IN" dirty="0" smtClean="0"/>
              <a:t>ADAM</a:t>
            </a:r>
          </a:p>
          <a:p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0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Weight initialization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295400"/>
            <a:ext cx="10160000" cy="4191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Exploding and vanishing gradient is an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issue during training deep networks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Set the variance of weights to be </a:t>
            </a:r>
            <a:r>
              <a:rPr lang="en-US" spc="3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1/n</a:t>
            </a:r>
            <a:endParaRPr lang="en-US" spc="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defRPr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ReLu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activation function,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is better to use variance as </a:t>
            </a:r>
            <a:r>
              <a:rPr lang="en-US" spc="3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2/n</a:t>
            </a:r>
            <a:endParaRPr lang="en-US" spc="3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defRPr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tanh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activation, use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variance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as             called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avier</a:t>
            </a:r>
            <a:r>
              <a:rPr lang="en-US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initialization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5603" name="Picture 1" descr="Screenshot 2019-12-26 at 12.20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70" y="2286001"/>
            <a:ext cx="574330" cy="30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9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Deep MLP: Code Snippet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9629775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81400"/>
            <a:ext cx="9582150" cy="704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106680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chemeClr val="accent1">
                    <a:lumMod val="50000"/>
                  </a:schemeClr>
                </a:solidFill>
              </a:rPr>
              <a:t>Configure Training Parameters</a:t>
            </a:r>
            <a:endParaRPr lang="en-I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3124200"/>
            <a:ext cx="1874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chemeClr val="accent1">
                    <a:lumMod val="50000"/>
                  </a:schemeClr>
                </a:solidFill>
              </a:rPr>
              <a:t>Train the Model</a:t>
            </a:r>
            <a:endParaRPr lang="en-I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5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4" dirty="0"/>
              <a:t>Momentum</a:t>
            </a:r>
            <a:r>
              <a:rPr sz="3883" spc="-66" dirty="0"/>
              <a:t> </a:t>
            </a:r>
            <a:r>
              <a:rPr sz="3883" spc="-13" dirty="0"/>
              <a:t>Update</a:t>
            </a:r>
            <a:endParaRPr sz="3883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2534783" y="3254893"/>
            <a:ext cx="7039535" cy="62743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13221" marR="4483" indent="-302575">
              <a:spcBef>
                <a:spcPts val="93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2000" spc="-4" dirty="0">
                <a:solidFill>
                  <a:prstClr val="black"/>
                </a:solidFill>
                <a:cs typeface="Calibri"/>
              </a:rPr>
              <a:t>The momentum method </a:t>
            </a:r>
            <a:r>
              <a:rPr sz="2000" spc="-9" dirty="0">
                <a:solidFill>
                  <a:prstClr val="black"/>
                </a:solidFill>
                <a:cs typeface="Calibri"/>
              </a:rPr>
              <a:t>maintains </a:t>
            </a:r>
            <a:r>
              <a:rPr sz="2000" dirty="0">
                <a:solidFill>
                  <a:prstClr val="black"/>
                </a:solidFill>
                <a:cs typeface="Calibri"/>
              </a:rPr>
              <a:t>a running </a:t>
            </a:r>
            <a:r>
              <a:rPr sz="2000" spc="-18" dirty="0">
                <a:solidFill>
                  <a:prstClr val="black"/>
                </a:solidFill>
                <a:cs typeface="Calibri"/>
              </a:rPr>
              <a:t>average </a:t>
            </a:r>
            <a:r>
              <a:rPr sz="2000" dirty="0">
                <a:solidFill>
                  <a:prstClr val="black"/>
                </a:solidFill>
                <a:cs typeface="Calibri"/>
              </a:rPr>
              <a:t>of </a:t>
            </a:r>
            <a:r>
              <a:rPr sz="2000" spc="-9" dirty="0">
                <a:solidFill>
                  <a:prstClr val="black"/>
                </a:solidFill>
                <a:cs typeface="Calibri"/>
              </a:rPr>
              <a:t>all gradients until </a:t>
            </a:r>
            <a:r>
              <a:rPr sz="2000" dirty="0">
                <a:solidFill>
                  <a:prstClr val="black"/>
                </a:solidFill>
                <a:cs typeface="Calibri"/>
              </a:rPr>
              <a:t>the </a:t>
            </a:r>
            <a:r>
              <a:rPr sz="2000" i="1" spc="-9" dirty="0">
                <a:solidFill>
                  <a:prstClr val="black"/>
                </a:solidFill>
                <a:cs typeface="Calibri"/>
              </a:rPr>
              <a:t>current</a:t>
            </a:r>
            <a:r>
              <a:rPr sz="2000" i="1" spc="-4" dirty="0">
                <a:solidFill>
                  <a:prstClr val="black"/>
                </a:solidFill>
                <a:cs typeface="Calibri"/>
              </a:rPr>
              <a:t> </a:t>
            </a:r>
            <a:r>
              <a:rPr sz="2000" spc="-13" dirty="0">
                <a:solidFill>
                  <a:prstClr val="black"/>
                </a:solidFill>
                <a:cs typeface="Calibri"/>
              </a:rPr>
              <a:t>step</a:t>
            </a:r>
            <a:endParaRPr sz="2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84321" y="4036865"/>
            <a:ext cx="119679" cy="150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3582" y="4038210"/>
            <a:ext cx="200109" cy="150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1491" y="4030142"/>
            <a:ext cx="124553" cy="204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27813" y="4036865"/>
            <a:ext cx="119679" cy="150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67074" y="4038210"/>
            <a:ext cx="200109" cy="150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66693" y="4081240"/>
            <a:ext cx="104130" cy="1532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07216" y="4036865"/>
            <a:ext cx="116485" cy="150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3565" y="4057906"/>
            <a:ext cx="183776" cy="2092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lang="en-IN" sz="1279" spc="221" dirty="0">
                <a:solidFill>
                  <a:prstClr val="black"/>
                </a:solidFill>
                <a:latin typeface="Cambria"/>
                <a:cs typeface="Cambria"/>
              </a:rPr>
              <a:t>W</a:t>
            </a:r>
            <a:endParaRPr sz="1279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84476" y="4038211"/>
            <a:ext cx="433668" cy="150719"/>
          </a:xfrm>
          <a:custGeom>
            <a:avLst/>
            <a:gdLst/>
            <a:ahLst/>
            <a:cxnLst/>
            <a:rect l="l" t="t" r="r" b="b"/>
            <a:pathLst>
              <a:path w="491489" h="170814">
                <a:moveTo>
                  <a:pt x="105155" y="169164"/>
                </a:moveTo>
                <a:lnTo>
                  <a:pt x="0" y="169164"/>
                </a:lnTo>
                <a:lnTo>
                  <a:pt x="1333" y="163163"/>
                </a:lnTo>
                <a:lnTo>
                  <a:pt x="4571" y="162782"/>
                </a:lnTo>
                <a:lnTo>
                  <a:pt x="6953" y="161925"/>
                </a:lnTo>
                <a:lnTo>
                  <a:pt x="8476" y="160782"/>
                </a:lnTo>
                <a:lnTo>
                  <a:pt x="10096" y="159734"/>
                </a:lnTo>
                <a:lnTo>
                  <a:pt x="11429" y="158210"/>
                </a:lnTo>
                <a:lnTo>
                  <a:pt x="12582" y="155924"/>
                </a:lnTo>
                <a:lnTo>
                  <a:pt x="13525" y="154209"/>
                </a:lnTo>
                <a:lnTo>
                  <a:pt x="14477" y="151733"/>
                </a:lnTo>
                <a:lnTo>
                  <a:pt x="16382" y="146018"/>
                </a:lnTo>
                <a:lnTo>
                  <a:pt x="17716" y="140493"/>
                </a:lnTo>
                <a:lnTo>
                  <a:pt x="42481" y="28670"/>
                </a:lnTo>
                <a:lnTo>
                  <a:pt x="43338" y="22098"/>
                </a:lnTo>
                <a:lnTo>
                  <a:pt x="43338" y="13144"/>
                </a:lnTo>
                <a:lnTo>
                  <a:pt x="42385" y="10382"/>
                </a:lnTo>
                <a:lnTo>
                  <a:pt x="38576" y="7334"/>
                </a:lnTo>
                <a:lnTo>
                  <a:pt x="35432" y="6477"/>
                </a:lnTo>
                <a:lnTo>
                  <a:pt x="31146" y="6096"/>
                </a:lnTo>
                <a:lnTo>
                  <a:pt x="32575" y="0"/>
                </a:lnTo>
                <a:lnTo>
                  <a:pt x="82295" y="0"/>
                </a:lnTo>
                <a:lnTo>
                  <a:pt x="80867" y="6096"/>
                </a:lnTo>
                <a:lnTo>
                  <a:pt x="77819" y="6858"/>
                </a:lnTo>
                <a:lnTo>
                  <a:pt x="75533" y="7715"/>
                </a:lnTo>
                <a:lnTo>
                  <a:pt x="62769" y="37147"/>
                </a:lnTo>
                <a:lnTo>
                  <a:pt x="36194" y="158496"/>
                </a:lnTo>
                <a:lnTo>
                  <a:pt x="66770" y="158496"/>
                </a:lnTo>
                <a:lnTo>
                  <a:pt x="72294" y="158591"/>
                </a:lnTo>
                <a:lnTo>
                  <a:pt x="107881" y="158591"/>
                </a:lnTo>
                <a:lnTo>
                  <a:pt x="105155" y="169164"/>
                </a:lnTo>
                <a:close/>
              </a:path>
              <a:path w="491489" h="170814">
                <a:moveTo>
                  <a:pt x="107881" y="158591"/>
                </a:moveTo>
                <a:lnTo>
                  <a:pt x="72294" y="158591"/>
                </a:lnTo>
                <a:lnTo>
                  <a:pt x="76676" y="158115"/>
                </a:lnTo>
                <a:lnTo>
                  <a:pt x="79819" y="156972"/>
                </a:lnTo>
                <a:lnTo>
                  <a:pt x="83057" y="155924"/>
                </a:lnTo>
                <a:lnTo>
                  <a:pt x="86105" y="153924"/>
                </a:lnTo>
                <a:lnTo>
                  <a:pt x="88963" y="150971"/>
                </a:lnTo>
                <a:lnTo>
                  <a:pt x="91820" y="148113"/>
                </a:lnTo>
                <a:lnTo>
                  <a:pt x="94678" y="144113"/>
                </a:lnTo>
                <a:lnTo>
                  <a:pt x="97345" y="139065"/>
                </a:lnTo>
                <a:lnTo>
                  <a:pt x="100107" y="134112"/>
                </a:lnTo>
                <a:lnTo>
                  <a:pt x="102869" y="127920"/>
                </a:lnTo>
                <a:lnTo>
                  <a:pt x="105631" y="120396"/>
                </a:lnTo>
                <a:lnTo>
                  <a:pt x="117728" y="120396"/>
                </a:lnTo>
                <a:lnTo>
                  <a:pt x="107881" y="158591"/>
                </a:lnTo>
                <a:close/>
              </a:path>
              <a:path w="491489" h="170814">
                <a:moveTo>
                  <a:pt x="182689" y="170688"/>
                </a:moveTo>
                <a:lnTo>
                  <a:pt x="148235" y="154126"/>
                </a:lnTo>
                <a:lnTo>
                  <a:pt x="142208" y="122682"/>
                </a:lnTo>
                <a:lnTo>
                  <a:pt x="143255" y="115157"/>
                </a:lnTo>
                <a:lnTo>
                  <a:pt x="158114" y="75914"/>
                </a:lnTo>
                <a:lnTo>
                  <a:pt x="194512" y="50613"/>
                </a:lnTo>
                <a:lnTo>
                  <a:pt x="209740" y="48768"/>
                </a:lnTo>
                <a:lnTo>
                  <a:pt x="219080" y="49500"/>
                </a:lnTo>
                <a:lnTo>
                  <a:pt x="227242" y="51554"/>
                </a:lnTo>
                <a:lnTo>
                  <a:pt x="234225" y="54929"/>
                </a:lnTo>
                <a:lnTo>
                  <a:pt x="237910" y="57912"/>
                </a:lnTo>
                <a:lnTo>
                  <a:pt x="207168" y="57912"/>
                </a:lnTo>
                <a:lnTo>
                  <a:pt x="198596" y="58007"/>
                </a:lnTo>
                <a:lnTo>
                  <a:pt x="172558" y="90487"/>
                </a:lnTo>
                <a:lnTo>
                  <a:pt x="163924" y="134778"/>
                </a:lnTo>
                <a:lnTo>
                  <a:pt x="163924" y="144018"/>
                </a:lnTo>
                <a:lnTo>
                  <a:pt x="165829" y="150780"/>
                </a:lnTo>
                <a:lnTo>
                  <a:pt x="169640" y="155066"/>
                </a:lnTo>
                <a:lnTo>
                  <a:pt x="173449" y="159448"/>
                </a:lnTo>
                <a:lnTo>
                  <a:pt x="179069" y="161639"/>
                </a:lnTo>
                <a:lnTo>
                  <a:pt x="217231" y="161639"/>
                </a:lnTo>
                <a:lnTo>
                  <a:pt x="216605" y="162076"/>
                </a:lnTo>
                <a:lnTo>
                  <a:pt x="210692" y="165163"/>
                </a:lnTo>
                <a:lnTo>
                  <a:pt x="204388" y="167634"/>
                </a:lnTo>
                <a:lnTo>
                  <a:pt x="197619" y="169354"/>
                </a:lnTo>
                <a:lnTo>
                  <a:pt x="190386" y="170360"/>
                </a:lnTo>
                <a:lnTo>
                  <a:pt x="182689" y="170688"/>
                </a:lnTo>
                <a:close/>
              </a:path>
              <a:path w="491489" h="170814">
                <a:moveTo>
                  <a:pt x="217231" y="161639"/>
                </a:moveTo>
                <a:lnTo>
                  <a:pt x="194881" y="161639"/>
                </a:lnTo>
                <a:lnTo>
                  <a:pt x="202024" y="158019"/>
                </a:lnTo>
                <a:lnTo>
                  <a:pt x="208311" y="150685"/>
                </a:lnTo>
                <a:lnTo>
                  <a:pt x="225641" y="110347"/>
                </a:lnTo>
                <a:lnTo>
                  <a:pt x="228695" y="85058"/>
                </a:lnTo>
                <a:lnTo>
                  <a:pt x="228646" y="75914"/>
                </a:lnTo>
                <a:lnTo>
                  <a:pt x="207168" y="57912"/>
                </a:lnTo>
                <a:lnTo>
                  <a:pt x="237910" y="57912"/>
                </a:lnTo>
                <a:lnTo>
                  <a:pt x="250479" y="90082"/>
                </a:lnTo>
                <a:lnTo>
                  <a:pt x="250405" y="92916"/>
                </a:lnTo>
                <a:lnTo>
                  <a:pt x="239517" y="136148"/>
                </a:lnTo>
                <a:lnTo>
                  <a:pt x="222063" y="158258"/>
                </a:lnTo>
                <a:lnTo>
                  <a:pt x="217231" y="161639"/>
                </a:lnTo>
                <a:close/>
              </a:path>
              <a:path w="491489" h="170814">
                <a:moveTo>
                  <a:pt x="194881" y="161639"/>
                </a:moveTo>
                <a:lnTo>
                  <a:pt x="179069" y="161639"/>
                </a:lnTo>
                <a:lnTo>
                  <a:pt x="186689" y="161544"/>
                </a:lnTo>
                <a:lnTo>
                  <a:pt x="194881" y="161639"/>
                </a:lnTo>
                <a:close/>
              </a:path>
              <a:path w="491489" h="170814">
                <a:moveTo>
                  <a:pt x="346517" y="161639"/>
                </a:moveTo>
                <a:lnTo>
                  <a:pt x="320420" y="161639"/>
                </a:lnTo>
                <a:lnTo>
                  <a:pt x="326612" y="159924"/>
                </a:lnTo>
                <a:lnTo>
                  <a:pt x="330993" y="156400"/>
                </a:lnTo>
                <a:lnTo>
                  <a:pt x="335470" y="152971"/>
                </a:lnTo>
                <a:lnTo>
                  <a:pt x="337660" y="147923"/>
                </a:lnTo>
                <a:lnTo>
                  <a:pt x="337556" y="137160"/>
                </a:lnTo>
                <a:lnTo>
                  <a:pt x="309847" y="110871"/>
                </a:lnTo>
                <a:lnTo>
                  <a:pt x="304800" y="107441"/>
                </a:lnTo>
                <a:lnTo>
                  <a:pt x="301180" y="104203"/>
                </a:lnTo>
                <a:lnTo>
                  <a:pt x="297560" y="101155"/>
                </a:lnTo>
                <a:lnTo>
                  <a:pt x="294893" y="97726"/>
                </a:lnTo>
                <a:lnTo>
                  <a:pt x="293083" y="94012"/>
                </a:lnTo>
                <a:lnTo>
                  <a:pt x="291274" y="90392"/>
                </a:lnTo>
                <a:lnTo>
                  <a:pt x="290430" y="86677"/>
                </a:lnTo>
                <a:lnTo>
                  <a:pt x="317277" y="50196"/>
                </a:lnTo>
                <a:lnTo>
                  <a:pt x="333565" y="48768"/>
                </a:lnTo>
                <a:lnTo>
                  <a:pt x="341280" y="48863"/>
                </a:lnTo>
                <a:lnTo>
                  <a:pt x="373570" y="54864"/>
                </a:lnTo>
                <a:lnTo>
                  <a:pt x="372909" y="57912"/>
                </a:lnTo>
                <a:lnTo>
                  <a:pt x="332041" y="57912"/>
                </a:lnTo>
                <a:lnTo>
                  <a:pt x="325564" y="58007"/>
                </a:lnTo>
                <a:lnTo>
                  <a:pt x="320230" y="59721"/>
                </a:lnTo>
                <a:lnTo>
                  <a:pt x="316134" y="63055"/>
                </a:lnTo>
                <a:lnTo>
                  <a:pt x="312133" y="66484"/>
                </a:lnTo>
                <a:lnTo>
                  <a:pt x="310038" y="70961"/>
                </a:lnTo>
                <a:lnTo>
                  <a:pt x="310038" y="79438"/>
                </a:lnTo>
                <a:lnTo>
                  <a:pt x="310610" y="82105"/>
                </a:lnTo>
                <a:lnTo>
                  <a:pt x="312705" y="86677"/>
                </a:lnTo>
                <a:lnTo>
                  <a:pt x="314801" y="89249"/>
                </a:lnTo>
                <a:lnTo>
                  <a:pt x="317944" y="91916"/>
                </a:lnTo>
                <a:lnTo>
                  <a:pt x="321087" y="94773"/>
                </a:lnTo>
                <a:lnTo>
                  <a:pt x="325945" y="98107"/>
                </a:lnTo>
                <a:lnTo>
                  <a:pt x="332517" y="102012"/>
                </a:lnTo>
                <a:lnTo>
                  <a:pt x="337756" y="105251"/>
                </a:lnTo>
                <a:lnTo>
                  <a:pt x="356606" y="126587"/>
                </a:lnTo>
                <a:lnTo>
                  <a:pt x="357377" y="129158"/>
                </a:lnTo>
                <a:lnTo>
                  <a:pt x="357674" y="131825"/>
                </a:lnTo>
                <a:lnTo>
                  <a:pt x="357758" y="144018"/>
                </a:lnTo>
                <a:lnTo>
                  <a:pt x="355853" y="150209"/>
                </a:lnTo>
                <a:lnTo>
                  <a:pt x="351782" y="155448"/>
                </a:lnTo>
                <a:lnTo>
                  <a:pt x="347947" y="160591"/>
                </a:lnTo>
                <a:lnTo>
                  <a:pt x="346517" y="161639"/>
                </a:lnTo>
                <a:close/>
              </a:path>
              <a:path w="491489" h="170814">
                <a:moveTo>
                  <a:pt x="367950" y="80772"/>
                </a:moveTo>
                <a:lnTo>
                  <a:pt x="357854" y="80772"/>
                </a:lnTo>
                <a:lnTo>
                  <a:pt x="356996" y="73342"/>
                </a:lnTo>
                <a:lnTo>
                  <a:pt x="354615" y="67722"/>
                </a:lnTo>
                <a:lnTo>
                  <a:pt x="346709" y="60007"/>
                </a:lnTo>
                <a:lnTo>
                  <a:pt x="340518" y="58007"/>
                </a:lnTo>
                <a:lnTo>
                  <a:pt x="332041" y="57912"/>
                </a:lnTo>
                <a:lnTo>
                  <a:pt x="372909" y="57912"/>
                </a:lnTo>
                <a:lnTo>
                  <a:pt x="367950" y="80772"/>
                </a:lnTo>
                <a:close/>
              </a:path>
              <a:path w="491489" h="170814">
                <a:moveTo>
                  <a:pt x="321373" y="170688"/>
                </a:moveTo>
                <a:lnTo>
                  <a:pt x="305942" y="170688"/>
                </a:lnTo>
                <a:lnTo>
                  <a:pt x="299180" y="170212"/>
                </a:lnTo>
                <a:lnTo>
                  <a:pt x="292512" y="169164"/>
                </a:lnTo>
                <a:lnTo>
                  <a:pt x="285940" y="168211"/>
                </a:lnTo>
                <a:lnTo>
                  <a:pt x="278606" y="166497"/>
                </a:lnTo>
                <a:lnTo>
                  <a:pt x="270414" y="163925"/>
                </a:lnTo>
                <a:lnTo>
                  <a:pt x="276320" y="137160"/>
                </a:lnTo>
                <a:lnTo>
                  <a:pt x="286035" y="137160"/>
                </a:lnTo>
                <a:lnTo>
                  <a:pt x="286416" y="145351"/>
                </a:lnTo>
                <a:lnTo>
                  <a:pt x="288607" y="151447"/>
                </a:lnTo>
                <a:lnTo>
                  <a:pt x="292798" y="155448"/>
                </a:lnTo>
                <a:lnTo>
                  <a:pt x="296989" y="159639"/>
                </a:lnTo>
                <a:lnTo>
                  <a:pt x="303561" y="161639"/>
                </a:lnTo>
                <a:lnTo>
                  <a:pt x="346517" y="161639"/>
                </a:lnTo>
                <a:lnTo>
                  <a:pt x="342613" y="164496"/>
                </a:lnTo>
                <a:lnTo>
                  <a:pt x="329088" y="169449"/>
                </a:lnTo>
                <a:lnTo>
                  <a:pt x="321373" y="170688"/>
                </a:lnTo>
                <a:close/>
              </a:path>
              <a:path w="491489" h="170814">
                <a:moveTo>
                  <a:pt x="320420" y="161639"/>
                </a:moveTo>
                <a:lnTo>
                  <a:pt x="303561" y="161639"/>
                </a:lnTo>
                <a:lnTo>
                  <a:pt x="312515" y="161544"/>
                </a:lnTo>
                <a:lnTo>
                  <a:pt x="320420" y="161639"/>
                </a:lnTo>
                <a:close/>
              </a:path>
              <a:path w="491489" h="170814">
                <a:moveTo>
                  <a:pt x="463865" y="161639"/>
                </a:moveTo>
                <a:lnTo>
                  <a:pt x="437768" y="161639"/>
                </a:lnTo>
                <a:lnTo>
                  <a:pt x="443960" y="159924"/>
                </a:lnTo>
                <a:lnTo>
                  <a:pt x="448341" y="156400"/>
                </a:lnTo>
                <a:lnTo>
                  <a:pt x="452818" y="152971"/>
                </a:lnTo>
                <a:lnTo>
                  <a:pt x="455008" y="147923"/>
                </a:lnTo>
                <a:lnTo>
                  <a:pt x="454904" y="137160"/>
                </a:lnTo>
                <a:lnTo>
                  <a:pt x="427196" y="110871"/>
                </a:lnTo>
                <a:lnTo>
                  <a:pt x="422148" y="107441"/>
                </a:lnTo>
                <a:lnTo>
                  <a:pt x="418528" y="104203"/>
                </a:lnTo>
                <a:lnTo>
                  <a:pt x="414908" y="101155"/>
                </a:lnTo>
                <a:lnTo>
                  <a:pt x="412241" y="97726"/>
                </a:lnTo>
                <a:lnTo>
                  <a:pt x="410431" y="94012"/>
                </a:lnTo>
                <a:lnTo>
                  <a:pt x="408622" y="90392"/>
                </a:lnTo>
                <a:lnTo>
                  <a:pt x="407778" y="86677"/>
                </a:lnTo>
                <a:lnTo>
                  <a:pt x="434625" y="50196"/>
                </a:lnTo>
                <a:lnTo>
                  <a:pt x="450913" y="48768"/>
                </a:lnTo>
                <a:lnTo>
                  <a:pt x="458628" y="48863"/>
                </a:lnTo>
                <a:lnTo>
                  <a:pt x="490918" y="54864"/>
                </a:lnTo>
                <a:lnTo>
                  <a:pt x="490257" y="57912"/>
                </a:lnTo>
                <a:lnTo>
                  <a:pt x="449389" y="57912"/>
                </a:lnTo>
                <a:lnTo>
                  <a:pt x="442912" y="58007"/>
                </a:lnTo>
                <a:lnTo>
                  <a:pt x="437578" y="59721"/>
                </a:lnTo>
                <a:lnTo>
                  <a:pt x="433482" y="63055"/>
                </a:lnTo>
                <a:lnTo>
                  <a:pt x="429481" y="66484"/>
                </a:lnTo>
                <a:lnTo>
                  <a:pt x="427386" y="70961"/>
                </a:lnTo>
                <a:lnTo>
                  <a:pt x="427386" y="79438"/>
                </a:lnTo>
                <a:lnTo>
                  <a:pt x="427958" y="82105"/>
                </a:lnTo>
                <a:lnTo>
                  <a:pt x="430053" y="86677"/>
                </a:lnTo>
                <a:lnTo>
                  <a:pt x="432149" y="89249"/>
                </a:lnTo>
                <a:lnTo>
                  <a:pt x="435292" y="91916"/>
                </a:lnTo>
                <a:lnTo>
                  <a:pt x="438435" y="94773"/>
                </a:lnTo>
                <a:lnTo>
                  <a:pt x="443293" y="98107"/>
                </a:lnTo>
                <a:lnTo>
                  <a:pt x="449865" y="102012"/>
                </a:lnTo>
                <a:lnTo>
                  <a:pt x="455104" y="105251"/>
                </a:lnTo>
                <a:lnTo>
                  <a:pt x="473954" y="126587"/>
                </a:lnTo>
                <a:lnTo>
                  <a:pt x="474725" y="129158"/>
                </a:lnTo>
                <a:lnTo>
                  <a:pt x="475022" y="131825"/>
                </a:lnTo>
                <a:lnTo>
                  <a:pt x="475107" y="144018"/>
                </a:lnTo>
                <a:lnTo>
                  <a:pt x="473201" y="150209"/>
                </a:lnTo>
                <a:lnTo>
                  <a:pt x="469130" y="155448"/>
                </a:lnTo>
                <a:lnTo>
                  <a:pt x="465296" y="160591"/>
                </a:lnTo>
                <a:lnTo>
                  <a:pt x="463865" y="161639"/>
                </a:lnTo>
                <a:close/>
              </a:path>
              <a:path w="491489" h="170814">
                <a:moveTo>
                  <a:pt x="485298" y="80772"/>
                </a:moveTo>
                <a:lnTo>
                  <a:pt x="475201" y="80772"/>
                </a:lnTo>
                <a:lnTo>
                  <a:pt x="474344" y="73342"/>
                </a:lnTo>
                <a:lnTo>
                  <a:pt x="471963" y="67722"/>
                </a:lnTo>
                <a:lnTo>
                  <a:pt x="464057" y="60007"/>
                </a:lnTo>
                <a:lnTo>
                  <a:pt x="457866" y="58007"/>
                </a:lnTo>
                <a:lnTo>
                  <a:pt x="449389" y="57912"/>
                </a:lnTo>
                <a:lnTo>
                  <a:pt x="490257" y="57912"/>
                </a:lnTo>
                <a:lnTo>
                  <a:pt x="485298" y="80772"/>
                </a:lnTo>
                <a:close/>
              </a:path>
              <a:path w="491489" h="170814">
                <a:moveTo>
                  <a:pt x="438721" y="170688"/>
                </a:moveTo>
                <a:lnTo>
                  <a:pt x="423291" y="170688"/>
                </a:lnTo>
                <a:lnTo>
                  <a:pt x="416528" y="170212"/>
                </a:lnTo>
                <a:lnTo>
                  <a:pt x="409860" y="169164"/>
                </a:lnTo>
                <a:lnTo>
                  <a:pt x="403288" y="168211"/>
                </a:lnTo>
                <a:lnTo>
                  <a:pt x="395954" y="166497"/>
                </a:lnTo>
                <a:lnTo>
                  <a:pt x="387762" y="163925"/>
                </a:lnTo>
                <a:lnTo>
                  <a:pt x="393667" y="137160"/>
                </a:lnTo>
                <a:lnTo>
                  <a:pt x="403383" y="137160"/>
                </a:lnTo>
                <a:lnTo>
                  <a:pt x="403764" y="145351"/>
                </a:lnTo>
                <a:lnTo>
                  <a:pt x="405955" y="151447"/>
                </a:lnTo>
                <a:lnTo>
                  <a:pt x="410146" y="155448"/>
                </a:lnTo>
                <a:lnTo>
                  <a:pt x="414337" y="159639"/>
                </a:lnTo>
                <a:lnTo>
                  <a:pt x="420909" y="161639"/>
                </a:lnTo>
                <a:lnTo>
                  <a:pt x="463865" y="161639"/>
                </a:lnTo>
                <a:lnTo>
                  <a:pt x="459962" y="164496"/>
                </a:lnTo>
                <a:lnTo>
                  <a:pt x="446436" y="169449"/>
                </a:lnTo>
                <a:lnTo>
                  <a:pt x="438721" y="170688"/>
                </a:lnTo>
                <a:close/>
              </a:path>
              <a:path w="491489" h="170814">
                <a:moveTo>
                  <a:pt x="437768" y="161639"/>
                </a:moveTo>
                <a:lnTo>
                  <a:pt x="420909" y="161639"/>
                </a:lnTo>
                <a:lnTo>
                  <a:pt x="429863" y="161544"/>
                </a:lnTo>
                <a:lnTo>
                  <a:pt x="437768" y="161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47559" y="3988456"/>
            <a:ext cx="853888" cy="271743"/>
          </a:xfrm>
          <a:custGeom>
            <a:avLst/>
            <a:gdLst/>
            <a:ahLst/>
            <a:cxnLst/>
            <a:rect l="l" t="t" r="r" b="b"/>
            <a:pathLst>
              <a:path w="967740" h="307975">
                <a:moveTo>
                  <a:pt x="886968" y="307848"/>
                </a:moveTo>
                <a:lnTo>
                  <a:pt x="883920" y="297180"/>
                </a:lnTo>
                <a:lnTo>
                  <a:pt x="897921" y="289774"/>
                </a:lnTo>
                <a:lnTo>
                  <a:pt x="910209" y="279082"/>
                </a:lnTo>
                <a:lnTo>
                  <a:pt x="935878" y="227861"/>
                </a:lnTo>
                <a:lnTo>
                  <a:pt x="943784" y="180474"/>
                </a:lnTo>
                <a:lnTo>
                  <a:pt x="944880" y="153924"/>
                </a:lnTo>
                <a:lnTo>
                  <a:pt x="943784" y="126730"/>
                </a:lnTo>
                <a:lnTo>
                  <a:pt x="935878" y="79771"/>
                </a:lnTo>
                <a:lnTo>
                  <a:pt x="920781" y="41957"/>
                </a:lnTo>
                <a:lnTo>
                  <a:pt x="883920" y="10668"/>
                </a:lnTo>
                <a:lnTo>
                  <a:pt x="886968" y="0"/>
                </a:lnTo>
                <a:lnTo>
                  <a:pt x="921258" y="18097"/>
                </a:lnTo>
                <a:lnTo>
                  <a:pt x="946404" y="53340"/>
                </a:lnTo>
                <a:lnTo>
                  <a:pt x="962215" y="99060"/>
                </a:lnTo>
                <a:lnTo>
                  <a:pt x="967740" y="153924"/>
                </a:lnTo>
                <a:lnTo>
                  <a:pt x="966335" y="181641"/>
                </a:lnTo>
                <a:lnTo>
                  <a:pt x="955524" y="231933"/>
                </a:lnTo>
                <a:lnTo>
                  <a:pt x="934974" y="273986"/>
                </a:lnTo>
                <a:lnTo>
                  <a:pt x="905256" y="300370"/>
                </a:lnTo>
                <a:lnTo>
                  <a:pt x="886968" y="307848"/>
                </a:lnTo>
                <a:close/>
              </a:path>
              <a:path w="967740" h="307975">
                <a:moveTo>
                  <a:pt x="80772" y="307848"/>
                </a:moveTo>
                <a:lnTo>
                  <a:pt x="46482" y="289179"/>
                </a:lnTo>
                <a:lnTo>
                  <a:pt x="21336" y="254507"/>
                </a:lnTo>
                <a:lnTo>
                  <a:pt x="5524" y="207645"/>
                </a:lnTo>
                <a:lnTo>
                  <a:pt x="0" y="153924"/>
                </a:lnTo>
                <a:lnTo>
                  <a:pt x="1404" y="125349"/>
                </a:lnTo>
                <a:lnTo>
                  <a:pt x="12215" y="75057"/>
                </a:lnTo>
                <a:lnTo>
                  <a:pt x="32766" y="33647"/>
                </a:lnTo>
                <a:lnTo>
                  <a:pt x="62484" y="6834"/>
                </a:lnTo>
                <a:lnTo>
                  <a:pt x="80772" y="0"/>
                </a:lnTo>
                <a:lnTo>
                  <a:pt x="83820" y="10668"/>
                </a:lnTo>
                <a:lnTo>
                  <a:pt x="69818" y="17859"/>
                </a:lnTo>
                <a:lnTo>
                  <a:pt x="57531" y="28194"/>
                </a:lnTo>
                <a:lnTo>
                  <a:pt x="31861" y="79771"/>
                </a:lnTo>
                <a:lnTo>
                  <a:pt x="23955" y="126730"/>
                </a:lnTo>
                <a:lnTo>
                  <a:pt x="22860" y="153924"/>
                </a:lnTo>
                <a:lnTo>
                  <a:pt x="23955" y="180474"/>
                </a:lnTo>
                <a:lnTo>
                  <a:pt x="31861" y="227861"/>
                </a:lnTo>
                <a:lnTo>
                  <a:pt x="46958" y="265247"/>
                </a:lnTo>
                <a:lnTo>
                  <a:pt x="83820" y="297180"/>
                </a:lnTo>
                <a:lnTo>
                  <a:pt x="80772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39756" y="4038210"/>
            <a:ext cx="200109" cy="150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9442" y="3930140"/>
            <a:ext cx="3491753" cy="2092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512696" algn="l"/>
                <a:tab pos="1054530" algn="l"/>
                <a:tab pos="1757736" algn="l"/>
                <a:tab pos="3027430" algn="l"/>
              </a:tabLst>
            </a:pPr>
            <a:r>
              <a:rPr sz="1279" spc="35" dirty="0">
                <a:solidFill>
                  <a:prstClr val="black"/>
                </a:solidFill>
                <a:latin typeface="Cambria"/>
                <a:cs typeface="Cambria"/>
              </a:rPr>
              <a:t>(</a:t>
            </a:r>
            <a:r>
              <a:rPr sz="1279" spc="141" dirty="0">
                <a:solidFill>
                  <a:prstClr val="black"/>
                </a:solidFill>
                <a:latin typeface="Cambria"/>
                <a:cs typeface="Cambria"/>
              </a:rPr>
              <a:t>k</a:t>
            </a:r>
            <a:r>
              <a:rPr sz="1279" spc="44" dirty="0">
                <a:solidFill>
                  <a:prstClr val="black"/>
                </a:solidFill>
                <a:latin typeface="Cambria"/>
                <a:cs typeface="Cambria"/>
              </a:rPr>
              <a:t>)</a:t>
            </a:r>
            <a:r>
              <a:rPr sz="127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u="dbl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79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79" spc="35" dirty="0">
                <a:solidFill>
                  <a:prstClr val="black"/>
                </a:solidFill>
                <a:latin typeface="Cambria"/>
                <a:cs typeface="Cambria"/>
              </a:rPr>
              <a:t>(</a:t>
            </a:r>
            <a:r>
              <a:rPr sz="1279" spc="128" dirty="0">
                <a:solidFill>
                  <a:prstClr val="black"/>
                </a:solidFill>
                <a:latin typeface="Cambria"/>
                <a:cs typeface="Cambria"/>
              </a:rPr>
              <a:t>k</a:t>
            </a:r>
            <a:r>
              <a:rPr sz="1279" spc="300" dirty="0">
                <a:solidFill>
                  <a:prstClr val="black"/>
                </a:solidFill>
                <a:latin typeface="Cambria"/>
                <a:cs typeface="Cambria"/>
              </a:rPr>
              <a:t>–</a:t>
            </a:r>
            <a:r>
              <a:rPr sz="1279" spc="40" dirty="0">
                <a:solidFill>
                  <a:prstClr val="black"/>
                </a:solidFill>
                <a:latin typeface="Cambria"/>
                <a:cs typeface="Cambria"/>
              </a:rPr>
              <a:t>1</a:t>
            </a:r>
            <a:r>
              <a:rPr sz="1279" spc="44" dirty="0">
                <a:solidFill>
                  <a:prstClr val="black"/>
                </a:solidFill>
                <a:latin typeface="Cambria"/>
                <a:cs typeface="Cambria"/>
              </a:rPr>
              <a:t>)</a:t>
            </a:r>
            <a:r>
              <a:rPr sz="127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spc="22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79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79" spc="35" dirty="0">
                <a:solidFill>
                  <a:prstClr val="black"/>
                </a:solidFill>
                <a:latin typeface="Cambria"/>
                <a:cs typeface="Cambria"/>
              </a:rPr>
              <a:t>(</a:t>
            </a:r>
            <a:r>
              <a:rPr sz="1279" spc="128" dirty="0">
                <a:solidFill>
                  <a:prstClr val="black"/>
                </a:solidFill>
                <a:latin typeface="Cambria"/>
                <a:cs typeface="Cambria"/>
              </a:rPr>
              <a:t>k</a:t>
            </a:r>
            <a:r>
              <a:rPr sz="1279" spc="300" dirty="0">
                <a:solidFill>
                  <a:prstClr val="black"/>
                </a:solidFill>
                <a:latin typeface="Cambria"/>
                <a:cs typeface="Cambria"/>
              </a:rPr>
              <a:t>–</a:t>
            </a:r>
            <a:r>
              <a:rPr sz="1279" spc="40" dirty="0">
                <a:solidFill>
                  <a:prstClr val="black"/>
                </a:solidFill>
                <a:latin typeface="Cambria"/>
                <a:cs typeface="Cambria"/>
              </a:rPr>
              <a:t>1</a:t>
            </a:r>
            <a:r>
              <a:rPr sz="1279" spc="44" dirty="0">
                <a:solidFill>
                  <a:prstClr val="black"/>
                </a:solidFill>
                <a:latin typeface="Cambria"/>
                <a:cs typeface="Cambria"/>
              </a:rPr>
              <a:t>)</a:t>
            </a:r>
            <a:endParaRPr sz="1279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09018" y="3847368"/>
            <a:ext cx="111498" cy="191233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47" spc="-88" dirty="0">
                <a:solidFill>
                  <a:prstClr val="black"/>
                </a:solidFill>
                <a:latin typeface="Cambria"/>
                <a:cs typeface="Cambria"/>
              </a:rPr>
              <a:t>𝑇</a:t>
            </a:r>
            <a:endParaRPr sz="1147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40310" y="4555433"/>
            <a:ext cx="200109" cy="150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08137" y="4555433"/>
            <a:ext cx="200109" cy="150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12270" y="4570226"/>
            <a:ext cx="15688" cy="63313"/>
          </a:xfrm>
          <a:custGeom>
            <a:avLst/>
            <a:gdLst/>
            <a:ahLst/>
            <a:cxnLst/>
            <a:rect l="l" t="t" r="r" b="b"/>
            <a:pathLst>
              <a:path w="17779" h="71754">
                <a:moveTo>
                  <a:pt x="17621" y="71628"/>
                </a:moveTo>
                <a:lnTo>
                  <a:pt x="0" y="71628"/>
                </a:lnTo>
                <a:lnTo>
                  <a:pt x="0" y="0"/>
                </a:lnTo>
                <a:lnTo>
                  <a:pt x="17621" y="0"/>
                </a:lnTo>
                <a:lnTo>
                  <a:pt x="17621" y="7162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52516" y="4640821"/>
            <a:ext cx="135591" cy="0"/>
          </a:xfrm>
          <a:custGeom>
            <a:avLst/>
            <a:gdLst/>
            <a:ahLst/>
            <a:cxnLst/>
            <a:rect l="l" t="t" r="r" b="b"/>
            <a:pathLst>
              <a:path w="153670">
                <a:moveTo>
                  <a:pt x="0" y="0"/>
                </a:moveTo>
                <a:lnTo>
                  <a:pt x="153066" y="0"/>
                </a:lnTo>
              </a:path>
            </a:pathLst>
          </a:custGeom>
          <a:ln w="16764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12270" y="4648219"/>
            <a:ext cx="15688" cy="63313"/>
          </a:xfrm>
          <a:custGeom>
            <a:avLst/>
            <a:gdLst/>
            <a:ahLst/>
            <a:cxnLst/>
            <a:rect l="l" t="t" r="r" b="b"/>
            <a:pathLst>
              <a:path w="17779" h="71754">
                <a:moveTo>
                  <a:pt x="17621" y="71628"/>
                </a:moveTo>
                <a:lnTo>
                  <a:pt x="0" y="71628"/>
                </a:lnTo>
                <a:lnTo>
                  <a:pt x="0" y="0"/>
                </a:lnTo>
                <a:lnTo>
                  <a:pt x="17621" y="0"/>
                </a:lnTo>
                <a:lnTo>
                  <a:pt x="17621" y="7162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59432" y="4554090"/>
            <a:ext cx="119679" cy="1506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98694" y="4555433"/>
            <a:ext cx="200109" cy="1506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62400" y="4876801"/>
            <a:ext cx="111862" cy="1842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14600" y="4416032"/>
            <a:ext cx="7371218" cy="1832368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2622316">
              <a:spcBef>
                <a:spcPts val="97"/>
              </a:spcBef>
              <a:tabLst>
                <a:tab pos="3123806" algn="l"/>
                <a:tab pos="3390521" algn="l"/>
                <a:tab pos="4479230" algn="l"/>
              </a:tabLst>
            </a:pPr>
            <a:r>
              <a:rPr sz="1279" spc="75" dirty="0">
                <a:solidFill>
                  <a:srgbClr val="BF0000"/>
                </a:solidFill>
                <a:latin typeface="Cambria"/>
                <a:cs typeface="Cambria"/>
              </a:rPr>
              <a:t>(k)</a:t>
            </a:r>
            <a:r>
              <a:rPr lang="en-IN" sz="1279" spc="75" dirty="0">
                <a:solidFill>
                  <a:srgbClr val="BF0000"/>
                </a:solidFill>
                <a:latin typeface="Cambria"/>
                <a:cs typeface="Cambria"/>
              </a:rPr>
              <a:t> </a:t>
            </a:r>
            <a:r>
              <a:rPr sz="1279" u="dbl" spc="75" dirty="0">
                <a:solidFill>
                  <a:srgbClr val="BF0000"/>
                </a:solidFill>
                <a:uFill>
                  <a:solidFill>
                    <a:srgbClr val="BF0000"/>
                  </a:solidFill>
                </a:uFill>
                <a:latin typeface="Cambria"/>
                <a:cs typeface="Cambria"/>
              </a:rPr>
              <a:t> 	</a:t>
            </a:r>
            <a:r>
              <a:rPr sz="1279" spc="75" dirty="0">
                <a:solidFill>
                  <a:srgbClr val="BF0000"/>
                </a:solidFill>
                <a:latin typeface="Cambria"/>
                <a:cs typeface="Cambria"/>
              </a:rPr>
              <a:t>	</a:t>
            </a:r>
            <a:r>
              <a:rPr sz="1279" spc="110" dirty="0">
                <a:solidFill>
                  <a:srgbClr val="BF0000"/>
                </a:solidFill>
                <a:latin typeface="Cambria"/>
                <a:cs typeface="Cambria"/>
              </a:rPr>
              <a:t>(k–1)	</a:t>
            </a:r>
            <a:r>
              <a:rPr sz="1279" spc="75" dirty="0">
                <a:solidFill>
                  <a:srgbClr val="BF0000"/>
                </a:solidFill>
                <a:latin typeface="Cambria"/>
                <a:cs typeface="Cambria"/>
              </a:rPr>
              <a:t>(k)</a:t>
            </a:r>
            <a:endParaRPr sz="1279" dirty="0">
              <a:solidFill>
                <a:prstClr val="black"/>
              </a:solidFill>
              <a:latin typeface="Cambria"/>
              <a:cs typeface="Cambria"/>
            </a:endParaRPr>
          </a:p>
          <a:p>
            <a:pPr>
              <a:spcBef>
                <a:spcPts val="26"/>
              </a:spcBef>
            </a:pPr>
            <a:endParaRPr sz="1147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4079">
              <a:tabLst>
                <a:tab pos="667346" algn="l"/>
                <a:tab pos="1447317" algn="l"/>
              </a:tabLst>
            </a:pPr>
            <a:r>
              <a:rPr sz="1588" dirty="0">
                <a:solidFill>
                  <a:prstClr val="black"/>
                </a:solidFill>
                <a:latin typeface="Arial"/>
                <a:cs typeface="Arial"/>
              </a:rPr>
              <a:t>–	</a:t>
            </a:r>
            <a:r>
              <a:rPr sz="2000" spc="-18" dirty="0">
                <a:solidFill>
                  <a:prstClr val="black"/>
                </a:solidFill>
                <a:cs typeface="Calibri"/>
              </a:rPr>
              <a:t>Typical	</a:t>
            </a:r>
            <a:r>
              <a:rPr lang="en-IN" sz="2000" spc="-18" dirty="0">
                <a:solidFill>
                  <a:prstClr val="black"/>
                </a:solidFill>
                <a:cs typeface="Calibri"/>
              </a:rPr>
              <a:t>    </a:t>
            </a:r>
            <a:r>
              <a:rPr sz="2000" spc="-9" dirty="0">
                <a:solidFill>
                  <a:prstClr val="black"/>
                </a:solidFill>
                <a:cs typeface="Calibri"/>
              </a:rPr>
              <a:t>value </a:t>
            </a:r>
            <a:r>
              <a:rPr sz="2000" dirty="0">
                <a:solidFill>
                  <a:prstClr val="black"/>
                </a:solidFill>
                <a:cs typeface="Calibri"/>
              </a:rPr>
              <a:t>is</a:t>
            </a:r>
            <a:r>
              <a:rPr sz="2000" spc="18" dirty="0">
                <a:solidFill>
                  <a:prstClr val="black"/>
                </a:solidFill>
                <a:cs typeface="Calibri"/>
              </a:rPr>
              <a:t> </a:t>
            </a:r>
            <a:r>
              <a:rPr sz="2000" spc="-4" dirty="0">
                <a:solidFill>
                  <a:prstClr val="black"/>
                </a:solidFill>
                <a:cs typeface="Calibri"/>
              </a:rPr>
              <a:t>0.9</a:t>
            </a:r>
            <a:endParaRPr sz="2000" dirty="0">
              <a:solidFill>
                <a:prstClr val="black"/>
              </a:solidFill>
              <a:cs typeface="Calibri"/>
            </a:endParaRPr>
          </a:p>
          <a:p>
            <a:pPr marL="313221" indent="-302575">
              <a:spcBef>
                <a:spcPts val="40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2400" spc="-4" dirty="0">
                <a:solidFill>
                  <a:prstClr val="black"/>
                </a:solidFill>
                <a:cs typeface="Calibri"/>
              </a:rPr>
              <a:t>The running </a:t>
            </a:r>
            <a:r>
              <a:rPr sz="2400" spc="-18" dirty="0">
                <a:solidFill>
                  <a:prstClr val="black"/>
                </a:solidFill>
                <a:cs typeface="Calibri"/>
              </a:rPr>
              <a:t>average</a:t>
            </a:r>
            <a:r>
              <a:rPr sz="2400" spc="-9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3" dirty="0">
                <a:solidFill>
                  <a:prstClr val="black"/>
                </a:solidFill>
                <a:cs typeface="Calibri"/>
              </a:rPr>
              <a:t>steps</a:t>
            </a:r>
            <a:endParaRPr sz="2400" dirty="0">
              <a:solidFill>
                <a:prstClr val="black"/>
              </a:solidFill>
              <a:cs typeface="Calibri"/>
            </a:endParaRPr>
          </a:p>
          <a:p>
            <a:pPr marL="667346" lvl="1" indent="-253827">
              <a:spcBef>
                <a:spcPts val="388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sz="2000" spc="-4" dirty="0">
                <a:solidFill>
                  <a:srgbClr val="3333FF"/>
                </a:solidFill>
                <a:cs typeface="Calibri"/>
              </a:rPr>
              <a:t>Get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longer </a:t>
            </a:r>
            <a:r>
              <a:rPr sz="2000" dirty="0">
                <a:solidFill>
                  <a:srgbClr val="3333FF"/>
                </a:solidFill>
                <a:cs typeface="Calibri"/>
              </a:rPr>
              <a:t>in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directions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where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gradient </a:t>
            </a:r>
            <a:r>
              <a:rPr sz="2000" spc="-18" dirty="0">
                <a:solidFill>
                  <a:srgbClr val="3333FF"/>
                </a:solidFill>
                <a:cs typeface="Calibri"/>
              </a:rPr>
              <a:t>stays </a:t>
            </a:r>
            <a:r>
              <a:rPr sz="2000" dirty="0">
                <a:solidFill>
                  <a:srgbClr val="3333FF"/>
                </a:solidFill>
                <a:cs typeface="Calibri"/>
              </a:rPr>
              <a:t>in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the same</a:t>
            </a:r>
            <a:r>
              <a:rPr sz="2000" spc="132" dirty="0">
                <a:solidFill>
                  <a:srgbClr val="3333FF"/>
                </a:solidFill>
                <a:cs typeface="Calibri"/>
              </a:rPr>
              <a:t>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sign</a:t>
            </a:r>
            <a:endParaRPr sz="2000" dirty="0">
              <a:solidFill>
                <a:prstClr val="black"/>
              </a:solidFill>
              <a:cs typeface="Calibri"/>
            </a:endParaRPr>
          </a:p>
          <a:p>
            <a:pPr marL="667346" lvl="1" indent="-253827">
              <a:spcBef>
                <a:spcPts val="379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sz="2000" spc="-4" dirty="0">
                <a:solidFill>
                  <a:srgbClr val="3333FF"/>
                </a:solidFill>
                <a:cs typeface="Calibri"/>
              </a:rPr>
              <a:t>Become shorter </a:t>
            </a:r>
            <a:r>
              <a:rPr sz="2000" dirty="0">
                <a:solidFill>
                  <a:srgbClr val="3333FF"/>
                </a:solidFill>
                <a:cs typeface="Calibri"/>
              </a:rPr>
              <a:t>in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directions where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the sign </a:t>
            </a:r>
            <a:r>
              <a:rPr sz="2000" spc="-13" dirty="0">
                <a:solidFill>
                  <a:srgbClr val="3333FF"/>
                </a:solidFill>
                <a:cs typeface="Calibri"/>
              </a:rPr>
              <a:t>keeps</a:t>
            </a:r>
            <a:r>
              <a:rPr sz="2000" spc="97" dirty="0">
                <a:solidFill>
                  <a:srgbClr val="3333FF"/>
                </a:solidFill>
                <a:cs typeface="Calibri"/>
              </a:rPr>
              <a:t>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flipping</a:t>
            </a:r>
            <a:endParaRPr sz="2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68502" y="1870108"/>
            <a:ext cx="3092220" cy="12516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31480" y="1855402"/>
            <a:ext cx="3092220" cy="12528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74727" y="1585004"/>
            <a:ext cx="520401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777144" algn="l"/>
              </a:tabLst>
            </a:pPr>
            <a:r>
              <a:rPr sz="1588" spc="-4" dirty="0">
                <a:solidFill>
                  <a:prstClr val="black"/>
                </a:solidFill>
                <a:cs typeface="Calibri"/>
              </a:rPr>
              <a:t>Plain</a:t>
            </a:r>
            <a:r>
              <a:rPr sz="1588" spc="18" dirty="0">
                <a:solidFill>
                  <a:prstClr val="black"/>
                </a:solidFill>
                <a:cs typeface="Calibri"/>
              </a:rPr>
              <a:t> </a:t>
            </a:r>
            <a:r>
              <a:rPr sz="1588" spc="-9" dirty="0">
                <a:solidFill>
                  <a:prstClr val="black"/>
                </a:solidFill>
                <a:cs typeface="Calibri"/>
              </a:rPr>
              <a:t>gradient</a:t>
            </a:r>
            <a:r>
              <a:rPr sz="1588" spc="22" dirty="0">
                <a:solidFill>
                  <a:prstClr val="black"/>
                </a:solidFill>
                <a:cs typeface="Calibri"/>
              </a:rPr>
              <a:t> </a:t>
            </a:r>
            <a:r>
              <a:rPr sz="1588" spc="-9" dirty="0">
                <a:solidFill>
                  <a:prstClr val="black"/>
                </a:solidFill>
                <a:cs typeface="Calibri"/>
              </a:rPr>
              <a:t>update	</a:t>
            </a:r>
            <a:r>
              <a:rPr sz="1588" spc="-4" dirty="0">
                <a:solidFill>
                  <a:prstClr val="black"/>
                </a:solidFill>
                <a:cs typeface="Calibri"/>
              </a:rPr>
              <a:t>With</a:t>
            </a:r>
            <a:r>
              <a:rPr sz="1588" spc="-31" dirty="0">
                <a:solidFill>
                  <a:prstClr val="black"/>
                </a:solidFill>
                <a:cs typeface="Calibri"/>
              </a:rPr>
              <a:t> </a:t>
            </a:r>
            <a:r>
              <a:rPr sz="1588" spc="-4" dirty="0">
                <a:solidFill>
                  <a:prstClr val="black"/>
                </a:solidFill>
                <a:cs typeface="Calibri"/>
              </a:rPr>
              <a:t>momentum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48200" y="3962400"/>
            <a:ext cx="31290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2000" dirty="0"/>
              <a:t>=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416032"/>
            <a:ext cx="31290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2000" dirty="0"/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4" dirty="0"/>
              <a:t>Momentum</a:t>
            </a:r>
            <a:r>
              <a:rPr sz="3883" spc="-66" dirty="0"/>
              <a:t> </a:t>
            </a:r>
            <a:r>
              <a:rPr sz="3883" spc="-13" dirty="0"/>
              <a:t>Update</a:t>
            </a:r>
            <a:endParaRPr sz="3883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1066800" y="3886200"/>
            <a:ext cx="10160000" cy="2728913"/>
          </a:xfrm>
        </p:spPr>
        <p:txBody>
          <a:bodyPr>
            <a:normAutofit/>
          </a:bodyPr>
          <a:lstStyle/>
          <a:p>
            <a:pPr marL="31378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35" dirty="0">
                <a:solidFill>
                  <a:prstClr val="black"/>
                </a:solidFill>
                <a:cs typeface="Calibri"/>
              </a:rPr>
              <a:t>At </a:t>
            </a:r>
            <a:r>
              <a:rPr lang="en-US" spc="-22" dirty="0">
                <a:solidFill>
                  <a:prstClr val="black"/>
                </a:solidFill>
                <a:cs typeface="Calibri"/>
              </a:rPr>
              <a:t>any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iteration, </a:t>
            </a:r>
            <a:r>
              <a:rPr lang="en-US" spc="-22" dirty="0">
                <a:solidFill>
                  <a:prstClr val="black"/>
                </a:solidFill>
                <a:cs typeface="Calibri"/>
              </a:rPr>
              <a:t>to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compute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the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current</a:t>
            </a:r>
            <a:r>
              <a:rPr lang="en-US" spc="150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13" dirty="0" smtClean="0">
                <a:solidFill>
                  <a:prstClr val="black"/>
                </a:solidFill>
                <a:cs typeface="Calibri"/>
              </a:rPr>
              <a:t>step</a:t>
            </a:r>
            <a:endParaRPr lang="en-US" dirty="0" smtClean="0">
              <a:solidFill>
                <a:prstClr val="black"/>
              </a:solidFill>
              <a:cs typeface="Calibri"/>
            </a:endParaRPr>
          </a:p>
          <a:p>
            <a:pPr marL="770981" lvl="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18" dirty="0" smtClean="0">
                <a:cs typeface="Calibri"/>
              </a:rPr>
              <a:t>First </a:t>
            </a:r>
            <a:r>
              <a:rPr lang="en-US" spc="-9" dirty="0">
                <a:cs typeface="Calibri"/>
              </a:rPr>
              <a:t>computes </a:t>
            </a:r>
            <a:r>
              <a:rPr lang="en-US" spc="-4" dirty="0">
                <a:cs typeface="Calibri"/>
              </a:rPr>
              <a:t>the </a:t>
            </a:r>
            <a:r>
              <a:rPr lang="en-US" spc="-13" dirty="0">
                <a:cs typeface="Calibri"/>
              </a:rPr>
              <a:t>gradient </a:t>
            </a:r>
            <a:r>
              <a:rPr lang="en-US" spc="-18" dirty="0">
                <a:cs typeface="Calibri"/>
              </a:rPr>
              <a:t>step </a:t>
            </a:r>
            <a:r>
              <a:rPr lang="en-US" spc="-13" dirty="0">
                <a:cs typeface="Calibri"/>
              </a:rPr>
              <a:t>at </a:t>
            </a:r>
            <a:r>
              <a:rPr lang="en-US" spc="-4" dirty="0">
                <a:cs typeface="Calibri"/>
              </a:rPr>
              <a:t>the </a:t>
            </a:r>
            <a:r>
              <a:rPr lang="en-US" spc="-13" dirty="0">
                <a:cs typeface="Calibri"/>
              </a:rPr>
              <a:t>current</a:t>
            </a:r>
            <a:r>
              <a:rPr lang="en-US" spc="132" dirty="0">
                <a:cs typeface="Calibri"/>
              </a:rPr>
              <a:t> </a:t>
            </a:r>
            <a:r>
              <a:rPr lang="en-US" spc="-9" dirty="0" smtClean="0">
                <a:cs typeface="Calibri"/>
              </a:rPr>
              <a:t>location</a:t>
            </a:r>
            <a:endParaRPr lang="en-US" dirty="0" smtClean="0">
              <a:cs typeface="Calibri"/>
            </a:endParaRPr>
          </a:p>
          <a:p>
            <a:pPr marL="770981" lvl="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4" dirty="0" smtClean="0">
                <a:cs typeface="Calibri"/>
              </a:rPr>
              <a:t>Then </a:t>
            </a:r>
            <a:r>
              <a:rPr lang="en-US" spc="-4" dirty="0">
                <a:cs typeface="Calibri"/>
              </a:rPr>
              <a:t>adds in the </a:t>
            </a:r>
            <a:r>
              <a:rPr lang="en-US" spc="-9" dirty="0">
                <a:cs typeface="Calibri"/>
              </a:rPr>
              <a:t>scaled </a:t>
            </a:r>
            <a:r>
              <a:rPr lang="en-US" i="1" spc="-9" dirty="0">
                <a:cs typeface="Calibri"/>
              </a:rPr>
              <a:t>previous</a:t>
            </a:r>
            <a:r>
              <a:rPr lang="en-US" i="1" dirty="0">
                <a:cs typeface="Calibri"/>
              </a:rPr>
              <a:t> </a:t>
            </a:r>
            <a:r>
              <a:rPr lang="en-US" spc="-18" dirty="0" smtClean="0">
                <a:cs typeface="Calibri"/>
              </a:rPr>
              <a:t>step</a:t>
            </a:r>
            <a:endParaRPr lang="en-US" dirty="0" smtClean="0">
              <a:cs typeface="Calibri"/>
            </a:endParaRPr>
          </a:p>
          <a:p>
            <a:pPr marL="1228181" lvl="2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4" dirty="0">
                <a:cs typeface="Calibri"/>
              </a:rPr>
              <a:t>w</a:t>
            </a:r>
            <a:r>
              <a:rPr lang="en-US" spc="-4" dirty="0" smtClean="0">
                <a:cs typeface="Calibri"/>
              </a:rPr>
              <a:t>hich </a:t>
            </a:r>
            <a:r>
              <a:rPr lang="en-US" spc="-4" dirty="0">
                <a:cs typeface="Calibri"/>
              </a:rPr>
              <a:t>is actually a running</a:t>
            </a:r>
            <a:r>
              <a:rPr lang="en-US" spc="18" dirty="0">
                <a:cs typeface="Calibri"/>
              </a:rPr>
              <a:t> </a:t>
            </a:r>
            <a:r>
              <a:rPr lang="en-US" spc="-22" dirty="0" smtClean="0">
                <a:cs typeface="Calibri"/>
              </a:rPr>
              <a:t>average</a:t>
            </a:r>
            <a:endParaRPr lang="en-US" dirty="0" smtClean="0">
              <a:cs typeface="Calibri"/>
            </a:endParaRPr>
          </a:p>
          <a:p>
            <a:pPr marL="770981" lvl="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z="1800" spc="-88" dirty="0" smtClean="0">
                <a:cs typeface="Calibri"/>
              </a:rPr>
              <a:t>To </a:t>
            </a:r>
            <a:r>
              <a:rPr lang="en-US" sz="1800" spc="-18" dirty="0">
                <a:cs typeface="Calibri"/>
              </a:rPr>
              <a:t>get </a:t>
            </a:r>
            <a:r>
              <a:rPr lang="en-US" sz="1800" spc="-4" dirty="0">
                <a:cs typeface="Calibri"/>
              </a:rPr>
              <a:t>the final</a:t>
            </a:r>
            <a:r>
              <a:rPr lang="en-US" sz="1800" spc="124" dirty="0">
                <a:cs typeface="Calibri"/>
              </a:rPr>
              <a:t> </a:t>
            </a:r>
            <a:r>
              <a:rPr lang="en-US" sz="1800" spc="-18" dirty="0" smtClean="0">
                <a:cs typeface="Calibri"/>
              </a:rPr>
              <a:t>step</a:t>
            </a:r>
            <a:endParaRPr lang="en-US" sz="1800" dirty="0">
              <a:cs typeface="Calibri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3657600" y="5486400"/>
            <a:ext cx="4892152" cy="338978"/>
            <a:chOff x="3582745" y="3832412"/>
            <a:chExt cx="4892152" cy="338978"/>
          </a:xfrm>
        </p:grpSpPr>
        <p:sp>
          <p:nvSpPr>
            <p:cNvPr id="4" name="object 4"/>
            <p:cNvSpPr/>
            <p:nvPr/>
          </p:nvSpPr>
          <p:spPr>
            <a:xfrm>
              <a:off x="3582745" y="3890235"/>
              <a:ext cx="149262" cy="1896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757053" y="3892923"/>
              <a:ext cx="249331" cy="189940"/>
            </a:xfrm>
            <a:custGeom>
              <a:avLst/>
              <a:gdLst/>
              <a:ahLst/>
              <a:cxnLst/>
              <a:rect l="l" t="t" r="r" b="b"/>
              <a:pathLst>
                <a:path w="282575" h="215264">
                  <a:moveTo>
                    <a:pt x="50006" y="214883"/>
                  </a:moveTo>
                  <a:lnTo>
                    <a:pt x="25717" y="214883"/>
                  </a:lnTo>
                  <a:lnTo>
                    <a:pt x="18381" y="39338"/>
                  </a:lnTo>
                  <a:lnTo>
                    <a:pt x="18097" y="32956"/>
                  </a:lnTo>
                  <a:lnTo>
                    <a:pt x="17145" y="26384"/>
                  </a:lnTo>
                  <a:lnTo>
                    <a:pt x="15716" y="21812"/>
                  </a:lnTo>
                  <a:lnTo>
                    <a:pt x="14382" y="17240"/>
                  </a:lnTo>
                  <a:lnTo>
                    <a:pt x="12477" y="13906"/>
                  </a:lnTo>
                  <a:lnTo>
                    <a:pt x="10096" y="11810"/>
                  </a:lnTo>
                  <a:lnTo>
                    <a:pt x="7810" y="9715"/>
                  </a:lnTo>
                  <a:lnTo>
                    <a:pt x="4381" y="8381"/>
                  </a:lnTo>
                  <a:lnTo>
                    <a:pt x="0" y="7715"/>
                  </a:lnTo>
                  <a:lnTo>
                    <a:pt x="1714" y="0"/>
                  </a:lnTo>
                  <a:lnTo>
                    <a:pt x="66294" y="0"/>
                  </a:lnTo>
                  <a:lnTo>
                    <a:pt x="64579" y="7619"/>
                  </a:lnTo>
                  <a:lnTo>
                    <a:pt x="60007" y="8001"/>
                  </a:lnTo>
                  <a:lnTo>
                    <a:pt x="56388" y="9429"/>
                  </a:lnTo>
                  <a:lnTo>
                    <a:pt x="46577" y="32099"/>
                  </a:lnTo>
                  <a:lnTo>
                    <a:pt x="46577" y="46958"/>
                  </a:lnTo>
                  <a:lnTo>
                    <a:pt x="46767" y="50768"/>
                  </a:lnTo>
                  <a:lnTo>
                    <a:pt x="48196" y="111823"/>
                  </a:lnTo>
                  <a:lnTo>
                    <a:pt x="48196" y="177736"/>
                  </a:lnTo>
                  <a:lnTo>
                    <a:pt x="67911" y="177736"/>
                  </a:lnTo>
                  <a:lnTo>
                    <a:pt x="50006" y="214883"/>
                  </a:lnTo>
                  <a:close/>
                </a:path>
                <a:path w="282575" h="215264">
                  <a:moveTo>
                    <a:pt x="67911" y="177736"/>
                  </a:moveTo>
                  <a:lnTo>
                    <a:pt x="49720" y="177736"/>
                  </a:lnTo>
                  <a:lnTo>
                    <a:pt x="135350" y="0"/>
                  </a:lnTo>
                  <a:lnTo>
                    <a:pt x="158686" y="0"/>
                  </a:lnTo>
                  <a:lnTo>
                    <a:pt x="158686" y="42957"/>
                  </a:lnTo>
                  <a:lnTo>
                    <a:pt x="132873" y="42957"/>
                  </a:lnTo>
                  <a:lnTo>
                    <a:pt x="67911" y="177736"/>
                  </a:lnTo>
                  <a:close/>
                </a:path>
                <a:path w="282575" h="215264">
                  <a:moveTo>
                    <a:pt x="176844" y="177736"/>
                  </a:moveTo>
                  <a:lnTo>
                    <a:pt x="158877" y="177736"/>
                  </a:lnTo>
                  <a:lnTo>
                    <a:pt x="221551" y="55435"/>
                  </a:lnTo>
                  <a:lnTo>
                    <a:pt x="224021" y="50768"/>
                  </a:lnTo>
                  <a:lnTo>
                    <a:pt x="226409" y="45624"/>
                  </a:lnTo>
                  <a:lnTo>
                    <a:pt x="229076" y="39338"/>
                  </a:lnTo>
                  <a:lnTo>
                    <a:pt x="231743" y="33242"/>
                  </a:lnTo>
                  <a:lnTo>
                    <a:pt x="232981" y="27813"/>
                  </a:lnTo>
                  <a:lnTo>
                    <a:pt x="232981" y="14668"/>
                  </a:lnTo>
                  <a:lnTo>
                    <a:pt x="227838" y="9429"/>
                  </a:lnTo>
                  <a:lnTo>
                    <a:pt x="217455" y="7619"/>
                  </a:lnTo>
                  <a:lnTo>
                    <a:pt x="219170" y="0"/>
                  </a:lnTo>
                  <a:lnTo>
                    <a:pt x="282511" y="0"/>
                  </a:lnTo>
                  <a:lnTo>
                    <a:pt x="280797" y="7619"/>
                  </a:lnTo>
                  <a:lnTo>
                    <a:pt x="276034" y="8381"/>
                  </a:lnTo>
                  <a:lnTo>
                    <a:pt x="271557" y="11048"/>
                  </a:lnTo>
                  <a:lnTo>
                    <a:pt x="249840" y="42576"/>
                  </a:lnTo>
                  <a:lnTo>
                    <a:pt x="176844" y="177736"/>
                  </a:lnTo>
                  <a:close/>
                </a:path>
                <a:path w="282575" h="215264">
                  <a:moveTo>
                    <a:pt x="156781" y="214883"/>
                  </a:moveTo>
                  <a:lnTo>
                    <a:pt x="132969" y="214883"/>
                  </a:lnTo>
                  <a:lnTo>
                    <a:pt x="133058" y="86824"/>
                  </a:lnTo>
                  <a:lnTo>
                    <a:pt x="133326" y="72544"/>
                  </a:lnTo>
                  <a:lnTo>
                    <a:pt x="133772" y="57925"/>
                  </a:lnTo>
                  <a:lnTo>
                    <a:pt x="134397" y="42957"/>
                  </a:lnTo>
                  <a:lnTo>
                    <a:pt x="158686" y="42957"/>
                  </a:lnTo>
                  <a:lnTo>
                    <a:pt x="158597" y="118546"/>
                  </a:lnTo>
                  <a:lnTo>
                    <a:pt x="158329" y="135576"/>
                  </a:lnTo>
                  <a:lnTo>
                    <a:pt x="157882" y="155303"/>
                  </a:lnTo>
                  <a:lnTo>
                    <a:pt x="157257" y="177736"/>
                  </a:lnTo>
                  <a:lnTo>
                    <a:pt x="176844" y="177736"/>
                  </a:lnTo>
                  <a:lnTo>
                    <a:pt x="156781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043979" y="3833755"/>
              <a:ext cx="264906" cy="1896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6802" y="3970916"/>
              <a:ext cx="168649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690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436802" y="4030084"/>
              <a:ext cx="168649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690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04903" y="3884854"/>
              <a:ext cx="155201" cy="254374"/>
            </a:xfrm>
            <a:custGeom>
              <a:avLst/>
              <a:gdLst/>
              <a:ahLst/>
              <a:cxnLst/>
              <a:rect l="l" t="t" r="r" b="b"/>
              <a:pathLst>
                <a:path w="175895" h="288289">
                  <a:moveTo>
                    <a:pt x="25241" y="288036"/>
                  </a:moveTo>
                  <a:lnTo>
                    <a:pt x="0" y="288036"/>
                  </a:lnTo>
                  <a:lnTo>
                    <a:pt x="45815" y="83439"/>
                  </a:lnTo>
                  <a:lnTo>
                    <a:pt x="62579" y="37909"/>
                  </a:lnTo>
                  <a:lnTo>
                    <a:pt x="88868" y="9906"/>
                  </a:lnTo>
                  <a:lnTo>
                    <a:pt x="126015" y="0"/>
                  </a:lnTo>
                  <a:lnTo>
                    <a:pt x="137267" y="730"/>
                  </a:lnTo>
                  <a:lnTo>
                    <a:pt x="147161" y="2774"/>
                  </a:lnTo>
                  <a:lnTo>
                    <a:pt x="155698" y="6121"/>
                  </a:lnTo>
                  <a:lnTo>
                    <a:pt x="162877" y="10763"/>
                  </a:lnTo>
                  <a:lnTo>
                    <a:pt x="164250" y="12192"/>
                  </a:lnTo>
                  <a:lnTo>
                    <a:pt x="124491" y="12192"/>
                  </a:lnTo>
                  <a:lnTo>
                    <a:pt x="115044" y="13440"/>
                  </a:lnTo>
                  <a:lnTo>
                    <a:pt x="85360" y="42012"/>
                  </a:lnTo>
                  <a:lnTo>
                    <a:pt x="70104" y="88773"/>
                  </a:lnTo>
                  <a:lnTo>
                    <a:pt x="49244" y="185832"/>
                  </a:lnTo>
                  <a:lnTo>
                    <a:pt x="48515" y="194905"/>
                  </a:lnTo>
                  <a:lnTo>
                    <a:pt x="49149" y="197167"/>
                  </a:lnTo>
                  <a:lnTo>
                    <a:pt x="66008" y="209835"/>
                  </a:lnTo>
                  <a:lnTo>
                    <a:pt x="70008" y="211264"/>
                  </a:lnTo>
                  <a:lnTo>
                    <a:pt x="75152" y="211931"/>
                  </a:lnTo>
                  <a:lnTo>
                    <a:pt x="125953" y="211931"/>
                  </a:lnTo>
                  <a:lnTo>
                    <a:pt x="121729" y="214788"/>
                  </a:lnTo>
                  <a:lnTo>
                    <a:pt x="41814" y="214788"/>
                  </a:lnTo>
                  <a:lnTo>
                    <a:pt x="25241" y="288036"/>
                  </a:lnTo>
                  <a:close/>
                </a:path>
                <a:path w="175895" h="288289">
                  <a:moveTo>
                    <a:pt x="125953" y="211931"/>
                  </a:moveTo>
                  <a:lnTo>
                    <a:pt x="89630" y="211931"/>
                  </a:lnTo>
                  <a:lnTo>
                    <a:pt x="97250" y="209359"/>
                  </a:lnTo>
                  <a:lnTo>
                    <a:pt x="104108" y="204216"/>
                  </a:lnTo>
                  <a:lnTo>
                    <a:pt x="124670" y="167104"/>
                  </a:lnTo>
                  <a:lnTo>
                    <a:pt x="126111" y="149828"/>
                  </a:lnTo>
                  <a:lnTo>
                    <a:pt x="125518" y="141647"/>
                  </a:lnTo>
                  <a:lnTo>
                    <a:pt x="97336" y="112554"/>
                  </a:lnTo>
                  <a:lnTo>
                    <a:pt x="88868" y="111252"/>
                  </a:lnTo>
                  <a:lnTo>
                    <a:pt x="91059" y="100584"/>
                  </a:lnTo>
                  <a:lnTo>
                    <a:pt x="127611" y="86466"/>
                  </a:lnTo>
                  <a:lnTo>
                    <a:pt x="149551" y="46938"/>
                  </a:lnTo>
                  <a:lnTo>
                    <a:pt x="150018" y="30384"/>
                  </a:lnTo>
                  <a:lnTo>
                    <a:pt x="147923" y="23812"/>
                  </a:lnTo>
                  <a:lnTo>
                    <a:pt x="143637" y="19145"/>
                  </a:lnTo>
                  <a:lnTo>
                    <a:pt x="139350" y="14573"/>
                  </a:lnTo>
                  <a:lnTo>
                    <a:pt x="132969" y="12287"/>
                  </a:lnTo>
                  <a:lnTo>
                    <a:pt x="124491" y="12192"/>
                  </a:lnTo>
                  <a:lnTo>
                    <a:pt x="164250" y="12192"/>
                  </a:lnTo>
                  <a:lnTo>
                    <a:pt x="168558" y="16673"/>
                  </a:lnTo>
                  <a:lnTo>
                    <a:pt x="172604" y="23681"/>
                  </a:lnTo>
                  <a:lnTo>
                    <a:pt x="175026" y="31779"/>
                  </a:lnTo>
                  <a:lnTo>
                    <a:pt x="175831" y="40957"/>
                  </a:lnTo>
                  <a:lnTo>
                    <a:pt x="175757" y="46938"/>
                  </a:lnTo>
                  <a:lnTo>
                    <a:pt x="175164" y="52101"/>
                  </a:lnTo>
                  <a:lnTo>
                    <a:pt x="173603" y="58352"/>
                  </a:lnTo>
                  <a:lnTo>
                    <a:pt x="172116" y="64484"/>
                  </a:lnTo>
                  <a:lnTo>
                    <a:pt x="169164" y="70580"/>
                  </a:lnTo>
                  <a:lnTo>
                    <a:pt x="164687" y="76485"/>
                  </a:lnTo>
                  <a:lnTo>
                    <a:pt x="160305" y="82486"/>
                  </a:lnTo>
                  <a:lnTo>
                    <a:pt x="125460" y="103225"/>
                  </a:lnTo>
                  <a:lnTo>
                    <a:pt x="117157" y="106013"/>
                  </a:lnTo>
                  <a:lnTo>
                    <a:pt x="116871" y="107251"/>
                  </a:lnTo>
                  <a:lnTo>
                    <a:pt x="132998" y="115184"/>
                  </a:lnTo>
                  <a:lnTo>
                    <a:pt x="144518" y="125849"/>
                  </a:lnTo>
                  <a:lnTo>
                    <a:pt x="151429" y="139264"/>
                  </a:lnTo>
                  <a:lnTo>
                    <a:pt x="153733" y="155448"/>
                  </a:lnTo>
                  <a:lnTo>
                    <a:pt x="153231" y="164447"/>
                  </a:lnTo>
                  <a:lnTo>
                    <a:pt x="135576" y="203930"/>
                  </a:lnTo>
                  <a:lnTo>
                    <a:pt x="129051" y="209835"/>
                  </a:lnTo>
                  <a:lnTo>
                    <a:pt x="125953" y="211931"/>
                  </a:lnTo>
                  <a:close/>
                </a:path>
                <a:path w="175895" h="288289">
                  <a:moveTo>
                    <a:pt x="89630" y="211931"/>
                  </a:moveTo>
                  <a:lnTo>
                    <a:pt x="75152" y="211931"/>
                  </a:lnTo>
                  <a:lnTo>
                    <a:pt x="81248" y="211836"/>
                  </a:lnTo>
                  <a:lnTo>
                    <a:pt x="89630" y="211931"/>
                  </a:lnTo>
                  <a:close/>
                </a:path>
                <a:path w="175895" h="288289">
                  <a:moveTo>
                    <a:pt x="85629" y="224028"/>
                  </a:moveTo>
                  <a:lnTo>
                    <a:pt x="76866" y="224028"/>
                  </a:lnTo>
                  <a:lnTo>
                    <a:pt x="69151" y="223361"/>
                  </a:lnTo>
                  <a:lnTo>
                    <a:pt x="55816" y="220694"/>
                  </a:lnTo>
                  <a:lnTo>
                    <a:pt x="48958" y="218313"/>
                  </a:lnTo>
                  <a:lnTo>
                    <a:pt x="41814" y="214788"/>
                  </a:lnTo>
                  <a:lnTo>
                    <a:pt x="121729" y="214788"/>
                  </a:lnTo>
                  <a:lnTo>
                    <a:pt x="113584" y="218844"/>
                  </a:lnTo>
                  <a:lnTo>
                    <a:pt x="104858" y="221730"/>
                  </a:lnTo>
                  <a:lnTo>
                    <a:pt x="95543" y="223455"/>
                  </a:lnTo>
                  <a:lnTo>
                    <a:pt x="85629" y="224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887109" y="3890235"/>
              <a:ext cx="149262" cy="1896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061418" y="3892923"/>
              <a:ext cx="249331" cy="189940"/>
            </a:xfrm>
            <a:custGeom>
              <a:avLst/>
              <a:gdLst/>
              <a:ahLst/>
              <a:cxnLst/>
              <a:rect l="l" t="t" r="r" b="b"/>
              <a:pathLst>
                <a:path w="282575" h="215264">
                  <a:moveTo>
                    <a:pt x="50006" y="214883"/>
                  </a:moveTo>
                  <a:lnTo>
                    <a:pt x="25717" y="214883"/>
                  </a:lnTo>
                  <a:lnTo>
                    <a:pt x="18381" y="39338"/>
                  </a:lnTo>
                  <a:lnTo>
                    <a:pt x="18097" y="32956"/>
                  </a:lnTo>
                  <a:lnTo>
                    <a:pt x="17145" y="26384"/>
                  </a:lnTo>
                  <a:lnTo>
                    <a:pt x="15716" y="21812"/>
                  </a:lnTo>
                  <a:lnTo>
                    <a:pt x="14382" y="17240"/>
                  </a:lnTo>
                  <a:lnTo>
                    <a:pt x="12477" y="13906"/>
                  </a:lnTo>
                  <a:lnTo>
                    <a:pt x="10096" y="11810"/>
                  </a:lnTo>
                  <a:lnTo>
                    <a:pt x="7810" y="9715"/>
                  </a:lnTo>
                  <a:lnTo>
                    <a:pt x="4381" y="8381"/>
                  </a:lnTo>
                  <a:lnTo>
                    <a:pt x="0" y="7715"/>
                  </a:lnTo>
                  <a:lnTo>
                    <a:pt x="1714" y="0"/>
                  </a:lnTo>
                  <a:lnTo>
                    <a:pt x="66294" y="0"/>
                  </a:lnTo>
                  <a:lnTo>
                    <a:pt x="64579" y="7619"/>
                  </a:lnTo>
                  <a:lnTo>
                    <a:pt x="60007" y="8001"/>
                  </a:lnTo>
                  <a:lnTo>
                    <a:pt x="56388" y="9429"/>
                  </a:lnTo>
                  <a:lnTo>
                    <a:pt x="46577" y="32099"/>
                  </a:lnTo>
                  <a:lnTo>
                    <a:pt x="46577" y="46958"/>
                  </a:lnTo>
                  <a:lnTo>
                    <a:pt x="46767" y="50768"/>
                  </a:lnTo>
                  <a:lnTo>
                    <a:pt x="48196" y="111823"/>
                  </a:lnTo>
                  <a:lnTo>
                    <a:pt x="48196" y="177736"/>
                  </a:lnTo>
                  <a:lnTo>
                    <a:pt x="67911" y="177736"/>
                  </a:lnTo>
                  <a:lnTo>
                    <a:pt x="50006" y="214883"/>
                  </a:lnTo>
                  <a:close/>
                </a:path>
                <a:path w="282575" h="215264">
                  <a:moveTo>
                    <a:pt x="67911" y="177736"/>
                  </a:moveTo>
                  <a:lnTo>
                    <a:pt x="49720" y="177736"/>
                  </a:lnTo>
                  <a:lnTo>
                    <a:pt x="135350" y="0"/>
                  </a:lnTo>
                  <a:lnTo>
                    <a:pt x="158686" y="0"/>
                  </a:lnTo>
                  <a:lnTo>
                    <a:pt x="158686" y="42957"/>
                  </a:lnTo>
                  <a:lnTo>
                    <a:pt x="132873" y="42957"/>
                  </a:lnTo>
                  <a:lnTo>
                    <a:pt x="67911" y="177736"/>
                  </a:lnTo>
                  <a:close/>
                </a:path>
                <a:path w="282575" h="215264">
                  <a:moveTo>
                    <a:pt x="176844" y="177736"/>
                  </a:moveTo>
                  <a:lnTo>
                    <a:pt x="158877" y="177736"/>
                  </a:lnTo>
                  <a:lnTo>
                    <a:pt x="221551" y="55435"/>
                  </a:lnTo>
                  <a:lnTo>
                    <a:pt x="224021" y="50768"/>
                  </a:lnTo>
                  <a:lnTo>
                    <a:pt x="226409" y="45624"/>
                  </a:lnTo>
                  <a:lnTo>
                    <a:pt x="229076" y="39338"/>
                  </a:lnTo>
                  <a:lnTo>
                    <a:pt x="231743" y="33242"/>
                  </a:lnTo>
                  <a:lnTo>
                    <a:pt x="232981" y="27813"/>
                  </a:lnTo>
                  <a:lnTo>
                    <a:pt x="232981" y="14668"/>
                  </a:lnTo>
                  <a:lnTo>
                    <a:pt x="227838" y="9429"/>
                  </a:lnTo>
                  <a:lnTo>
                    <a:pt x="217455" y="7619"/>
                  </a:lnTo>
                  <a:lnTo>
                    <a:pt x="219170" y="0"/>
                  </a:lnTo>
                  <a:lnTo>
                    <a:pt x="282511" y="0"/>
                  </a:lnTo>
                  <a:lnTo>
                    <a:pt x="280797" y="7619"/>
                  </a:lnTo>
                  <a:lnTo>
                    <a:pt x="276034" y="8381"/>
                  </a:lnTo>
                  <a:lnTo>
                    <a:pt x="271557" y="11048"/>
                  </a:lnTo>
                  <a:lnTo>
                    <a:pt x="249840" y="42576"/>
                  </a:lnTo>
                  <a:lnTo>
                    <a:pt x="176844" y="177736"/>
                  </a:lnTo>
                  <a:close/>
                </a:path>
                <a:path w="282575" h="215264">
                  <a:moveTo>
                    <a:pt x="156781" y="214883"/>
                  </a:moveTo>
                  <a:lnTo>
                    <a:pt x="132969" y="214883"/>
                  </a:lnTo>
                  <a:lnTo>
                    <a:pt x="133058" y="86824"/>
                  </a:lnTo>
                  <a:lnTo>
                    <a:pt x="133326" y="72544"/>
                  </a:lnTo>
                  <a:lnTo>
                    <a:pt x="133772" y="57925"/>
                  </a:lnTo>
                  <a:lnTo>
                    <a:pt x="134397" y="42957"/>
                  </a:lnTo>
                  <a:lnTo>
                    <a:pt x="158686" y="42957"/>
                  </a:lnTo>
                  <a:lnTo>
                    <a:pt x="158597" y="118546"/>
                  </a:lnTo>
                  <a:lnTo>
                    <a:pt x="158329" y="135576"/>
                  </a:lnTo>
                  <a:lnTo>
                    <a:pt x="157882" y="155303"/>
                  </a:lnTo>
                  <a:lnTo>
                    <a:pt x="157257" y="177736"/>
                  </a:lnTo>
                  <a:lnTo>
                    <a:pt x="176844" y="177736"/>
                  </a:lnTo>
                  <a:lnTo>
                    <a:pt x="156781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348344" y="3833755"/>
              <a:ext cx="63285" cy="1896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428438" y="3841824"/>
              <a:ext cx="105896" cy="1371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562825" y="3919145"/>
              <a:ext cx="115421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301" y="0"/>
                  </a:lnTo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713515" y="3849893"/>
              <a:ext cx="84632" cy="1277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817563" y="3833755"/>
              <a:ext cx="63285" cy="1896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991282" y="3999155"/>
              <a:ext cx="168649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690" y="0"/>
                  </a:lnTo>
                </a:path>
              </a:pathLst>
            </a:custGeom>
            <a:ln w="213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309052" y="3946712"/>
              <a:ext cx="129679" cy="1922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484535" y="3890234"/>
              <a:ext cx="319788" cy="2474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831217" y="3892924"/>
              <a:ext cx="540124" cy="189940"/>
            </a:xfrm>
            <a:custGeom>
              <a:avLst/>
              <a:gdLst/>
              <a:ahLst/>
              <a:cxnLst/>
              <a:rect l="l" t="t" r="r" b="b"/>
              <a:pathLst>
                <a:path w="612139" h="215264">
                  <a:moveTo>
                    <a:pt x="130968" y="211835"/>
                  </a:moveTo>
                  <a:lnTo>
                    <a:pt x="0" y="211835"/>
                  </a:lnTo>
                  <a:lnTo>
                    <a:pt x="1714" y="204311"/>
                  </a:lnTo>
                  <a:lnTo>
                    <a:pt x="5715" y="203739"/>
                  </a:lnTo>
                  <a:lnTo>
                    <a:pt x="8668" y="202787"/>
                  </a:lnTo>
                  <a:lnTo>
                    <a:pt x="10573" y="201358"/>
                  </a:lnTo>
                  <a:lnTo>
                    <a:pt x="12573" y="200025"/>
                  </a:lnTo>
                  <a:lnTo>
                    <a:pt x="14192" y="198024"/>
                  </a:lnTo>
                  <a:lnTo>
                    <a:pt x="16859" y="193071"/>
                  </a:lnTo>
                  <a:lnTo>
                    <a:pt x="18097" y="190023"/>
                  </a:lnTo>
                  <a:lnTo>
                    <a:pt x="19240" y="186404"/>
                  </a:lnTo>
                  <a:lnTo>
                    <a:pt x="20383" y="182879"/>
                  </a:lnTo>
                  <a:lnTo>
                    <a:pt x="22098" y="175926"/>
                  </a:lnTo>
                  <a:lnTo>
                    <a:pt x="24289" y="165639"/>
                  </a:lnTo>
                  <a:lnTo>
                    <a:pt x="50673" y="46100"/>
                  </a:lnTo>
                  <a:lnTo>
                    <a:pt x="52958" y="35813"/>
                  </a:lnTo>
                  <a:lnTo>
                    <a:pt x="54007" y="27527"/>
                  </a:lnTo>
                  <a:lnTo>
                    <a:pt x="54007" y="16383"/>
                  </a:lnTo>
                  <a:lnTo>
                    <a:pt x="52864" y="13049"/>
                  </a:lnTo>
                  <a:lnTo>
                    <a:pt x="48006" y="9143"/>
                  </a:lnTo>
                  <a:lnTo>
                    <a:pt x="44196" y="8000"/>
                  </a:lnTo>
                  <a:lnTo>
                    <a:pt x="38862" y="7619"/>
                  </a:lnTo>
                  <a:lnTo>
                    <a:pt x="40576" y="0"/>
                  </a:lnTo>
                  <a:lnTo>
                    <a:pt x="102489" y="0"/>
                  </a:lnTo>
                  <a:lnTo>
                    <a:pt x="100774" y="7619"/>
                  </a:lnTo>
                  <a:lnTo>
                    <a:pt x="96869" y="8572"/>
                  </a:lnTo>
                  <a:lnTo>
                    <a:pt x="94107" y="9525"/>
                  </a:lnTo>
                  <a:lnTo>
                    <a:pt x="78200" y="46386"/>
                  </a:lnTo>
                  <a:lnTo>
                    <a:pt x="45053" y="198119"/>
                  </a:lnTo>
                  <a:lnTo>
                    <a:pt x="83153" y="198119"/>
                  </a:lnTo>
                  <a:lnTo>
                    <a:pt x="90106" y="198215"/>
                  </a:lnTo>
                  <a:lnTo>
                    <a:pt x="134459" y="198215"/>
                  </a:lnTo>
                  <a:lnTo>
                    <a:pt x="130968" y="211835"/>
                  </a:lnTo>
                  <a:close/>
                </a:path>
                <a:path w="612139" h="215264">
                  <a:moveTo>
                    <a:pt x="134459" y="198215"/>
                  </a:moveTo>
                  <a:lnTo>
                    <a:pt x="90106" y="198215"/>
                  </a:lnTo>
                  <a:lnTo>
                    <a:pt x="95536" y="197548"/>
                  </a:lnTo>
                  <a:lnTo>
                    <a:pt x="103536" y="194881"/>
                  </a:lnTo>
                  <a:lnTo>
                    <a:pt x="107251" y="192404"/>
                  </a:lnTo>
                  <a:lnTo>
                    <a:pt x="110775" y="188785"/>
                  </a:lnTo>
                  <a:lnTo>
                    <a:pt x="114395" y="185166"/>
                  </a:lnTo>
                  <a:lnTo>
                    <a:pt x="117824" y="180308"/>
                  </a:lnTo>
                  <a:lnTo>
                    <a:pt x="121253" y="174021"/>
                  </a:lnTo>
                  <a:lnTo>
                    <a:pt x="124682" y="167925"/>
                  </a:lnTo>
                  <a:lnTo>
                    <a:pt x="128111" y="160210"/>
                  </a:lnTo>
                  <a:lnTo>
                    <a:pt x="131635" y="150875"/>
                  </a:lnTo>
                  <a:lnTo>
                    <a:pt x="146589" y="150875"/>
                  </a:lnTo>
                  <a:lnTo>
                    <a:pt x="134459" y="198215"/>
                  </a:lnTo>
                  <a:close/>
                </a:path>
                <a:path w="612139" h="215264">
                  <a:moveTo>
                    <a:pt x="227838" y="214883"/>
                  </a:moveTo>
                  <a:lnTo>
                    <a:pt x="190595" y="201453"/>
                  </a:lnTo>
                  <a:lnTo>
                    <a:pt x="177355" y="162496"/>
                  </a:lnTo>
                  <a:lnTo>
                    <a:pt x="177587" y="156084"/>
                  </a:lnTo>
                  <a:lnTo>
                    <a:pt x="187559" y="113037"/>
                  </a:lnTo>
                  <a:lnTo>
                    <a:pt x="209847" y="80593"/>
                  </a:lnTo>
                  <a:lnTo>
                    <a:pt x="251784" y="61567"/>
                  </a:lnTo>
                  <a:lnTo>
                    <a:pt x="261461" y="60959"/>
                  </a:lnTo>
                  <a:lnTo>
                    <a:pt x="273142" y="61870"/>
                  </a:lnTo>
                  <a:lnTo>
                    <a:pt x="283333" y="64460"/>
                  </a:lnTo>
                  <a:lnTo>
                    <a:pt x="292041" y="68728"/>
                  </a:lnTo>
                  <a:lnTo>
                    <a:pt x="297421" y="73151"/>
                  </a:lnTo>
                  <a:lnTo>
                    <a:pt x="258317" y="73151"/>
                  </a:lnTo>
                  <a:lnTo>
                    <a:pt x="250552" y="74061"/>
                  </a:lnTo>
                  <a:lnTo>
                    <a:pt x="219503" y="103346"/>
                  </a:lnTo>
                  <a:lnTo>
                    <a:pt x="206216" y="149220"/>
                  </a:lnTo>
                  <a:lnTo>
                    <a:pt x="204502" y="169163"/>
                  </a:lnTo>
                  <a:lnTo>
                    <a:pt x="204947" y="177236"/>
                  </a:lnTo>
                  <a:lnTo>
                    <a:pt x="223361" y="202787"/>
                  </a:lnTo>
                  <a:lnTo>
                    <a:pt x="271706" y="202787"/>
                  </a:lnTo>
                  <a:lnTo>
                    <a:pt x="270019" y="203985"/>
                  </a:lnTo>
                  <a:lnTo>
                    <a:pt x="262699" y="207930"/>
                  </a:lnTo>
                  <a:lnTo>
                    <a:pt x="254841" y="210986"/>
                  </a:lnTo>
                  <a:lnTo>
                    <a:pt x="246412" y="213157"/>
                  </a:lnTo>
                  <a:lnTo>
                    <a:pt x="237411" y="214453"/>
                  </a:lnTo>
                  <a:lnTo>
                    <a:pt x="227838" y="214883"/>
                  </a:lnTo>
                  <a:close/>
                </a:path>
                <a:path w="612139" h="215264">
                  <a:moveTo>
                    <a:pt x="271706" y="202787"/>
                  </a:moveTo>
                  <a:lnTo>
                    <a:pt x="223361" y="202787"/>
                  </a:lnTo>
                  <a:lnTo>
                    <a:pt x="232791" y="202691"/>
                  </a:lnTo>
                  <a:lnTo>
                    <a:pt x="240163" y="201889"/>
                  </a:lnTo>
                  <a:lnTo>
                    <a:pt x="270248" y="172616"/>
                  </a:lnTo>
                  <a:lnTo>
                    <a:pt x="283416" y="127396"/>
                  </a:lnTo>
                  <a:lnTo>
                    <a:pt x="285083" y="107060"/>
                  </a:lnTo>
                  <a:lnTo>
                    <a:pt x="284687" y="99204"/>
                  </a:lnTo>
                  <a:lnTo>
                    <a:pt x="258317" y="73151"/>
                  </a:lnTo>
                  <a:lnTo>
                    <a:pt x="297421" y="73151"/>
                  </a:lnTo>
                  <a:lnTo>
                    <a:pt x="312189" y="113037"/>
                  </a:lnTo>
                  <a:lnTo>
                    <a:pt x="312223" y="113776"/>
                  </a:lnTo>
                  <a:lnTo>
                    <a:pt x="311819" y="122988"/>
                  </a:lnTo>
                  <a:lnTo>
                    <a:pt x="302457" y="162308"/>
                  </a:lnTo>
                  <a:lnTo>
                    <a:pt x="276820" y="199155"/>
                  </a:lnTo>
                  <a:lnTo>
                    <a:pt x="271706" y="202787"/>
                  </a:lnTo>
                  <a:close/>
                </a:path>
                <a:path w="612139" h="215264">
                  <a:moveTo>
                    <a:pt x="432838" y="202787"/>
                  </a:moveTo>
                  <a:lnTo>
                    <a:pt x="399573" y="202787"/>
                  </a:lnTo>
                  <a:lnTo>
                    <a:pt x="407193" y="200596"/>
                  </a:lnTo>
                  <a:lnTo>
                    <a:pt x="412718" y="196119"/>
                  </a:lnTo>
                  <a:lnTo>
                    <a:pt x="418243" y="191738"/>
                  </a:lnTo>
                  <a:lnTo>
                    <a:pt x="421005" y="185356"/>
                  </a:lnTo>
                  <a:lnTo>
                    <a:pt x="420951" y="172211"/>
                  </a:lnTo>
                  <a:lnTo>
                    <a:pt x="394430" y="143255"/>
                  </a:lnTo>
                  <a:lnTo>
                    <a:pt x="386429" y="138493"/>
                  </a:lnTo>
                  <a:lnTo>
                    <a:pt x="380143" y="134111"/>
                  </a:lnTo>
                  <a:lnTo>
                    <a:pt x="375570" y="130111"/>
                  </a:lnTo>
                  <a:lnTo>
                    <a:pt x="371094" y="126301"/>
                  </a:lnTo>
                  <a:lnTo>
                    <a:pt x="367760" y="122015"/>
                  </a:lnTo>
                  <a:lnTo>
                    <a:pt x="363188" y="112871"/>
                  </a:lnTo>
                  <a:lnTo>
                    <a:pt x="362045" y="107632"/>
                  </a:lnTo>
                  <a:lnTo>
                    <a:pt x="362045" y="93440"/>
                  </a:lnTo>
                  <a:lnTo>
                    <a:pt x="393854" y="63866"/>
                  </a:lnTo>
                  <a:lnTo>
                    <a:pt x="415861" y="60959"/>
                  </a:lnTo>
                  <a:lnTo>
                    <a:pt x="422969" y="61122"/>
                  </a:lnTo>
                  <a:lnTo>
                    <a:pt x="465772" y="68484"/>
                  </a:lnTo>
                  <a:lnTo>
                    <a:pt x="464761" y="73151"/>
                  </a:lnTo>
                  <a:lnTo>
                    <a:pt x="414052" y="73151"/>
                  </a:lnTo>
                  <a:lnTo>
                    <a:pt x="405955" y="73247"/>
                  </a:lnTo>
                  <a:lnTo>
                    <a:pt x="399383" y="75342"/>
                  </a:lnTo>
                  <a:lnTo>
                    <a:pt x="394239" y="79438"/>
                  </a:lnTo>
                  <a:lnTo>
                    <a:pt x="389191" y="83629"/>
                  </a:lnTo>
                  <a:lnTo>
                    <a:pt x="386620" y="89153"/>
                  </a:lnTo>
                  <a:lnTo>
                    <a:pt x="386620" y="99631"/>
                  </a:lnTo>
                  <a:lnTo>
                    <a:pt x="387286" y="102869"/>
                  </a:lnTo>
                  <a:lnTo>
                    <a:pt x="388620" y="105632"/>
                  </a:lnTo>
                  <a:lnTo>
                    <a:pt x="389953" y="108489"/>
                  </a:lnTo>
                  <a:lnTo>
                    <a:pt x="392525" y="111633"/>
                  </a:lnTo>
                  <a:lnTo>
                    <a:pt x="396430" y="114966"/>
                  </a:lnTo>
                  <a:lnTo>
                    <a:pt x="400336" y="118395"/>
                  </a:lnTo>
                  <a:lnTo>
                    <a:pt x="406432" y="122586"/>
                  </a:lnTo>
                  <a:lnTo>
                    <a:pt x="414623" y="127444"/>
                  </a:lnTo>
                  <a:lnTo>
                    <a:pt x="421195" y="131444"/>
                  </a:lnTo>
                  <a:lnTo>
                    <a:pt x="444532" y="158400"/>
                  </a:lnTo>
                  <a:lnTo>
                    <a:pt x="445579" y="162020"/>
                  </a:lnTo>
                  <a:lnTo>
                    <a:pt x="446055" y="166401"/>
                  </a:lnTo>
                  <a:lnTo>
                    <a:pt x="446055" y="180784"/>
                  </a:lnTo>
                  <a:lnTo>
                    <a:pt x="443674" y="188785"/>
                  </a:lnTo>
                  <a:lnTo>
                    <a:pt x="438721" y="195357"/>
                  </a:lnTo>
                  <a:lnTo>
                    <a:pt x="433864" y="202025"/>
                  </a:lnTo>
                  <a:lnTo>
                    <a:pt x="432838" y="202787"/>
                  </a:lnTo>
                  <a:close/>
                </a:path>
                <a:path w="612139" h="215264">
                  <a:moveTo>
                    <a:pt x="458819" y="100583"/>
                  </a:moveTo>
                  <a:lnTo>
                    <a:pt x="446246" y="100583"/>
                  </a:lnTo>
                  <a:lnTo>
                    <a:pt x="445103" y="91725"/>
                  </a:lnTo>
                  <a:lnTo>
                    <a:pt x="442150" y="84962"/>
                  </a:lnTo>
                  <a:lnTo>
                    <a:pt x="437096" y="80104"/>
                  </a:lnTo>
                  <a:lnTo>
                    <a:pt x="432339" y="75628"/>
                  </a:lnTo>
                  <a:lnTo>
                    <a:pt x="424624" y="73247"/>
                  </a:lnTo>
                  <a:lnTo>
                    <a:pt x="414052" y="73151"/>
                  </a:lnTo>
                  <a:lnTo>
                    <a:pt x="464761" y="73151"/>
                  </a:lnTo>
                  <a:lnTo>
                    <a:pt x="458819" y="100583"/>
                  </a:lnTo>
                  <a:close/>
                </a:path>
                <a:path w="612139" h="215264">
                  <a:moveTo>
                    <a:pt x="390048" y="214883"/>
                  </a:moveTo>
                  <a:lnTo>
                    <a:pt x="381476" y="214883"/>
                  </a:lnTo>
                  <a:lnTo>
                    <a:pt x="373094" y="214312"/>
                  </a:lnTo>
                  <a:lnTo>
                    <a:pt x="337280" y="206311"/>
                  </a:lnTo>
                  <a:lnTo>
                    <a:pt x="344709" y="172211"/>
                  </a:lnTo>
                  <a:lnTo>
                    <a:pt x="356806" y="172211"/>
                  </a:lnTo>
                  <a:lnTo>
                    <a:pt x="357187" y="182403"/>
                  </a:lnTo>
                  <a:lnTo>
                    <a:pt x="360045" y="190023"/>
                  </a:lnTo>
                  <a:lnTo>
                    <a:pt x="432838" y="202787"/>
                  </a:lnTo>
                  <a:lnTo>
                    <a:pt x="427196" y="206978"/>
                  </a:lnTo>
                  <a:lnTo>
                    <a:pt x="418814" y="210121"/>
                  </a:lnTo>
                  <a:lnTo>
                    <a:pt x="412297" y="212231"/>
                  </a:lnTo>
                  <a:lnTo>
                    <a:pt x="405324" y="213717"/>
                  </a:lnTo>
                  <a:lnTo>
                    <a:pt x="397905" y="214595"/>
                  </a:lnTo>
                  <a:lnTo>
                    <a:pt x="390048" y="214883"/>
                  </a:lnTo>
                  <a:close/>
                </a:path>
                <a:path w="612139" h="215264">
                  <a:moveTo>
                    <a:pt x="579142" y="202787"/>
                  </a:moveTo>
                  <a:lnTo>
                    <a:pt x="545877" y="202787"/>
                  </a:lnTo>
                  <a:lnTo>
                    <a:pt x="553498" y="200596"/>
                  </a:lnTo>
                  <a:lnTo>
                    <a:pt x="559022" y="196119"/>
                  </a:lnTo>
                  <a:lnTo>
                    <a:pt x="564546" y="191738"/>
                  </a:lnTo>
                  <a:lnTo>
                    <a:pt x="567308" y="185356"/>
                  </a:lnTo>
                  <a:lnTo>
                    <a:pt x="567255" y="172211"/>
                  </a:lnTo>
                  <a:lnTo>
                    <a:pt x="540734" y="143255"/>
                  </a:lnTo>
                  <a:lnTo>
                    <a:pt x="532733" y="138493"/>
                  </a:lnTo>
                  <a:lnTo>
                    <a:pt x="526446" y="134111"/>
                  </a:lnTo>
                  <a:lnTo>
                    <a:pt x="521875" y="130111"/>
                  </a:lnTo>
                  <a:lnTo>
                    <a:pt x="517398" y="126301"/>
                  </a:lnTo>
                  <a:lnTo>
                    <a:pt x="514064" y="122015"/>
                  </a:lnTo>
                  <a:lnTo>
                    <a:pt x="509492" y="112871"/>
                  </a:lnTo>
                  <a:lnTo>
                    <a:pt x="508349" y="107632"/>
                  </a:lnTo>
                  <a:lnTo>
                    <a:pt x="508349" y="93440"/>
                  </a:lnTo>
                  <a:lnTo>
                    <a:pt x="540158" y="63866"/>
                  </a:lnTo>
                  <a:lnTo>
                    <a:pt x="562165" y="60959"/>
                  </a:lnTo>
                  <a:lnTo>
                    <a:pt x="569273" y="61122"/>
                  </a:lnTo>
                  <a:lnTo>
                    <a:pt x="612076" y="68484"/>
                  </a:lnTo>
                  <a:lnTo>
                    <a:pt x="611065" y="73151"/>
                  </a:lnTo>
                  <a:lnTo>
                    <a:pt x="560355" y="73151"/>
                  </a:lnTo>
                  <a:lnTo>
                    <a:pt x="552259" y="73247"/>
                  </a:lnTo>
                  <a:lnTo>
                    <a:pt x="545687" y="75342"/>
                  </a:lnTo>
                  <a:lnTo>
                    <a:pt x="540543" y="79438"/>
                  </a:lnTo>
                  <a:lnTo>
                    <a:pt x="535495" y="83629"/>
                  </a:lnTo>
                  <a:lnTo>
                    <a:pt x="532923" y="89153"/>
                  </a:lnTo>
                  <a:lnTo>
                    <a:pt x="532923" y="99631"/>
                  </a:lnTo>
                  <a:lnTo>
                    <a:pt x="533590" y="102869"/>
                  </a:lnTo>
                  <a:lnTo>
                    <a:pt x="534924" y="105632"/>
                  </a:lnTo>
                  <a:lnTo>
                    <a:pt x="536257" y="108489"/>
                  </a:lnTo>
                  <a:lnTo>
                    <a:pt x="538829" y="111633"/>
                  </a:lnTo>
                  <a:lnTo>
                    <a:pt x="542734" y="114966"/>
                  </a:lnTo>
                  <a:lnTo>
                    <a:pt x="546639" y="118395"/>
                  </a:lnTo>
                  <a:lnTo>
                    <a:pt x="552736" y="122586"/>
                  </a:lnTo>
                  <a:lnTo>
                    <a:pt x="560927" y="127444"/>
                  </a:lnTo>
                  <a:lnTo>
                    <a:pt x="567499" y="131444"/>
                  </a:lnTo>
                  <a:lnTo>
                    <a:pt x="590836" y="158400"/>
                  </a:lnTo>
                  <a:lnTo>
                    <a:pt x="591883" y="162020"/>
                  </a:lnTo>
                  <a:lnTo>
                    <a:pt x="592359" y="166401"/>
                  </a:lnTo>
                  <a:lnTo>
                    <a:pt x="592359" y="180784"/>
                  </a:lnTo>
                  <a:lnTo>
                    <a:pt x="589978" y="188785"/>
                  </a:lnTo>
                  <a:lnTo>
                    <a:pt x="585025" y="195357"/>
                  </a:lnTo>
                  <a:lnTo>
                    <a:pt x="580168" y="202025"/>
                  </a:lnTo>
                  <a:lnTo>
                    <a:pt x="579142" y="202787"/>
                  </a:lnTo>
                  <a:close/>
                </a:path>
                <a:path w="612139" h="215264">
                  <a:moveTo>
                    <a:pt x="605123" y="100583"/>
                  </a:moveTo>
                  <a:lnTo>
                    <a:pt x="592550" y="100583"/>
                  </a:lnTo>
                  <a:lnTo>
                    <a:pt x="591407" y="91725"/>
                  </a:lnTo>
                  <a:lnTo>
                    <a:pt x="588454" y="84962"/>
                  </a:lnTo>
                  <a:lnTo>
                    <a:pt x="583400" y="80104"/>
                  </a:lnTo>
                  <a:lnTo>
                    <a:pt x="578643" y="75628"/>
                  </a:lnTo>
                  <a:lnTo>
                    <a:pt x="570928" y="73247"/>
                  </a:lnTo>
                  <a:lnTo>
                    <a:pt x="560355" y="73151"/>
                  </a:lnTo>
                  <a:lnTo>
                    <a:pt x="611065" y="73151"/>
                  </a:lnTo>
                  <a:lnTo>
                    <a:pt x="605123" y="100583"/>
                  </a:lnTo>
                  <a:close/>
                </a:path>
                <a:path w="612139" h="215264">
                  <a:moveTo>
                    <a:pt x="536352" y="214883"/>
                  </a:moveTo>
                  <a:lnTo>
                    <a:pt x="527780" y="214883"/>
                  </a:lnTo>
                  <a:lnTo>
                    <a:pt x="519398" y="214312"/>
                  </a:lnTo>
                  <a:lnTo>
                    <a:pt x="483584" y="206311"/>
                  </a:lnTo>
                  <a:lnTo>
                    <a:pt x="491014" y="172211"/>
                  </a:lnTo>
                  <a:lnTo>
                    <a:pt x="503110" y="172211"/>
                  </a:lnTo>
                  <a:lnTo>
                    <a:pt x="503491" y="182403"/>
                  </a:lnTo>
                  <a:lnTo>
                    <a:pt x="506349" y="190023"/>
                  </a:lnTo>
                  <a:lnTo>
                    <a:pt x="579142" y="202787"/>
                  </a:lnTo>
                  <a:lnTo>
                    <a:pt x="573500" y="206978"/>
                  </a:lnTo>
                  <a:lnTo>
                    <a:pt x="565118" y="210121"/>
                  </a:lnTo>
                  <a:lnTo>
                    <a:pt x="558601" y="212231"/>
                  </a:lnTo>
                  <a:lnTo>
                    <a:pt x="551628" y="213717"/>
                  </a:lnTo>
                  <a:lnTo>
                    <a:pt x="544209" y="214595"/>
                  </a:lnTo>
                  <a:lnTo>
                    <a:pt x="536352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409778" y="3832412"/>
              <a:ext cx="1065119" cy="338978"/>
            </a:xfrm>
            <a:custGeom>
              <a:avLst/>
              <a:gdLst/>
              <a:ahLst/>
              <a:cxnLst/>
              <a:rect l="l" t="t" r="r" b="b"/>
              <a:pathLst>
                <a:path w="1207134" h="384175">
                  <a:moveTo>
                    <a:pt x="1106424" y="384048"/>
                  </a:moveTo>
                  <a:lnTo>
                    <a:pt x="1101852" y="370332"/>
                  </a:lnTo>
                  <a:lnTo>
                    <a:pt x="1119235" y="361449"/>
                  </a:lnTo>
                  <a:lnTo>
                    <a:pt x="1134618" y="348424"/>
                  </a:lnTo>
                  <a:lnTo>
                    <a:pt x="1158240" y="309372"/>
                  </a:lnTo>
                  <a:lnTo>
                    <a:pt x="1173289" y="256413"/>
                  </a:lnTo>
                  <a:lnTo>
                    <a:pt x="1178052" y="192024"/>
                  </a:lnTo>
                  <a:lnTo>
                    <a:pt x="1176885" y="158257"/>
                  </a:lnTo>
                  <a:lnTo>
                    <a:pt x="1167122" y="99869"/>
                  </a:lnTo>
                  <a:lnTo>
                    <a:pt x="1147714" y="52935"/>
                  </a:lnTo>
                  <a:lnTo>
                    <a:pt x="1119235" y="22598"/>
                  </a:lnTo>
                  <a:lnTo>
                    <a:pt x="1101852" y="13716"/>
                  </a:lnTo>
                  <a:lnTo>
                    <a:pt x="1106424" y="0"/>
                  </a:lnTo>
                  <a:lnTo>
                    <a:pt x="1148715" y="23241"/>
                  </a:lnTo>
                  <a:lnTo>
                    <a:pt x="1179576" y="67056"/>
                  </a:lnTo>
                  <a:lnTo>
                    <a:pt x="1200150" y="124396"/>
                  </a:lnTo>
                  <a:lnTo>
                    <a:pt x="1207008" y="192024"/>
                  </a:lnTo>
                  <a:lnTo>
                    <a:pt x="1205293" y="227218"/>
                  </a:lnTo>
                  <a:lnTo>
                    <a:pt x="1191577" y="290179"/>
                  </a:lnTo>
                  <a:lnTo>
                    <a:pt x="1165574" y="342257"/>
                  </a:lnTo>
                  <a:lnTo>
                    <a:pt x="1128998" y="374880"/>
                  </a:lnTo>
                  <a:lnTo>
                    <a:pt x="1106424" y="384048"/>
                  </a:lnTo>
                  <a:close/>
                </a:path>
                <a:path w="1207134" h="384175">
                  <a:moveTo>
                    <a:pt x="100584" y="384048"/>
                  </a:moveTo>
                  <a:lnTo>
                    <a:pt x="57531" y="360997"/>
                  </a:lnTo>
                  <a:lnTo>
                    <a:pt x="25908" y="318515"/>
                  </a:lnTo>
                  <a:lnTo>
                    <a:pt x="6096" y="259842"/>
                  </a:lnTo>
                  <a:lnTo>
                    <a:pt x="0" y="192024"/>
                  </a:lnTo>
                  <a:lnTo>
                    <a:pt x="1476" y="156852"/>
                  </a:lnTo>
                  <a:lnTo>
                    <a:pt x="14144" y="94511"/>
                  </a:lnTo>
                  <a:lnTo>
                    <a:pt x="40147" y="42433"/>
                  </a:lnTo>
                  <a:lnTo>
                    <a:pt x="77771" y="9191"/>
                  </a:lnTo>
                  <a:lnTo>
                    <a:pt x="100584" y="0"/>
                  </a:lnTo>
                  <a:lnTo>
                    <a:pt x="103632" y="13716"/>
                  </a:lnTo>
                  <a:lnTo>
                    <a:pt x="86463" y="22598"/>
                  </a:lnTo>
                  <a:lnTo>
                    <a:pt x="71437" y="35623"/>
                  </a:lnTo>
                  <a:lnTo>
                    <a:pt x="47244" y="74676"/>
                  </a:lnTo>
                  <a:lnTo>
                    <a:pt x="32766" y="127635"/>
                  </a:lnTo>
                  <a:lnTo>
                    <a:pt x="27432" y="192024"/>
                  </a:lnTo>
                  <a:lnTo>
                    <a:pt x="28813" y="225790"/>
                  </a:lnTo>
                  <a:lnTo>
                    <a:pt x="39004" y="284178"/>
                  </a:lnTo>
                  <a:lnTo>
                    <a:pt x="58412" y="331112"/>
                  </a:lnTo>
                  <a:lnTo>
                    <a:pt x="86463" y="361449"/>
                  </a:lnTo>
                  <a:lnTo>
                    <a:pt x="103632" y="370332"/>
                  </a:lnTo>
                  <a:lnTo>
                    <a:pt x="100584" y="384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524919" y="3892923"/>
              <a:ext cx="249331" cy="189940"/>
            </a:xfrm>
            <a:custGeom>
              <a:avLst/>
              <a:gdLst/>
              <a:ahLst/>
              <a:cxnLst/>
              <a:rect l="l" t="t" r="r" b="b"/>
              <a:pathLst>
                <a:path w="282575" h="215264">
                  <a:moveTo>
                    <a:pt x="50006" y="214883"/>
                  </a:moveTo>
                  <a:lnTo>
                    <a:pt x="25717" y="214883"/>
                  </a:lnTo>
                  <a:lnTo>
                    <a:pt x="18381" y="39338"/>
                  </a:lnTo>
                  <a:lnTo>
                    <a:pt x="18097" y="32956"/>
                  </a:lnTo>
                  <a:lnTo>
                    <a:pt x="17145" y="26384"/>
                  </a:lnTo>
                  <a:lnTo>
                    <a:pt x="15716" y="21812"/>
                  </a:lnTo>
                  <a:lnTo>
                    <a:pt x="14382" y="17240"/>
                  </a:lnTo>
                  <a:lnTo>
                    <a:pt x="12477" y="13906"/>
                  </a:lnTo>
                  <a:lnTo>
                    <a:pt x="10096" y="11810"/>
                  </a:lnTo>
                  <a:lnTo>
                    <a:pt x="7810" y="9715"/>
                  </a:lnTo>
                  <a:lnTo>
                    <a:pt x="4381" y="8381"/>
                  </a:lnTo>
                  <a:lnTo>
                    <a:pt x="0" y="7715"/>
                  </a:lnTo>
                  <a:lnTo>
                    <a:pt x="1714" y="0"/>
                  </a:lnTo>
                  <a:lnTo>
                    <a:pt x="66294" y="0"/>
                  </a:lnTo>
                  <a:lnTo>
                    <a:pt x="64579" y="7619"/>
                  </a:lnTo>
                  <a:lnTo>
                    <a:pt x="60007" y="8001"/>
                  </a:lnTo>
                  <a:lnTo>
                    <a:pt x="56388" y="9429"/>
                  </a:lnTo>
                  <a:lnTo>
                    <a:pt x="46577" y="32099"/>
                  </a:lnTo>
                  <a:lnTo>
                    <a:pt x="46577" y="46958"/>
                  </a:lnTo>
                  <a:lnTo>
                    <a:pt x="46767" y="50768"/>
                  </a:lnTo>
                  <a:lnTo>
                    <a:pt x="48196" y="111823"/>
                  </a:lnTo>
                  <a:lnTo>
                    <a:pt x="48196" y="177736"/>
                  </a:lnTo>
                  <a:lnTo>
                    <a:pt x="67911" y="177736"/>
                  </a:lnTo>
                  <a:lnTo>
                    <a:pt x="50006" y="214883"/>
                  </a:lnTo>
                  <a:close/>
                </a:path>
                <a:path w="282575" h="215264">
                  <a:moveTo>
                    <a:pt x="67911" y="177736"/>
                  </a:moveTo>
                  <a:lnTo>
                    <a:pt x="49720" y="177736"/>
                  </a:lnTo>
                  <a:lnTo>
                    <a:pt x="135350" y="0"/>
                  </a:lnTo>
                  <a:lnTo>
                    <a:pt x="158686" y="0"/>
                  </a:lnTo>
                  <a:lnTo>
                    <a:pt x="158686" y="42957"/>
                  </a:lnTo>
                  <a:lnTo>
                    <a:pt x="132873" y="42957"/>
                  </a:lnTo>
                  <a:lnTo>
                    <a:pt x="67911" y="177736"/>
                  </a:lnTo>
                  <a:close/>
                </a:path>
                <a:path w="282575" h="215264">
                  <a:moveTo>
                    <a:pt x="176844" y="177736"/>
                  </a:moveTo>
                  <a:lnTo>
                    <a:pt x="158877" y="177736"/>
                  </a:lnTo>
                  <a:lnTo>
                    <a:pt x="221551" y="55435"/>
                  </a:lnTo>
                  <a:lnTo>
                    <a:pt x="224021" y="50768"/>
                  </a:lnTo>
                  <a:lnTo>
                    <a:pt x="226409" y="45624"/>
                  </a:lnTo>
                  <a:lnTo>
                    <a:pt x="229076" y="39338"/>
                  </a:lnTo>
                  <a:lnTo>
                    <a:pt x="231743" y="33242"/>
                  </a:lnTo>
                  <a:lnTo>
                    <a:pt x="232981" y="27813"/>
                  </a:lnTo>
                  <a:lnTo>
                    <a:pt x="232981" y="14668"/>
                  </a:lnTo>
                  <a:lnTo>
                    <a:pt x="227838" y="9429"/>
                  </a:lnTo>
                  <a:lnTo>
                    <a:pt x="217455" y="7619"/>
                  </a:lnTo>
                  <a:lnTo>
                    <a:pt x="219170" y="0"/>
                  </a:lnTo>
                  <a:lnTo>
                    <a:pt x="282511" y="0"/>
                  </a:lnTo>
                  <a:lnTo>
                    <a:pt x="280797" y="7619"/>
                  </a:lnTo>
                  <a:lnTo>
                    <a:pt x="276034" y="8381"/>
                  </a:lnTo>
                  <a:lnTo>
                    <a:pt x="271557" y="11048"/>
                  </a:lnTo>
                  <a:lnTo>
                    <a:pt x="249840" y="42576"/>
                  </a:lnTo>
                  <a:lnTo>
                    <a:pt x="176844" y="177736"/>
                  </a:lnTo>
                  <a:close/>
                </a:path>
                <a:path w="282575" h="215264">
                  <a:moveTo>
                    <a:pt x="156781" y="214883"/>
                  </a:moveTo>
                  <a:lnTo>
                    <a:pt x="132969" y="214883"/>
                  </a:lnTo>
                  <a:lnTo>
                    <a:pt x="133058" y="86824"/>
                  </a:lnTo>
                  <a:lnTo>
                    <a:pt x="133326" y="72544"/>
                  </a:lnTo>
                  <a:lnTo>
                    <a:pt x="133772" y="57925"/>
                  </a:lnTo>
                  <a:lnTo>
                    <a:pt x="134397" y="42957"/>
                  </a:lnTo>
                  <a:lnTo>
                    <a:pt x="158686" y="42957"/>
                  </a:lnTo>
                  <a:lnTo>
                    <a:pt x="158597" y="118546"/>
                  </a:lnTo>
                  <a:lnTo>
                    <a:pt x="158329" y="135576"/>
                  </a:lnTo>
                  <a:lnTo>
                    <a:pt x="157882" y="155303"/>
                  </a:lnTo>
                  <a:lnTo>
                    <a:pt x="157257" y="177736"/>
                  </a:lnTo>
                  <a:lnTo>
                    <a:pt x="176844" y="177736"/>
                  </a:lnTo>
                  <a:lnTo>
                    <a:pt x="156781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811845" y="3833755"/>
              <a:ext cx="184645" cy="1896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026326" y="3919145"/>
              <a:ext cx="115421" cy="0"/>
            </a:xfrm>
            <a:custGeom>
              <a:avLst/>
              <a:gdLst/>
              <a:ahLst/>
              <a:cxnLst/>
              <a:rect l="l" t="t" r="r" b="b"/>
              <a:pathLst>
                <a:path w="130809">
                  <a:moveTo>
                    <a:pt x="0" y="0"/>
                  </a:moveTo>
                  <a:lnTo>
                    <a:pt x="130301" y="0"/>
                  </a:lnTo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177016" y="3849893"/>
              <a:ext cx="84632" cy="1277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279719" y="3833755"/>
              <a:ext cx="63285" cy="1896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</p:grpSp>
      <p:sp>
        <p:nvSpPr>
          <p:cNvPr id="28" name="object 28"/>
          <p:cNvSpPr/>
          <p:nvPr/>
        </p:nvSpPr>
        <p:spPr>
          <a:xfrm>
            <a:off x="3200400" y="1524001"/>
            <a:ext cx="5791200" cy="20573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58200" y="52578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/>
              <a:t>T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267200" y="2514600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IN" b="1" baseline="30000" dirty="0" smtClean="0">
                    <a:solidFill>
                      <a:srgbClr val="FF0000"/>
                    </a:solidFill>
                  </a:rPr>
                  <a:t>(k-1)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514600"/>
                <a:ext cx="838691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5181600" y="29718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(k-1)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6000" y="25146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(k)</a:t>
            </a:r>
            <a:endParaRPr lang="en-I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26" dirty="0"/>
              <a:t>Nestorov’s </a:t>
            </a:r>
            <a:r>
              <a:rPr sz="3883" spc="-18" dirty="0"/>
              <a:t>Accelerated</a:t>
            </a:r>
            <a:r>
              <a:rPr sz="3883" spc="-71" dirty="0"/>
              <a:t> </a:t>
            </a:r>
            <a:r>
              <a:rPr sz="3883" spc="-18" dirty="0"/>
              <a:t>Gradient</a:t>
            </a:r>
            <a:endParaRPr sz="3883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4"/>
          <p:cNvSpPr/>
          <p:nvPr/>
        </p:nvSpPr>
        <p:spPr>
          <a:xfrm>
            <a:off x="2687171" y="4637891"/>
            <a:ext cx="161365" cy="204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4757" y="4640581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69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69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69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69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4711" y="4576035"/>
            <a:ext cx="283732" cy="2043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6109" y="4724623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6109" y="4787824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95557" y="4631166"/>
            <a:ext cx="168088" cy="274544"/>
          </a:xfrm>
          <a:custGeom>
            <a:avLst/>
            <a:gdLst/>
            <a:ahLst/>
            <a:cxnLst/>
            <a:rect l="l" t="t" r="r" b="b"/>
            <a:pathLst>
              <a:path w="190500" h="311150">
                <a:moveTo>
                  <a:pt x="27336" y="310896"/>
                </a:moveTo>
                <a:lnTo>
                  <a:pt x="0" y="310896"/>
                </a:lnTo>
                <a:lnTo>
                  <a:pt x="49530" y="90106"/>
                </a:lnTo>
                <a:lnTo>
                  <a:pt x="62308" y="51329"/>
                </a:lnTo>
                <a:lnTo>
                  <a:pt x="87961" y="16577"/>
                </a:lnTo>
                <a:lnTo>
                  <a:pt x="125119" y="715"/>
                </a:lnTo>
                <a:lnTo>
                  <a:pt x="136302" y="0"/>
                </a:lnTo>
                <a:lnTo>
                  <a:pt x="148499" y="769"/>
                </a:lnTo>
                <a:lnTo>
                  <a:pt x="159222" y="2940"/>
                </a:lnTo>
                <a:lnTo>
                  <a:pt x="168463" y="6523"/>
                </a:lnTo>
                <a:lnTo>
                  <a:pt x="176212" y="11525"/>
                </a:lnTo>
                <a:lnTo>
                  <a:pt x="178336" y="13716"/>
                </a:lnTo>
                <a:lnTo>
                  <a:pt x="134588" y="13716"/>
                </a:lnTo>
                <a:lnTo>
                  <a:pt x="124444" y="15053"/>
                </a:lnTo>
                <a:lnTo>
                  <a:pt x="92347" y="45770"/>
                </a:lnTo>
                <a:lnTo>
                  <a:pt x="75819" y="96107"/>
                </a:lnTo>
                <a:lnTo>
                  <a:pt x="52673" y="203263"/>
                </a:lnTo>
                <a:lnTo>
                  <a:pt x="52387" y="210216"/>
                </a:lnTo>
                <a:lnTo>
                  <a:pt x="53149" y="212788"/>
                </a:lnTo>
                <a:lnTo>
                  <a:pt x="71342" y="226409"/>
                </a:lnTo>
                <a:lnTo>
                  <a:pt x="75723" y="227933"/>
                </a:lnTo>
                <a:lnTo>
                  <a:pt x="81248" y="228695"/>
                </a:lnTo>
                <a:lnTo>
                  <a:pt x="136879" y="228695"/>
                </a:lnTo>
                <a:lnTo>
                  <a:pt x="132148" y="231933"/>
                </a:lnTo>
                <a:lnTo>
                  <a:pt x="45243" y="231933"/>
                </a:lnTo>
                <a:lnTo>
                  <a:pt x="27336" y="310896"/>
                </a:lnTo>
                <a:close/>
              </a:path>
              <a:path w="190500" h="311150">
                <a:moveTo>
                  <a:pt x="136879" y="228695"/>
                </a:moveTo>
                <a:lnTo>
                  <a:pt x="81248" y="228695"/>
                </a:lnTo>
                <a:lnTo>
                  <a:pt x="87915" y="228600"/>
                </a:lnTo>
                <a:lnTo>
                  <a:pt x="94543" y="228135"/>
                </a:lnTo>
                <a:lnTo>
                  <a:pt x="126649" y="203744"/>
                </a:lnTo>
                <a:lnTo>
                  <a:pt x="136493" y="160972"/>
                </a:lnTo>
                <a:lnTo>
                  <a:pt x="135847" y="152042"/>
                </a:lnTo>
                <a:lnTo>
                  <a:pt x="105267" y="120284"/>
                </a:lnTo>
                <a:lnTo>
                  <a:pt x="96107" y="118872"/>
                </a:lnTo>
                <a:lnTo>
                  <a:pt x="98488" y="108204"/>
                </a:lnTo>
                <a:lnTo>
                  <a:pt x="137957" y="93114"/>
                </a:lnTo>
                <a:lnTo>
                  <a:pt x="160139" y="59007"/>
                </a:lnTo>
                <a:lnTo>
                  <a:pt x="162210" y="33147"/>
                </a:lnTo>
                <a:lnTo>
                  <a:pt x="159924" y="26098"/>
                </a:lnTo>
                <a:lnTo>
                  <a:pt x="150685" y="16287"/>
                </a:lnTo>
                <a:lnTo>
                  <a:pt x="143732" y="13811"/>
                </a:lnTo>
                <a:lnTo>
                  <a:pt x="134588" y="13716"/>
                </a:lnTo>
                <a:lnTo>
                  <a:pt x="178336" y="13716"/>
                </a:lnTo>
                <a:lnTo>
                  <a:pt x="182338" y="17844"/>
                </a:lnTo>
                <a:lnTo>
                  <a:pt x="186713" y="25360"/>
                </a:lnTo>
                <a:lnTo>
                  <a:pt x="189339" y="34054"/>
                </a:lnTo>
                <a:lnTo>
                  <a:pt x="190214" y="43910"/>
                </a:lnTo>
                <a:lnTo>
                  <a:pt x="190214" y="49625"/>
                </a:lnTo>
                <a:lnTo>
                  <a:pt x="174283" y="86571"/>
                </a:lnTo>
                <a:lnTo>
                  <a:pt x="135707" y="110534"/>
                </a:lnTo>
                <a:lnTo>
                  <a:pt x="126777" y="113538"/>
                </a:lnTo>
                <a:lnTo>
                  <a:pt x="126396" y="114871"/>
                </a:lnTo>
                <a:lnTo>
                  <a:pt x="143884" y="123516"/>
                </a:lnTo>
                <a:lnTo>
                  <a:pt x="156352" y="135171"/>
                </a:lnTo>
                <a:lnTo>
                  <a:pt x="163821" y="149844"/>
                </a:lnTo>
                <a:lnTo>
                  <a:pt x="166306" y="167544"/>
                </a:lnTo>
                <a:lnTo>
                  <a:pt x="165767" y="177368"/>
                </a:lnTo>
                <a:lnTo>
                  <a:pt x="146673" y="220360"/>
                </a:lnTo>
                <a:lnTo>
                  <a:pt x="139715" y="226754"/>
                </a:lnTo>
                <a:lnTo>
                  <a:pt x="136879" y="228695"/>
                </a:lnTo>
                <a:close/>
              </a:path>
              <a:path w="190500" h="311150">
                <a:moveTo>
                  <a:pt x="92583" y="242316"/>
                </a:moveTo>
                <a:lnTo>
                  <a:pt x="83153" y="242316"/>
                </a:lnTo>
                <a:lnTo>
                  <a:pt x="74866" y="241554"/>
                </a:lnTo>
                <a:lnTo>
                  <a:pt x="60388" y="238506"/>
                </a:lnTo>
                <a:lnTo>
                  <a:pt x="52959" y="235839"/>
                </a:lnTo>
                <a:lnTo>
                  <a:pt x="45243" y="231933"/>
                </a:lnTo>
                <a:lnTo>
                  <a:pt x="132148" y="231933"/>
                </a:lnTo>
                <a:lnTo>
                  <a:pt x="92583" y="2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93734" y="4637891"/>
            <a:ext cx="161365" cy="204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82663" y="4640581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92619" y="4576035"/>
            <a:ext cx="199353" cy="204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21892" y="4668819"/>
            <a:ext cx="124385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589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84769" y="4593515"/>
            <a:ext cx="91355" cy="138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97219" y="4576035"/>
            <a:ext cx="68244" cy="204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84302" y="4755552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27539" y="4698402"/>
            <a:ext cx="140245" cy="207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16890" y="4637891"/>
            <a:ext cx="345589" cy="267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90466" y="4640581"/>
            <a:ext cx="584387" cy="204507"/>
          </a:xfrm>
          <a:custGeom>
            <a:avLst/>
            <a:gdLst/>
            <a:ahLst/>
            <a:cxnLst/>
            <a:rect l="l" t="t" r="r" b="b"/>
            <a:pathLst>
              <a:path w="662304" h="231775">
                <a:moveTo>
                  <a:pt x="141636" y="228600"/>
                </a:moveTo>
                <a:lnTo>
                  <a:pt x="0" y="228600"/>
                </a:lnTo>
                <a:lnTo>
                  <a:pt x="1809" y="220408"/>
                </a:lnTo>
                <a:lnTo>
                  <a:pt x="6096" y="219837"/>
                </a:lnTo>
                <a:lnTo>
                  <a:pt x="9334" y="218694"/>
                </a:lnTo>
                <a:lnTo>
                  <a:pt x="11430" y="217170"/>
                </a:lnTo>
                <a:lnTo>
                  <a:pt x="13525" y="215741"/>
                </a:lnTo>
                <a:lnTo>
                  <a:pt x="15335" y="213646"/>
                </a:lnTo>
                <a:lnTo>
                  <a:pt x="16764" y="210883"/>
                </a:lnTo>
                <a:lnTo>
                  <a:pt x="18193" y="208216"/>
                </a:lnTo>
                <a:lnTo>
                  <a:pt x="19526" y="204978"/>
                </a:lnTo>
                <a:lnTo>
                  <a:pt x="20764" y="201073"/>
                </a:lnTo>
                <a:lnTo>
                  <a:pt x="22002" y="197262"/>
                </a:lnTo>
                <a:lnTo>
                  <a:pt x="23812" y="189833"/>
                </a:lnTo>
                <a:lnTo>
                  <a:pt x="54768" y="49340"/>
                </a:lnTo>
                <a:lnTo>
                  <a:pt x="58388" y="22288"/>
                </a:lnTo>
                <a:lnTo>
                  <a:pt x="58388" y="17145"/>
                </a:lnTo>
                <a:lnTo>
                  <a:pt x="57150" y="13430"/>
                </a:lnTo>
                <a:lnTo>
                  <a:pt x="51911" y="9334"/>
                </a:lnTo>
                <a:lnTo>
                  <a:pt x="47720" y="8096"/>
                </a:lnTo>
                <a:lnTo>
                  <a:pt x="42005" y="7620"/>
                </a:lnTo>
                <a:lnTo>
                  <a:pt x="43815" y="0"/>
                </a:lnTo>
                <a:lnTo>
                  <a:pt x="110775" y="0"/>
                </a:lnTo>
                <a:lnTo>
                  <a:pt x="108966" y="7620"/>
                </a:lnTo>
                <a:lnTo>
                  <a:pt x="104775" y="8572"/>
                </a:lnTo>
                <a:lnTo>
                  <a:pt x="101726" y="9620"/>
                </a:lnTo>
                <a:lnTo>
                  <a:pt x="84582" y="49530"/>
                </a:lnTo>
                <a:lnTo>
                  <a:pt x="48672" y="213360"/>
                </a:lnTo>
                <a:lnTo>
                  <a:pt x="89916" y="213360"/>
                </a:lnTo>
                <a:lnTo>
                  <a:pt x="97440" y="213455"/>
                </a:lnTo>
                <a:lnTo>
                  <a:pt x="145532" y="213455"/>
                </a:lnTo>
                <a:lnTo>
                  <a:pt x="141636" y="228600"/>
                </a:lnTo>
                <a:close/>
              </a:path>
              <a:path w="662304" h="231775">
                <a:moveTo>
                  <a:pt x="145532" y="213455"/>
                </a:moveTo>
                <a:lnTo>
                  <a:pt x="97440" y="213455"/>
                </a:lnTo>
                <a:lnTo>
                  <a:pt x="103346" y="212788"/>
                </a:lnTo>
                <a:lnTo>
                  <a:pt x="107632" y="211265"/>
                </a:lnTo>
                <a:lnTo>
                  <a:pt x="111918" y="209931"/>
                </a:lnTo>
                <a:lnTo>
                  <a:pt x="116014" y="207264"/>
                </a:lnTo>
                <a:lnTo>
                  <a:pt x="119824" y="203359"/>
                </a:lnTo>
                <a:lnTo>
                  <a:pt x="123634" y="199548"/>
                </a:lnTo>
                <a:lnTo>
                  <a:pt x="142303" y="163068"/>
                </a:lnTo>
                <a:lnTo>
                  <a:pt x="158496" y="163068"/>
                </a:lnTo>
                <a:lnTo>
                  <a:pt x="145532" y="213455"/>
                </a:lnTo>
                <a:close/>
              </a:path>
              <a:path w="662304" h="231775">
                <a:moveTo>
                  <a:pt x="246316" y="231648"/>
                </a:moveTo>
                <a:lnTo>
                  <a:pt x="206121" y="217170"/>
                </a:lnTo>
                <a:lnTo>
                  <a:pt x="191738" y="175069"/>
                </a:lnTo>
                <a:lnTo>
                  <a:pt x="191988" y="168141"/>
                </a:lnTo>
                <a:lnTo>
                  <a:pt x="202739" y="121741"/>
                </a:lnTo>
                <a:lnTo>
                  <a:pt x="226826" y="86737"/>
                </a:lnTo>
                <a:lnTo>
                  <a:pt x="262080" y="68020"/>
                </a:lnTo>
                <a:lnTo>
                  <a:pt x="282606" y="65532"/>
                </a:lnTo>
                <a:lnTo>
                  <a:pt x="295248" y="66512"/>
                </a:lnTo>
                <a:lnTo>
                  <a:pt x="306300" y="69306"/>
                </a:lnTo>
                <a:lnTo>
                  <a:pt x="315744" y="73903"/>
                </a:lnTo>
                <a:lnTo>
                  <a:pt x="322282" y="79248"/>
                </a:lnTo>
                <a:lnTo>
                  <a:pt x="279273" y="79248"/>
                </a:lnTo>
                <a:lnTo>
                  <a:pt x="270896" y="80214"/>
                </a:lnTo>
                <a:lnTo>
                  <a:pt x="237318" y="111697"/>
                </a:lnTo>
                <a:lnTo>
                  <a:pt x="225254" y="148616"/>
                </a:lnTo>
                <a:lnTo>
                  <a:pt x="221075" y="182023"/>
                </a:lnTo>
                <a:lnTo>
                  <a:pt x="221556" y="190686"/>
                </a:lnTo>
                <a:lnTo>
                  <a:pt x="241459" y="218027"/>
                </a:lnTo>
                <a:lnTo>
                  <a:pt x="294537" y="218027"/>
                </a:lnTo>
                <a:lnTo>
                  <a:pt x="291963" y="219856"/>
                </a:lnTo>
                <a:lnTo>
                  <a:pt x="284035" y="224123"/>
                </a:lnTo>
                <a:lnTo>
                  <a:pt x="275516" y="227428"/>
                </a:lnTo>
                <a:lnTo>
                  <a:pt x="266390" y="229778"/>
                </a:lnTo>
                <a:lnTo>
                  <a:pt x="256657" y="231182"/>
                </a:lnTo>
                <a:lnTo>
                  <a:pt x="246316" y="231648"/>
                </a:lnTo>
                <a:close/>
              </a:path>
              <a:path w="662304" h="231775">
                <a:moveTo>
                  <a:pt x="294537" y="218027"/>
                </a:moveTo>
                <a:lnTo>
                  <a:pt x="241459" y="218027"/>
                </a:lnTo>
                <a:lnTo>
                  <a:pt x="251650" y="217932"/>
                </a:lnTo>
                <a:lnTo>
                  <a:pt x="259688" y="217074"/>
                </a:lnTo>
                <a:lnTo>
                  <a:pt x="292250" y="185785"/>
                </a:lnTo>
                <a:lnTo>
                  <a:pt x="304130" y="149386"/>
                </a:lnTo>
                <a:lnTo>
                  <a:pt x="308228" y="115538"/>
                </a:lnTo>
                <a:lnTo>
                  <a:pt x="307798" y="107145"/>
                </a:lnTo>
                <a:lnTo>
                  <a:pt x="279273" y="79248"/>
                </a:lnTo>
                <a:lnTo>
                  <a:pt x="322282" y="79248"/>
                </a:lnTo>
                <a:lnTo>
                  <a:pt x="337527" y="121741"/>
                </a:lnTo>
                <a:lnTo>
                  <a:pt x="337545" y="122808"/>
                </a:lnTo>
                <a:lnTo>
                  <a:pt x="337152" y="132302"/>
                </a:lnTo>
                <a:lnTo>
                  <a:pt x="327104" y="174748"/>
                </a:lnTo>
                <a:lnTo>
                  <a:pt x="306069" y="208465"/>
                </a:lnTo>
                <a:lnTo>
                  <a:pt x="299311" y="214634"/>
                </a:lnTo>
                <a:lnTo>
                  <a:pt x="294537" y="218027"/>
                </a:lnTo>
                <a:close/>
              </a:path>
              <a:path w="662304" h="231775">
                <a:moveTo>
                  <a:pt x="467490" y="217932"/>
                </a:moveTo>
                <a:lnTo>
                  <a:pt x="421290" y="217932"/>
                </a:lnTo>
                <a:lnTo>
                  <a:pt x="428845" y="217555"/>
                </a:lnTo>
                <a:lnTo>
                  <a:pt x="435507" y="216277"/>
                </a:lnTo>
                <a:lnTo>
                  <a:pt x="455087" y="185928"/>
                </a:lnTo>
                <a:lnTo>
                  <a:pt x="454342" y="181737"/>
                </a:lnTo>
                <a:lnTo>
                  <a:pt x="452628" y="178117"/>
                </a:lnTo>
                <a:lnTo>
                  <a:pt x="451009" y="174593"/>
                </a:lnTo>
                <a:lnTo>
                  <a:pt x="417671" y="150114"/>
                </a:lnTo>
                <a:lnTo>
                  <a:pt x="410908" y="145351"/>
                </a:lnTo>
                <a:lnTo>
                  <a:pt x="406050" y="140970"/>
                </a:lnTo>
                <a:lnTo>
                  <a:pt x="401192" y="136779"/>
                </a:lnTo>
                <a:lnTo>
                  <a:pt x="397573" y="132112"/>
                </a:lnTo>
                <a:lnTo>
                  <a:pt x="395096" y="127063"/>
                </a:lnTo>
                <a:lnTo>
                  <a:pt x="392620" y="122110"/>
                </a:lnTo>
                <a:lnTo>
                  <a:pt x="391382" y="116395"/>
                </a:lnTo>
                <a:lnTo>
                  <a:pt x="391382" y="100965"/>
                </a:lnTo>
                <a:lnTo>
                  <a:pt x="393763" y="93154"/>
                </a:lnTo>
                <a:lnTo>
                  <a:pt x="425737" y="68677"/>
                </a:lnTo>
                <a:lnTo>
                  <a:pt x="449580" y="65532"/>
                </a:lnTo>
                <a:lnTo>
                  <a:pt x="457244" y="65710"/>
                </a:lnTo>
                <a:lnTo>
                  <a:pt x="497227" y="71858"/>
                </a:lnTo>
                <a:lnTo>
                  <a:pt x="503586" y="73914"/>
                </a:lnTo>
                <a:lnTo>
                  <a:pt x="502451" y="79248"/>
                </a:lnTo>
                <a:lnTo>
                  <a:pt x="447579" y="79248"/>
                </a:lnTo>
                <a:lnTo>
                  <a:pt x="438816" y="79343"/>
                </a:lnTo>
                <a:lnTo>
                  <a:pt x="431768" y="81629"/>
                </a:lnTo>
                <a:lnTo>
                  <a:pt x="426243" y="86106"/>
                </a:lnTo>
                <a:lnTo>
                  <a:pt x="420719" y="90678"/>
                </a:lnTo>
                <a:lnTo>
                  <a:pt x="417957" y="96678"/>
                </a:lnTo>
                <a:lnTo>
                  <a:pt x="417957" y="108013"/>
                </a:lnTo>
                <a:lnTo>
                  <a:pt x="448246" y="138207"/>
                </a:lnTo>
                <a:lnTo>
                  <a:pt x="455294" y="142589"/>
                </a:lnTo>
                <a:lnTo>
                  <a:pt x="480631" y="171259"/>
                </a:lnTo>
                <a:lnTo>
                  <a:pt x="482250" y="179832"/>
                </a:lnTo>
                <a:lnTo>
                  <a:pt x="482193" y="186023"/>
                </a:lnTo>
                <a:lnTo>
                  <a:pt x="470002" y="215790"/>
                </a:lnTo>
                <a:lnTo>
                  <a:pt x="467490" y="217932"/>
                </a:lnTo>
                <a:close/>
              </a:path>
              <a:path w="662304" h="231775">
                <a:moveTo>
                  <a:pt x="495966" y="109728"/>
                </a:moveTo>
                <a:lnTo>
                  <a:pt x="482441" y="109728"/>
                </a:lnTo>
                <a:lnTo>
                  <a:pt x="481298" y="99822"/>
                </a:lnTo>
                <a:lnTo>
                  <a:pt x="478059" y="92297"/>
                </a:lnTo>
                <a:lnTo>
                  <a:pt x="447579" y="79248"/>
                </a:lnTo>
                <a:lnTo>
                  <a:pt x="502451" y="79248"/>
                </a:lnTo>
                <a:lnTo>
                  <a:pt x="495966" y="109728"/>
                </a:lnTo>
                <a:close/>
              </a:path>
              <a:path w="662304" h="231775">
                <a:moveTo>
                  <a:pt x="421671" y="231648"/>
                </a:moveTo>
                <a:lnTo>
                  <a:pt x="380273" y="226814"/>
                </a:lnTo>
                <a:lnTo>
                  <a:pt x="364617" y="222504"/>
                </a:lnTo>
                <a:lnTo>
                  <a:pt x="372617" y="185928"/>
                </a:lnTo>
                <a:lnTo>
                  <a:pt x="385667" y="185928"/>
                </a:lnTo>
                <a:lnTo>
                  <a:pt x="386505" y="193429"/>
                </a:lnTo>
                <a:lnTo>
                  <a:pt x="388298" y="199930"/>
                </a:lnTo>
                <a:lnTo>
                  <a:pt x="421290" y="217932"/>
                </a:lnTo>
                <a:lnTo>
                  <a:pt x="467490" y="217932"/>
                </a:lnTo>
                <a:lnTo>
                  <a:pt x="464962" y="220087"/>
                </a:lnTo>
                <a:lnTo>
                  <a:pt x="430153" y="231341"/>
                </a:lnTo>
                <a:lnTo>
                  <a:pt x="421671" y="231648"/>
                </a:lnTo>
                <a:close/>
              </a:path>
              <a:path w="662304" h="231775">
                <a:moveTo>
                  <a:pt x="625986" y="217932"/>
                </a:moveTo>
                <a:lnTo>
                  <a:pt x="579786" y="217932"/>
                </a:lnTo>
                <a:lnTo>
                  <a:pt x="587341" y="217555"/>
                </a:lnTo>
                <a:lnTo>
                  <a:pt x="594002" y="216277"/>
                </a:lnTo>
                <a:lnTo>
                  <a:pt x="613583" y="185928"/>
                </a:lnTo>
                <a:lnTo>
                  <a:pt x="612838" y="181737"/>
                </a:lnTo>
                <a:lnTo>
                  <a:pt x="611124" y="178117"/>
                </a:lnTo>
                <a:lnTo>
                  <a:pt x="609504" y="174593"/>
                </a:lnTo>
                <a:lnTo>
                  <a:pt x="576167" y="150114"/>
                </a:lnTo>
                <a:lnTo>
                  <a:pt x="569404" y="145351"/>
                </a:lnTo>
                <a:lnTo>
                  <a:pt x="564546" y="140970"/>
                </a:lnTo>
                <a:lnTo>
                  <a:pt x="559689" y="136779"/>
                </a:lnTo>
                <a:lnTo>
                  <a:pt x="556069" y="132112"/>
                </a:lnTo>
                <a:lnTo>
                  <a:pt x="553592" y="127063"/>
                </a:lnTo>
                <a:lnTo>
                  <a:pt x="551116" y="122110"/>
                </a:lnTo>
                <a:lnTo>
                  <a:pt x="549878" y="116395"/>
                </a:lnTo>
                <a:lnTo>
                  <a:pt x="549878" y="100965"/>
                </a:lnTo>
                <a:lnTo>
                  <a:pt x="552259" y="93154"/>
                </a:lnTo>
                <a:lnTo>
                  <a:pt x="584232" y="68677"/>
                </a:lnTo>
                <a:lnTo>
                  <a:pt x="608076" y="65532"/>
                </a:lnTo>
                <a:lnTo>
                  <a:pt x="615740" y="65710"/>
                </a:lnTo>
                <a:lnTo>
                  <a:pt x="655723" y="71858"/>
                </a:lnTo>
                <a:lnTo>
                  <a:pt x="662082" y="73914"/>
                </a:lnTo>
                <a:lnTo>
                  <a:pt x="660947" y="79248"/>
                </a:lnTo>
                <a:lnTo>
                  <a:pt x="606075" y="79248"/>
                </a:lnTo>
                <a:lnTo>
                  <a:pt x="597312" y="79343"/>
                </a:lnTo>
                <a:lnTo>
                  <a:pt x="590264" y="81629"/>
                </a:lnTo>
                <a:lnTo>
                  <a:pt x="584739" y="86106"/>
                </a:lnTo>
                <a:lnTo>
                  <a:pt x="579215" y="90678"/>
                </a:lnTo>
                <a:lnTo>
                  <a:pt x="576453" y="96678"/>
                </a:lnTo>
                <a:lnTo>
                  <a:pt x="576453" y="108013"/>
                </a:lnTo>
                <a:lnTo>
                  <a:pt x="606742" y="138207"/>
                </a:lnTo>
                <a:lnTo>
                  <a:pt x="613791" y="142589"/>
                </a:lnTo>
                <a:lnTo>
                  <a:pt x="639127" y="171259"/>
                </a:lnTo>
                <a:lnTo>
                  <a:pt x="640746" y="179832"/>
                </a:lnTo>
                <a:lnTo>
                  <a:pt x="640689" y="186023"/>
                </a:lnTo>
                <a:lnTo>
                  <a:pt x="628498" y="215790"/>
                </a:lnTo>
                <a:lnTo>
                  <a:pt x="625986" y="217932"/>
                </a:lnTo>
                <a:close/>
              </a:path>
              <a:path w="662304" h="231775">
                <a:moveTo>
                  <a:pt x="654462" y="109728"/>
                </a:moveTo>
                <a:lnTo>
                  <a:pt x="640937" y="109728"/>
                </a:lnTo>
                <a:lnTo>
                  <a:pt x="639794" y="99822"/>
                </a:lnTo>
                <a:lnTo>
                  <a:pt x="636555" y="92297"/>
                </a:lnTo>
                <a:lnTo>
                  <a:pt x="606075" y="79248"/>
                </a:lnTo>
                <a:lnTo>
                  <a:pt x="660947" y="79248"/>
                </a:lnTo>
                <a:lnTo>
                  <a:pt x="654462" y="109728"/>
                </a:lnTo>
                <a:close/>
              </a:path>
              <a:path w="662304" h="231775">
                <a:moveTo>
                  <a:pt x="580168" y="231648"/>
                </a:moveTo>
                <a:lnTo>
                  <a:pt x="538769" y="226814"/>
                </a:lnTo>
                <a:lnTo>
                  <a:pt x="523112" y="222504"/>
                </a:lnTo>
                <a:lnTo>
                  <a:pt x="531114" y="185928"/>
                </a:lnTo>
                <a:lnTo>
                  <a:pt x="544163" y="185928"/>
                </a:lnTo>
                <a:lnTo>
                  <a:pt x="545001" y="193429"/>
                </a:lnTo>
                <a:lnTo>
                  <a:pt x="546794" y="199930"/>
                </a:lnTo>
                <a:lnTo>
                  <a:pt x="579786" y="217932"/>
                </a:lnTo>
                <a:lnTo>
                  <a:pt x="625986" y="217932"/>
                </a:lnTo>
                <a:lnTo>
                  <a:pt x="623458" y="220087"/>
                </a:lnTo>
                <a:lnTo>
                  <a:pt x="588649" y="231341"/>
                </a:lnTo>
                <a:lnTo>
                  <a:pt x="580168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18107" y="4573344"/>
            <a:ext cx="2953058" cy="365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73973" y="5104504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83929" y="5039958"/>
            <a:ext cx="283732" cy="2043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03981" y="5188547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03981" y="5251749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08052" y="5104504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18008" y="5039958"/>
            <a:ext cx="199353" cy="204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47281" y="5132742"/>
            <a:ext cx="124385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589" y="0"/>
                </a:lnTo>
              </a:path>
            </a:pathLst>
          </a:custGeom>
          <a:ln w="18287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08813" y="5057439"/>
            <a:ext cx="91355" cy="1385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21263" y="5039958"/>
            <a:ext cx="68244" cy="2043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00667" y="5124675"/>
            <a:ext cx="0" cy="85165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23717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09690" y="5219475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00667" y="5229561"/>
            <a:ext cx="0" cy="85165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23717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88885" y="5101814"/>
            <a:ext cx="161365" cy="2043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76470" y="5104504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86427" y="5039958"/>
            <a:ext cx="283733" cy="2043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19400" y="1828800"/>
            <a:ext cx="6019800" cy="2362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3000" y="28956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(k-1)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43600" y="29718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(k)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962400" y="2971800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IN" b="1" baseline="30000" dirty="0" smtClean="0">
                    <a:solidFill>
                      <a:srgbClr val="FF0000"/>
                    </a:solidFill>
                  </a:rPr>
                  <a:t>(k-1)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971800"/>
                <a:ext cx="838691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15493"/>
            <a:ext cx="9321800" cy="4545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Smoothing the</a:t>
            </a:r>
            <a:r>
              <a:rPr spc="-31" dirty="0"/>
              <a:t> </a:t>
            </a:r>
            <a:r>
              <a:rPr spc="-13" dirty="0"/>
              <a:t>trajectory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90600" y="4419600"/>
            <a:ext cx="10160000" cy="2057400"/>
          </a:xfrm>
        </p:spPr>
        <p:txBody>
          <a:bodyPr/>
          <a:lstStyle/>
          <a:p>
            <a:pPr marL="313221" marR="247103" indent="-302575">
              <a:spcBef>
                <a:spcPts val="93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Simple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gradient </a:t>
            </a:r>
            <a:r>
              <a:rPr lang="en-US" dirty="0">
                <a:solidFill>
                  <a:prstClr val="black"/>
                </a:solidFill>
                <a:cs typeface="Calibri"/>
              </a:rPr>
              <a:t>and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acceleration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methods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still demonstrate oscillatory 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behavior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some directions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667346" lvl="1" indent="-253827">
              <a:spcBef>
                <a:spcPts val="387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Depends </a:t>
            </a:r>
            <a:r>
              <a:rPr lang="en-US" dirty="0">
                <a:solidFill>
                  <a:prstClr val="black"/>
                </a:solidFill>
                <a:cs typeface="Calibri"/>
              </a:rPr>
              <a:t>on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magic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step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size</a:t>
            </a:r>
            <a:r>
              <a:rPr lang="en-US" spc="40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parameters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313221" indent="-302575">
              <a:spcBef>
                <a:spcPts val="41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Observation: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Steps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“oscillatory” directions show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large total</a:t>
            </a:r>
            <a:r>
              <a:rPr lang="en-US" spc="26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movement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667346" marR="91892" lvl="1" indent="-253266">
              <a:spcBef>
                <a:spcPts val="388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In the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example,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total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motion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vertical direction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is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much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greater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than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horizontal</a:t>
            </a:r>
            <a:r>
              <a:rPr lang="en-US" spc="13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direction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313221" indent="-302575">
              <a:spcBef>
                <a:spcPts val="41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13" dirty="0">
                <a:solidFill>
                  <a:prstClr val="black"/>
                </a:solidFill>
                <a:cs typeface="Calibri"/>
              </a:rPr>
              <a:t>Improvement: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Dampen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step size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directions </a:t>
            </a:r>
            <a:r>
              <a:rPr lang="en-US" dirty="0">
                <a:solidFill>
                  <a:prstClr val="black"/>
                </a:solidFill>
                <a:cs typeface="Calibri"/>
              </a:rPr>
              <a:t>with high</a:t>
            </a:r>
            <a:r>
              <a:rPr lang="en-US" spc="66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4" dirty="0" smtClean="0">
                <a:solidFill>
                  <a:prstClr val="black"/>
                </a:solidFill>
                <a:cs typeface="Calibri"/>
              </a:rPr>
              <a:t>motion</a:t>
            </a:r>
          </a:p>
          <a:p>
            <a:pPr marL="770421" lvl="1" indent="-302575">
              <a:spcBef>
                <a:spcPts val="41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 smtClean="0">
                <a:solidFill>
                  <a:prstClr val="black"/>
                </a:solidFill>
                <a:cs typeface="Calibri"/>
              </a:rPr>
              <a:t>Using second order term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3" name="Group 12"/>
          <p:cNvGrpSpPr/>
          <p:nvPr/>
        </p:nvGrpSpPr>
        <p:grpSpPr>
          <a:xfrm>
            <a:off x="1219200" y="1676400"/>
            <a:ext cx="5638800" cy="2590800"/>
            <a:chOff x="2374877" y="1753913"/>
            <a:chExt cx="4692642" cy="1899976"/>
          </a:xfrm>
        </p:grpSpPr>
        <p:sp>
          <p:nvSpPr>
            <p:cNvPr id="6" name="object 6"/>
            <p:cNvSpPr/>
            <p:nvPr/>
          </p:nvSpPr>
          <p:spPr>
            <a:xfrm>
              <a:off x="2374877" y="1753913"/>
              <a:ext cx="4692642" cy="18999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005428" y="2442843"/>
              <a:ext cx="490257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  <a:tabLst>
                  <a:tab pos="375977" algn="l"/>
                </a:tabLst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1	2</a:t>
              </a:r>
              <a:endParaRPr sz="1588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3610543" y="2738703"/>
              <a:ext cx="124946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3</a:t>
              </a:r>
              <a:endParaRPr sz="1588" dirty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946686" y="2538378"/>
              <a:ext cx="124946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4</a:t>
              </a:r>
              <a:endParaRPr sz="1588" dirty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182074" y="2793858"/>
              <a:ext cx="124946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5</a:t>
              </a:r>
              <a:endParaRPr sz="1588">
                <a:solidFill>
                  <a:prstClr val="black"/>
                </a:solidFill>
                <a:cs typeface="Calibri"/>
              </a:endParaRPr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977282"/>
              </p:ext>
            </p:extLst>
          </p:nvPr>
        </p:nvGraphicFramePr>
        <p:xfrm>
          <a:off x="7391400" y="1828800"/>
          <a:ext cx="2819400" cy="2285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363"/>
                <a:gridCol w="1112921"/>
                <a:gridCol w="1187116"/>
              </a:tblGrid>
              <a:tr h="38047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Step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3193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component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3193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component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93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</a:tr>
              <a:tr h="382044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+2.5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0477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-3</a:t>
                      </a: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0478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+2.5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2044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-2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0478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1.5</a:t>
                      </a: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>
              <a:spcBef>
                <a:spcPts val="84"/>
              </a:spcBef>
            </a:pPr>
            <a:r>
              <a:rPr spc="-4" dirty="0"/>
              <a:t>Normalizing </a:t>
            </a:r>
            <a:r>
              <a:rPr spc="-22" dirty="0"/>
              <a:t>steps </a:t>
            </a:r>
            <a:r>
              <a:rPr spc="-18" dirty="0"/>
              <a:t>by </a:t>
            </a:r>
            <a:r>
              <a:rPr spc="-9" dirty="0"/>
              <a:t>second</a:t>
            </a:r>
            <a:r>
              <a:rPr spc="66" dirty="0"/>
              <a:t> </a:t>
            </a:r>
            <a:r>
              <a:rPr spc="-9" dirty="0"/>
              <a:t>moment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90600" y="3581400"/>
            <a:ext cx="10160000" cy="2728913"/>
          </a:xfrm>
        </p:spPr>
        <p:txBody>
          <a:bodyPr>
            <a:normAutofit/>
          </a:bodyPr>
          <a:lstStyle/>
          <a:p>
            <a:pPr marL="313781" indent="-302575">
              <a:spcBef>
                <a:spcPts val="552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recent</a:t>
            </a:r>
            <a:r>
              <a:rPr lang="en-US" spc="9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past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667346" lvl="1" indent="-253266">
              <a:spcBef>
                <a:spcPts val="432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spc="-40" dirty="0">
                <a:solidFill>
                  <a:prstClr val="black"/>
                </a:solidFill>
                <a:cs typeface="Calibri"/>
              </a:rPr>
              <a:t>Total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movement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i="1" dirty="0">
                <a:solidFill>
                  <a:prstClr val="black"/>
                </a:solidFill>
                <a:cs typeface="Calibri"/>
              </a:rPr>
              <a:t>Y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component of updates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is</a:t>
            </a:r>
            <a:r>
              <a:rPr lang="en-US" spc="84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high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667346" lvl="1" indent="-253266">
              <a:spcBef>
                <a:spcPts val="424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spc="-9" dirty="0">
                <a:solidFill>
                  <a:prstClr val="black"/>
                </a:solidFill>
                <a:cs typeface="Calibri"/>
              </a:rPr>
              <a:t>Movement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i="1" dirty="0">
                <a:solidFill>
                  <a:prstClr val="black"/>
                </a:solidFill>
                <a:cs typeface="Calibri"/>
              </a:rPr>
              <a:t>X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components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is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lower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313781" indent="-302575">
              <a:spcBef>
                <a:spcPts val="459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9" dirty="0">
                <a:solidFill>
                  <a:prstClr val="black"/>
                </a:solidFill>
                <a:cs typeface="Calibri"/>
              </a:rPr>
              <a:t>Current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update,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modify </a:t>
            </a:r>
            <a:r>
              <a:rPr lang="en-US" dirty="0">
                <a:solidFill>
                  <a:prstClr val="black"/>
                </a:solidFill>
                <a:cs typeface="Calibri"/>
              </a:rPr>
              <a:t>usual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gradient-based</a:t>
            </a:r>
            <a:r>
              <a:rPr lang="en-US" spc="18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update: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667346" lvl="1" indent="-253266">
              <a:spcBef>
                <a:spcPts val="431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Scale </a:t>
            </a:r>
            <a:r>
              <a:rPr lang="en-US" i="1" spc="-4" dirty="0">
                <a:solidFill>
                  <a:prstClr val="black"/>
                </a:solidFill>
                <a:cs typeface="Calibri"/>
              </a:rPr>
              <a:t>down </a:t>
            </a:r>
            <a:r>
              <a:rPr lang="en-US" dirty="0">
                <a:solidFill>
                  <a:prstClr val="black"/>
                </a:solidFill>
                <a:cs typeface="Calibri"/>
              </a:rPr>
              <a:t>Y</a:t>
            </a:r>
            <a:r>
              <a:rPr lang="en-US" spc="-31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4" dirty="0" smtClean="0">
                <a:solidFill>
                  <a:prstClr val="black"/>
                </a:solidFill>
                <a:cs typeface="Calibri"/>
              </a:rPr>
              <a:t>component movement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667346" lvl="1" indent="-253266">
              <a:spcBef>
                <a:spcPts val="419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Scale </a:t>
            </a:r>
            <a:r>
              <a:rPr lang="en-US" i="1" spc="4" dirty="0">
                <a:solidFill>
                  <a:prstClr val="black"/>
                </a:solidFill>
                <a:cs typeface="Calibri"/>
              </a:rPr>
              <a:t>up </a:t>
            </a:r>
            <a:r>
              <a:rPr lang="en-US" dirty="0">
                <a:solidFill>
                  <a:prstClr val="black"/>
                </a:solidFill>
                <a:cs typeface="Calibri"/>
              </a:rPr>
              <a:t>X</a:t>
            </a:r>
            <a:r>
              <a:rPr lang="en-US" spc="-44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4" dirty="0" smtClean="0">
                <a:solidFill>
                  <a:prstClr val="black"/>
                </a:solidFill>
                <a:cs typeface="Calibri"/>
              </a:rPr>
              <a:t>component movement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667346" lvl="1" indent="-253266">
              <a:spcBef>
                <a:spcPts val="424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i="1" spc="-4" dirty="0">
                <a:solidFill>
                  <a:prstClr val="black"/>
                </a:solidFill>
                <a:cs typeface="Calibri"/>
              </a:rPr>
              <a:t>According </a:t>
            </a:r>
            <a:r>
              <a:rPr lang="en-US" i="1" spc="-13" dirty="0">
                <a:solidFill>
                  <a:prstClr val="black"/>
                </a:solidFill>
                <a:cs typeface="Calibri"/>
              </a:rPr>
              <a:t>to </a:t>
            </a:r>
            <a:r>
              <a:rPr lang="en-US" i="1" spc="-4" dirty="0">
                <a:solidFill>
                  <a:prstClr val="black"/>
                </a:solidFill>
                <a:cs typeface="Calibri"/>
              </a:rPr>
              <a:t>their variation </a:t>
            </a:r>
            <a:r>
              <a:rPr lang="en-US" i="1" dirty="0">
                <a:solidFill>
                  <a:prstClr val="black"/>
                </a:solidFill>
                <a:cs typeface="Calibri"/>
              </a:rPr>
              <a:t>(and not </a:t>
            </a:r>
            <a:r>
              <a:rPr lang="en-US" i="1" spc="-9" dirty="0">
                <a:solidFill>
                  <a:prstClr val="black"/>
                </a:solidFill>
                <a:cs typeface="Calibri"/>
              </a:rPr>
              <a:t>just </a:t>
            </a:r>
            <a:r>
              <a:rPr lang="en-US" i="1" spc="-4" dirty="0">
                <a:solidFill>
                  <a:prstClr val="black"/>
                </a:solidFill>
                <a:cs typeface="Calibri"/>
              </a:rPr>
              <a:t>their</a:t>
            </a:r>
            <a:r>
              <a:rPr lang="en-US" i="1" spc="-9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i="1" spc="-4" dirty="0">
                <a:solidFill>
                  <a:prstClr val="black"/>
                </a:solidFill>
                <a:cs typeface="Calibri"/>
              </a:rPr>
              <a:t>average)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313781" indent="-302575">
              <a:spcBef>
                <a:spcPts val="463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A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variety </a:t>
            </a:r>
            <a:r>
              <a:rPr lang="en-US" dirty="0">
                <a:solidFill>
                  <a:prstClr val="black"/>
                </a:solidFill>
                <a:cs typeface="Calibri"/>
              </a:rPr>
              <a:t>of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algorithms </a:t>
            </a:r>
            <a:r>
              <a:rPr lang="en-US" spc="-18" dirty="0">
                <a:solidFill>
                  <a:prstClr val="black"/>
                </a:solidFill>
                <a:cs typeface="Calibri"/>
              </a:rPr>
              <a:t>have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been proposed </a:t>
            </a:r>
            <a:r>
              <a:rPr lang="en-US" dirty="0">
                <a:solidFill>
                  <a:prstClr val="black"/>
                </a:solidFill>
                <a:cs typeface="Calibri"/>
              </a:rPr>
              <a:t>on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this</a:t>
            </a:r>
            <a:r>
              <a:rPr lang="en-US" spc="18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4" dirty="0" smtClean="0">
                <a:solidFill>
                  <a:prstClr val="black"/>
                </a:solidFill>
                <a:cs typeface="Calibri"/>
              </a:rPr>
              <a:t>premise</a:t>
            </a:r>
          </a:p>
          <a:p>
            <a:pPr marL="770981" lvl="1" indent="-302575">
              <a:spcBef>
                <a:spcPts val="463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 smtClean="0">
                <a:solidFill>
                  <a:prstClr val="black"/>
                </a:solidFill>
                <a:cs typeface="Calibri"/>
              </a:rPr>
              <a:t>e.g., RMS Prop, ADAM</a:t>
            </a:r>
            <a:endParaRPr lang="en-US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4"/>
          <p:cNvSpPr/>
          <p:nvPr/>
        </p:nvSpPr>
        <p:spPr>
          <a:xfrm>
            <a:off x="3352800" y="1676400"/>
            <a:ext cx="4038600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4" dirty="0"/>
              <a:t>RMS</a:t>
            </a:r>
            <a:r>
              <a:rPr sz="3883" spc="-106" dirty="0"/>
              <a:t> </a:t>
            </a:r>
            <a:r>
              <a:rPr sz="3883" spc="-18" dirty="0"/>
              <a:t>Prop</a:t>
            </a:r>
            <a:endParaRPr sz="388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30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733799"/>
              </a:xfrm>
            </p:spPr>
            <p:txBody>
              <a:bodyPr>
                <a:normAutofit/>
              </a:bodyPr>
              <a:lstStyle/>
              <a:p>
                <a:pPr marL="31378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  <a:tab pos="2931615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Modified</a:t>
                </a:r>
                <a:r>
                  <a:rPr lang="en-US" spc="26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update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  <a:cs typeface="Calibri"/>
                  </a:rPr>
                  <a:t>rule: </a:t>
                </a:r>
                <a:r>
                  <a:rPr lang="en-US" spc="-49" dirty="0" smtClean="0">
                    <a:solidFill>
                      <a:prstClr val="black"/>
                    </a:solidFill>
                    <a:cs typeface="Calibri"/>
                  </a:rPr>
                  <a:t>We 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want</a:t>
                </a:r>
                <a:r>
                  <a:rPr lang="en-US" spc="53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22" dirty="0">
                    <a:solidFill>
                      <a:prstClr val="black"/>
                    </a:solidFill>
                    <a:cs typeface="Calibri"/>
                  </a:rPr>
                  <a:t>to</a:t>
                </a:r>
                <a:endParaRPr lang="en-US" dirty="0">
                  <a:solidFill>
                    <a:prstClr val="black"/>
                  </a:solidFill>
                  <a:cs typeface="Calibri"/>
                </a:endParaRPr>
              </a:p>
              <a:p>
                <a:pPr marL="667346" lvl="1" indent="-253266">
                  <a:spcBef>
                    <a:spcPts val="256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scale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down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updates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with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large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mean squared</a:t>
                </a:r>
                <a:r>
                  <a:rPr lang="en-US" spc="137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derivatives of Loss w.r.t. w’s</a:t>
                </a:r>
                <a:endParaRPr lang="en-US" dirty="0">
                  <a:solidFill>
                    <a:prstClr val="black"/>
                  </a:solidFill>
                  <a:cs typeface="Calibri"/>
                </a:endParaRPr>
              </a:p>
              <a:p>
                <a:pPr marL="667346" lvl="1" indent="-253266">
                  <a:spcBef>
                    <a:spcPts val="234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scale up updates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with small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mean squared</a:t>
                </a:r>
                <a:r>
                  <a:rPr lang="en-US" spc="84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derivatives</a:t>
                </a:r>
                <a:endParaRPr lang="en-US" sz="1800" spc="-13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31378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pc="-9" dirty="0" smtClean="0">
                    <a:solidFill>
                      <a:prstClr val="black"/>
                    </a:solidFill>
                    <a:cs typeface="Calibri"/>
                  </a:rPr>
                  <a:t>Notation</a:t>
                </a:r>
                <a:endParaRPr lang="en-US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770981" lvl="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Updates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are </a:t>
                </a:r>
                <a:r>
                  <a:rPr lang="en-US" b="1" i="1" spc="-13" dirty="0">
                    <a:solidFill>
                      <a:srgbClr val="3333FF"/>
                    </a:solidFill>
                    <a:cs typeface="Calibri"/>
                  </a:rPr>
                  <a:t>by</a:t>
                </a:r>
                <a:r>
                  <a:rPr lang="en-US" b="1" i="1" spc="31" dirty="0">
                    <a:solidFill>
                      <a:srgbClr val="3333FF"/>
                    </a:solidFill>
                    <a:cs typeface="Calibri"/>
                  </a:rPr>
                  <a:t> </a:t>
                </a:r>
                <a:r>
                  <a:rPr lang="en-US" b="1" i="1" spc="-9" dirty="0" smtClean="0">
                    <a:solidFill>
                      <a:srgbClr val="3333FF"/>
                    </a:solidFill>
                    <a:cs typeface="Calibri"/>
                  </a:rPr>
                  <a:t>parameter</a:t>
                </a:r>
                <a:endParaRPr lang="en-US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770981" lvl="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S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u</a:t>
                </a: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m</a:t>
                </a:r>
                <a:r>
                  <a:rPr lang="en-US" spc="26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d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e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ri</a:t>
                </a:r>
                <a:r>
                  <a:rPr lang="en-US" spc="-49" dirty="0">
                    <a:solidFill>
                      <a:prstClr val="black"/>
                    </a:solidFill>
                    <a:cs typeface="Calibri"/>
                  </a:rPr>
                  <a:t>v</a:t>
                </a:r>
                <a:r>
                  <a:rPr lang="en-US" spc="-22" dirty="0">
                    <a:solidFill>
                      <a:prstClr val="black"/>
                    </a:solidFill>
                    <a:cs typeface="Calibri"/>
                  </a:rPr>
                  <a:t>a</a:t>
                </a:r>
                <a:r>
                  <a:rPr lang="en-US" spc="4" dirty="0">
                    <a:solidFill>
                      <a:prstClr val="black"/>
                    </a:solidFill>
                    <a:cs typeface="Calibri"/>
                  </a:rPr>
                  <a:t>t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-31" dirty="0">
                    <a:solidFill>
                      <a:prstClr val="black"/>
                    </a:solidFill>
                    <a:cs typeface="Calibri"/>
                  </a:rPr>
                  <a:t>v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e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f</a:t>
                </a:r>
                <a:r>
                  <a:rPr lang="en-US" spc="13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loss</a:t>
                </a:r>
                <a:r>
                  <a:rPr lang="en-US" spc="9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2" dirty="0">
                    <a:solidFill>
                      <a:prstClr val="black"/>
                    </a:solidFill>
                    <a:cs typeface="Calibri"/>
                  </a:rPr>
                  <a:t>w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.</a:t>
                </a:r>
                <a:r>
                  <a:rPr lang="en-US" spc="-199" dirty="0">
                    <a:solidFill>
                      <a:prstClr val="black"/>
                    </a:solidFill>
                    <a:cs typeface="Calibri"/>
                  </a:rPr>
                  <a:t>r</a:t>
                </a:r>
                <a:r>
                  <a:rPr lang="en-US" spc="-49" dirty="0">
                    <a:solidFill>
                      <a:prstClr val="black"/>
                    </a:solidFill>
                    <a:cs typeface="Calibri"/>
                  </a:rPr>
                  <a:t>.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 a</a:t>
                </a:r>
                <a:r>
                  <a:rPr lang="en-US" spc="-35" dirty="0">
                    <a:solidFill>
                      <a:prstClr val="black"/>
                    </a:solidFill>
                    <a:cs typeface="Calibri"/>
                  </a:rPr>
                  <a:t>n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y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n</a:t>
                </a:r>
                <a:r>
                  <a:rPr lang="en-US" spc="4" dirty="0">
                    <a:solidFill>
                      <a:prstClr val="black"/>
                    </a:solidFill>
                    <a:cs typeface="Calibri"/>
                  </a:rPr>
                  <a:t>d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v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4" dirty="0">
                    <a:solidFill>
                      <a:prstClr val="black"/>
                    </a:solidFill>
                    <a:cs typeface="Calibri"/>
                  </a:rPr>
                  <a:t>d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u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al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p</a:t>
                </a: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a</a:t>
                </a:r>
                <a:r>
                  <a:rPr lang="en-US" spc="-44" dirty="0" smtClean="0">
                    <a:solidFill>
                      <a:prstClr val="black"/>
                    </a:solidFill>
                    <a:cs typeface="Calibri"/>
                  </a:rPr>
                  <a:t>r</a:t>
                </a: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am</a:t>
                </a:r>
                <a:r>
                  <a:rPr lang="en-US" spc="-22" dirty="0" smtClean="0">
                    <a:solidFill>
                      <a:prstClr val="black"/>
                    </a:solidFill>
                    <a:cs typeface="Calibri"/>
                  </a:rPr>
                  <a:t>e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ter </a:t>
                </a:r>
                <a:r>
                  <a:rPr lang="en-US" i="1" spc="-18" dirty="0" smtClean="0">
                    <a:solidFill>
                      <a:prstClr val="black"/>
                    </a:solidFill>
                    <a:cs typeface="Calibri"/>
                  </a:rPr>
                  <a:t>w 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shown as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𝛿</m:t>
                        </m:r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𝐿𝑜𝑠𝑠</m:t>
                        </m:r>
                      </m:num>
                      <m:den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𝛿</m:t>
                        </m:r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den>
                    </m:f>
                  </m:oMath>
                </a14:m>
                <a:endParaRPr lang="en-US" spc="-18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770981" lvl="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IN" spc="-9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IN" b="1" i="1" spc="-4" dirty="0">
                    <a:solidFill>
                      <a:srgbClr val="3333FF"/>
                    </a:solidFill>
                    <a:cs typeface="Calibri"/>
                  </a:rPr>
                  <a:t>squared </a:t>
                </a:r>
                <a:r>
                  <a:rPr lang="en-IN" spc="-13" dirty="0">
                    <a:solidFill>
                      <a:prstClr val="black"/>
                    </a:solidFill>
                    <a:cs typeface="Calibri"/>
                  </a:rPr>
                  <a:t>derivative</a:t>
                </a:r>
                <a:r>
                  <a:rPr lang="en-IN" spc="-4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IN" spc="-4" dirty="0" smtClean="0">
                    <a:solidFill>
                      <a:prstClr val="black"/>
                    </a:solidFill>
                    <a:cs typeface="Calibri"/>
                  </a:rPr>
                  <a:t>is</a:t>
                </a:r>
                <a:endParaRPr lang="en-US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1228181" lvl="2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z="1600" spc="-4" dirty="0" smtClean="0">
                    <a:solidFill>
                      <a:prstClr val="black"/>
                    </a:solidFill>
                    <a:cs typeface="Calibri"/>
                  </a:rPr>
                  <a:t>short-hand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notation represents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squared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derivative,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not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the 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second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</a:t>
                </a:r>
                <a:endParaRPr lang="en-US" sz="1600" dirty="0">
                  <a:solidFill>
                    <a:prstClr val="black"/>
                  </a:solidFill>
                  <a:cs typeface="Calibri"/>
                </a:endParaRPr>
              </a:p>
              <a:p>
                <a:pPr marL="1228181" lvl="2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sz="1600" b="1" i="1" spc="-9" dirty="0">
                    <a:solidFill>
                      <a:srgbClr val="3333FF"/>
                    </a:solidFill>
                    <a:cs typeface="Calibri"/>
                  </a:rPr>
                  <a:t>mean </a:t>
                </a:r>
                <a:r>
                  <a:rPr lang="en-US" sz="1600" b="1" i="1" spc="-4" dirty="0">
                    <a:solidFill>
                      <a:srgbClr val="3333FF"/>
                    </a:solidFill>
                    <a:cs typeface="Calibri"/>
                  </a:rPr>
                  <a:t>squared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is a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running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estimate </a:t>
                </a:r>
                <a:r>
                  <a:rPr lang="en-US" sz="1600" dirty="0">
                    <a:solidFill>
                      <a:prstClr val="black"/>
                    </a:solidFill>
                    <a:cs typeface="Calibri"/>
                  </a:rPr>
                  <a:t>of</a:t>
                </a:r>
                <a:r>
                  <a:rPr lang="en-US" sz="1600" spc="141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1600" spc="-4" dirty="0" smtClean="0">
                    <a:solidFill>
                      <a:prstClr val="black"/>
                    </a:solidFill>
                    <a:cs typeface="Calibri"/>
                  </a:rPr>
                  <a:t>the</a:t>
                </a:r>
                <a:r>
                  <a:rPr lang="en-US" sz="1600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1600" spc="-22" dirty="0">
                    <a:solidFill>
                      <a:prstClr val="black"/>
                    </a:solidFill>
                    <a:cs typeface="Calibri"/>
                  </a:rPr>
                  <a:t>average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squared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derivative. </a:t>
                </a:r>
              </a:p>
              <a:p>
                <a:pPr marL="1228181" lvl="2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z="1600" spc="-44" dirty="0" smtClean="0">
                    <a:solidFill>
                      <a:prstClr val="black"/>
                    </a:solidFill>
                    <a:cs typeface="Calibri"/>
                  </a:rPr>
                  <a:t>We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will show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this</a:t>
                </a:r>
                <a:r>
                  <a:rPr lang="en-US" sz="1600" spc="172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as</a:t>
                </a:r>
                <a:endParaRPr lang="en-US" sz="1600" dirty="0">
                  <a:solidFill>
                    <a:prstClr val="black"/>
                  </a:solidFill>
                  <a:cs typeface="Calibri"/>
                </a:endParaRPr>
              </a:p>
              <a:p>
                <a:pPr marL="925046" lvl="2" indent="0">
                  <a:spcBef>
                    <a:spcPts val="375"/>
                  </a:spcBef>
                  <a:buNone/>
                  <a:tabLst>
                    <a:tab pos="313781" algn="l"/>
                    <a:tab pos="314342" algn="l"/>
                  </a:tabLst>
                </a:pPr>
                <a:endParaRPr lang="en-US" dirty="0">
                  <a:solidFill>
                    <a:prstClr val="black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1" name="Text Placeholder 3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733799"/>
              </a:xfrm>
              <a:blipFill rotWithShape="0">
                <a:blip r:embed="rId3"/>
                <a:stretch>
                  <a:fillRect l="-300" t="-1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7498948" y="3093163"/>
            <a:ext cx="425852" cy="259637"/>
            <a:chOff x="4202402" y="4619331"/>
            <a:chExt cx="425852" cy="259637"/>
          </a:xfrm>
        </p:grpSpPr>
        <p:sp>
          <p:nvSpPr>
            <p:cNvPr id="6" name="object 6"/>
            <p:cNvSpPr/>
            <p:nvPr/>
          </p:nvSpPr>
          <p:spPr>
            <a:xfrm>
              <a:off x="4202402" y="4619331"/>
              <a:ext cx="109834" cy="173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4300426" y="4649784"/>
              <a:ext cx="170329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412" spc="66" dirty="0">
                  <a:solidFill>
                    <a:srgbClr val="BF0000"/>
                  </a:solidFill>
                  <a:latin typeface="Cambria"/>
                  <a:cs typeface="Cambria"/>
                </a:rPr>
                <a:t>w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481093" y="4627398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191000" y="3288609"/>
            <a:ext cx="1553635" cy="368991"/>
            <a:chOff x="5775707" y="5073427"/>
            <a:chExt cx="1553635" cy="368991"/>
          </a:xfrm>
        </p:grpSpPr>
        <p:sp>
          <p:nvSpPr>
            <p:cNvPr id="10" name="object 10"/>
            <p:cNvSpPr/>
            <p:nvPr/>
          </p:nvSpPr>
          <p:spPr>
            <a:xfrm>
              <a:off x="5775707" y="5182763"/>
              <a:ext cx="109834" cy="173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054398" y="5190830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567992" y="5172006"/>
              <a:ext cx="623047" cy="228599"/>
            </a:xfrm>
            <a:custGeom>
              <a:avLst/>
              <a:gdLst/>
              <a:ahLst/>
              <a:cxnLst/>
              <a:rect l="l" t="t" r="r" b="b"/>
              <a:pathLst>
                <a:path w="706120" h="259079">
                  <a:moveTo>
                    <a:pt x="623316" y="259080"/>
                  </a:moveTo>
                  <a:lnTo>
                    <a:pt x="620268" y="248412"/>
                  </a:lnTo>
                  <a:lnTo>
                    <a:pt x="635150" y="241554"/>
                  </a:lnTo>
                  <a:lnTo>
                    <a:pt x="647890" y="232410"/>
                  </a:lnTo>
                  <a:lnTo>
                    <a:pt x="674393" y="190380"/>
                  </a:lnTo>
                  <a:lnTo>
                    <a:pt x="681870" y="150899"/>
                  </a:lnTo>
                  <a:lnTo>
                    <a:pt x="682752" y="128016"/>
                  </a:lnTo>
                  <a:lnTo>
                    <a:pt x="681870" y="106037"/>
                  </a:lnTo>
                  <a:lnTo>
                    <a:pt x="674393" y="67794"/>
                  </a:lnTo>
                  <a:lnTo>
                    <a:pt x="647890" y="26670"/>
                  </a:lnTo>
                  <a:lnTo>
                    <a:pt x="620268" y="10668"/>
                  </a:lnTo>
                  <a:lnTo>
                    <a:pt x="623316" y="0"/>
                  </a:lnTo>
                  <a:lnTo>
                    <a:pt x="658939" y="17145"/>
                  </a:lnTo>
                  <a:lnTo>
                    <a:pt x="684276" y="45720"/>
                  </a:lnTo>
                  <a:lnTo>
                    <a:pt x="700659" y="84201"/>
                  </a:lnTo>
                  <a:lnTo>
                    <a:pt x="705612" y="129540"/>
                  </a:lnTo>
                  <a:lnTo>
                    <a:pt x="704421" y="153566"/>
                  </a:lnTo>
                  <a:lnTo>
                    <a:pt x="694039" y="195333"/>
                  </a:lnTo>
                  <a:lnTo>
                    <a:pt x="672822" y="229076"/>
                  </a:lnTo>
                  <a:lnTo>
                    <a:pt x="642485" y="251936"/>
                  </a:lnTo>
                  <a:lnTo>
                    <a:pt x="623316" y="259080"/>
                  </a:lnTo>
                  <a:close/>
                </a:path>
                <a:path w="706120" h="259079">
                  <a:moveTo>
                    <a:pt x="82296" y="259080"/>
                  </a:moveTo>
                  <a:lnTo>
                    <a:pt x="46482" y="241935"/>
                  </a:lnTo>
                  <a:lnTo>
                    <a:pt x="19812" y="213360"/>
                  </a:lnTo>
                  <a:lnTo>
                    <a:pt x="4762" y="175450"/>
                  </a:lnTo>
                  <a:lnTo>
                    <a:pt x="0" y="129540"/>
                  </a:lnTo>
                  <a:lnTo>
                    <a:pt x="1190" y="106156"/>
                  </a:lnTo>
                  <a:lnTo>
                    <a:pt x="11572" y="63960"/>
                  </a:lnTo>
                  <a:lnTo>
                    <a:pt x="32789" y="30003"/>
                  </a:lnTo>
                  <a:lnTo>
                    <a:pt x="82296" y="0"/>
                  </a:lnTo>
                  <a:lnTo>
                    <a:pt x="85344" y="10668"/>
                  </a:lnTo>
                  <a:lnTo>
                    <a:pt x="70461" y="17526"/>
                  </a:lnTo>
                  <a:lnTo>
                    <a:pt x="57721" y="26670"/>
                  </a:lnTo>
                  <a:lnTo>
                    <a:pt x="31218" y="67794"/>
                  </a:lnTo>
                  <a:lnTo>
                    <a:pt x="23736" y="106156"/>
                  </a:lnTo>
                  <a:lnTo>
                    <a:pt x="22860" y="128016"/>
                  </a:lnTo>
                  <a:lnTo>
                    <a:pt x="23741" y="150899"/>
                  </a:lnTo>
                  <a:lnTo>
                    <a:pt x="31218" y="190380"/>
                  </a:lnTo>
                  <a:lnTo>
                    <a:pt x="57721" y="232410"/>
                  </a:lnTo>
                  <a:lnTo>
                    <a:pt x="85344" y="248412"/>
                  </a:lnTo>
                  <a:lnTo>
                    <a:pt x="82296" y="25908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660524" y="5182763"/>
              <a:ext cx="109834" cy="173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5873669" y="5213234"/>
              <a:ext cx="1055034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  <a:tabLst>
                  <a:tab pos="895958" algn="l"/>
                </a:tabLst>
              </a:pPr>
              <a:r>
                <a:rPr sz="1412" spc="66" dirty="0">
                  <a:solidFill>
                    <a:srgbClr val="BF0000"/>
                  </a:solidFill>
                  <a:latin typeface="Cambria"/>
                  <a:cs typeface="Cambria"/>
                </a:rPr>
                <a:t>w	w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939215" y="5190830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900592" y="5073427"/>
              <a:ext cx="1428750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  <a:tabLst>
                  <a:tab pos="410717" algn="l"/>
                  <a:tab pos="603469" algn="l"/>
                  <a:tab pos="1312839" algn="l"/>
                </a:tabLst>
              </a:pPr>
              <a:r>
                <a:rPr sz="1412" spc="35" dirty="0">
                  <a:solidFill>
                    <a:srgbClr val="BF0000"/>
                  </a:solidFill>
                  <a:latin typeface="Cambria"/>
                  <a:cs typeface="Cambria"/>
                </a:rPr>
                <a:t>2	</a:t>
              </a:r>
              <a:r>
                <a:rPr sz="1412" u="dbl" dirty="0" smtClean="0">
                  <a:solidFill>
                    <a:srgbClr val="BF0000"/>
                  </a:solidFill>
                  <a:uFill>
                    <a:solidFill>
                      <a:srgbClr val="BF0000"/>
                    </a:solidFill>
                  </a:uFill>
                  <a:latin typeface="Times New Roman"/>
                  <a:cs typeface="Times New Roman"/>
                </a:rPr>
                <a:t> 	</a:t>
              </a:r>
              <a:r>
                <a:rPr sz="1412" dirty="0">
                  <a:solidFill>
                    <a:srgbClr val="BF0000"/>
                  </a:solidFill>
                  <a:latin typeface="Times New Roman"/>
                  <a:cs typeface="Times New Roman"/>
                </a:rPr>
                <a:t>	</a:t>
              </a:r>
              <a:r>
                <a:rPr sz="1412" spc="35" dirty="0">
                  <a:solidFill>
                    <a:srgbClr val="BF0000"/>
                  </a:solidFill>
                  <a:latin typeface="Cambria"/>
                  <a:cs typeface="Cambria"/>
                </a:rPr>
                <a:t>2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11747" y="4191000"/>
            <a:ext cx="765053" cy="271813"/>
            <a:chOff x="8080870" y="6509987"/>
            <a:chExt cx="765053" cy="271813"/>
          </a:xfrm>
        </p:grpSpPr>
        <p:sp>
          <p:nvSpPr>
            <p:cNvPr id="19" name="object 19"/>
            <p:cNvSpPr/>
            <p:nvPr/>
          </p:nvSpPr>
          <p:spPr>
            <a:xfrm>
              <a:off x="8080870" y="6530157"/>
              <a:ext cx="142034" cy="1640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8792135" y="6509987"/>
              <a:ext cx="53788" cy="8965"/>
            </a:xfrm>
            <a:custGeom>
              <a:avLst/>
              <a:gdLst/>
              <a:ahLst/>
              <a:cxnLst/>
              <a:rect l="l" t="t" r="r" b="b"/>
              <a:pathLst>
                <a:path w="60959" h="10160">
                  <a:moveTo>
                    <a:pt x="0" y="0"/>
                  </a:moveTo>
                  <a:lnTo>
                    <a:pt x="60960" y="0"/>
                  </a:lnTo>
                  <a:lnTo>
                    <a:pt x="60960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835838" y="6518951"/>
              <a:ext cx="0" cy="211790"/>
            </a:xfrm>
            <a:custGeom>
              <a:avLst/>
              <a:gdLst/>
              <a:ahLst/>
              <a:cxnLst/>
              <a:rect l="l" t="t" r="r" b="b"/>
              <a:pathLst>
                <a:path h="240029">
                  <a:moveTo>
                    <a:pt x="0" y="0"/>
                  </a:moveTo>
                  <a:lnTo>
                    <a:pt x="0" y="240029"/>
                  </a:lnTo>
                </a:path>
              </a:pathLst>
            </a:custGeom>
            <a:ln w="22860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792135" y="6730742"/>
              <a:ext cx="53788" cy="7844"/>
            </a:xfrm>
            <a:custGeom>
              <a:avLst/>
              <a:gdLst/>
              <a:ahLst/>
              <a:cxnLst/>
              <a:rect l="l" t="t" r="r" b="b"/>
              <a:pathLst>
                <a:path w="60959" h="8889">
                  <a:moveTo>
                    <a:pt x="0" y="0"/>
                  </a:moveTo>
                  <a:lnTo>
                    <a:pt x="60960" y="0"/>
                  </a:lnTo>
                  <a:lnTo>
                    <a:pt x="60960" y="8890"/>
                  </a:lnTo>
                  <a:lnTo>
                    <a:pt x="0" y="8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266355" y="6509987"/>
              <a:ext cx="53788" cy="8965"/>
            </a:xfrm>
            <a:custGeom>
              <a:avLst/>
              <a:gdLst/>
              <a:ahLst/>
              <a:cxnLst/>
              <a:rect l="l" t="t" r="r" b="b"/>
              <a:pathLst>
                <a:path w="60959" h="10160">
                  <a:moveTo>
                    <a:pt x="0" y="0"/>
                  </a:moveTo>
                  <a:lnTo>
                    <a:pt x="60960" y="0"/>
                  </a:lnTo>
                  <a:lnTo>
                    <a:pt x="60960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276441" y="6518951"/>
              <a:ext cx="0" cy="211790"/>
            </a:xfrm>
            <a:custGeom>
              <a:avLst/>
              <a:gdLst/>
              <a:ahLst/>
              <a:cxnLst/>
              <a:rect l="l" t="t" r="r" b="b"/>
              <a:pathLst>
                <a:path h="240029">
                  <a:moveTo>
                    <a:pt x="0" y="0"/>
                  </a:moveTo>
                  <a:lnTo>
                    <a:pt x="0" y="240029"/>
                  </a:lnTo>
                </a:path>
              </a:pathLst>
            </a:custGeom>
            <a:ln w="22860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266355" y="6730742"/>
              <a:ext cx="53788" cy="7844"/>
            </a:xfrm>
            <a:custGeom>
              <a:avLst/>
              <a:gdLst/>
              <a:ahLst/>
              <a:cxnLst/>
              <a:rect l="l" t="t" r="r" b="b"/>
              <a:pathLst>
                <a:path w="60959" h="8889">
                  <a:moveTo>
                    <a:pt x="0" y="0"/>
                  </a:moveTo>
                  <a:lnTo>
                    <a:pt x="60960" y="0"/>
                  </a:lnTo>
                  <a:lnTo>
                    <a:pt x="60960" y="8890"/>
                  </a:lnTo>
                  <a:lnTo>
                    <a:pt x="0" y="8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337372" y="6522089"/>
              <a:ext cx="109834" cy="173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8435404" y="6552616"/>
              <a:ext cx="170329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412" spc="66" dirty="0">
                  <a:solidFill>
                    <a:srgbClr val="BF0000"/>
                  </a:solidFill>
                  <a:latin typeface="Cambria"/>
                  <a:cs typeface="Cambria"/>
                </a:rPr>
                <a:t>w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616063" y="6530157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</p:grpSp>
      <p:sp>
        <p:nvSpPr>
          <p:cNvPr id="36" name="Text Placeholder 6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This is a </a:t>
            </a:r>
            <a:r>
              <a:rPr lang="en-US" spc="-13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variant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on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the </a:t>
            </a:r>
            <a:r>
              <a:rPr lang="en-US" i="1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basic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mini-batch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SGD</a:t>
            </a:r>
            <a:r>
              <a:rPr lang="en-US" spc="4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 </a:t>
            </a:r>
            <a:r>
              <a:rPr lang="en-US" spc="-4" dirty="0" smtClean="0">
                <a:solidFill>
                  <a:schemeClr val="accent5">
                    <a:lumMod val="50000"/>
                  </a:schemeClr>
                </a:solidFill>
                <a:cs typeface="Calibri"/>
              </a:rPr>
              <a:t>algorithm</a:t>
            </a:r>
            <a:endParaRPr lang="en-US" dirty="0">
              <a:solidFill>
                <a:schemeClr val="accent5">
                  <a:lumMod val="50000"/>
                </a:schemeClr>
              </a:solidFill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4" dirty="0"/>
              <a:t>RMS</a:t>
            </a:r>
            <a:r>
              <a:rPr sz="3883" spc="-106" dirty="0"/>
              <a:t> </a:t>
            </a:r>
            <a:r>
              <a:rPr sz="3883" spc="-18" dirty="0"/>
              <a:t>Prop</a:t>
            </a:r>
            <a:endParaRPr sz="388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 Placeholder 6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1219199"/>
              </a:xfrm>
            </p:spPr>
            <p:txBody>
              <a:bodyPr>
                <a:normAutofit fontScale="92500" lnSpcReduction="10000"/>
              </a:bodyPr>
              <a:lstStyle/>
              <a:p>
                <a:pPr marR="418001">
                  <a:spcBef>
                    <a:spcPts val="490"/>
                  </a:spcBef>
                  <a:tabLst>
                    <a:tab pos="667346" algn="l"/>
                    <a:tab pos="667906" algn="l"/>
                  </a:tabLst>
                </a:pPr>
                <a:r>
                  <a:rPr lang="en-US" spc="-9" dirty="0" smtClean="0">
                    <a:solidFill>
                      <a:prstClr val="black"/>
                    </a:solidFill>
                    <a:cs typeface="Calibri"/>
                  </a:rPr>
                  <a:t>Maintain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a running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estimate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mean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squared value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derivatives 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for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each</a:t>
                </a:r>
                <a:r>
                  <a:rPr lang="en-US" spc="35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parameter</a:t>
                </a:r>
                <a:endParaRPr lang="en-US" dirty="0">
                  <a:solidFill>
                    <a:prstClr val="black"/>
                  </a:solidFill>
                  <a:cs typeface="Calibri"/>
                </a:endParaRPr>
              </a:p>
              <a:p>
                <a:pPr marR="4483">
                  <a:spcBef>
                    <a:spcPts val="463"/>
                  </a:spcBef>
                  <a:tabLst>
                    <a:tab pos="667346" algn="l"/>
                    <a:tab pos="667906" algn="l"/>
                  </a:tabLst>
                </a:pP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Scale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update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parameter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by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i="1" spc="-9" dirty="0">
                    <a:solidFill>
                      <a:prstClr val="black"/>
                    </a:solidFill>
                    <a:cs typeface="Calibri"/>
                  </a:rPr>
                  <a:t>inverse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i="1" spc="-4" dirty="0">
                    <a:solidFill>
                      <a:prstClr val="black"/>
                    </a:solidFill>
                    <a:cs typeface="Calibri"/>
                  </a:rPr>
                  <a:t>root mean </a:t>
                </a:r>
                <a:r>
                  <a:rPr lang="en-US" i="1" spc="-4" dirty="0" smtClean="0">
                    <a:solidFill>
                      <a:prstClr val="black"/>
                    </a:solidFill>
                    <a:cs typeface="Calibri"/>
                  </a:rPr>
                  <a:t>squared</a:t>
                </a:r>
                <a:r>
                  <a:rPr lang="en-US" i="1" spc="-26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derivative</a:t>
                </a:r>
                <a:endParaRPr lang="en-IN" dirty="0" smtClean="0"/>
              </a:p>
              <a:p>
                <a:pPr marR="4483">
                  <a:spcBef>
                    <a:spcPts val="463"/>
                  </a:spcBef>
                  <a:tabLst>
                    <a:tab pos="667346" algn="l"/>
                    <a:tab pos="667906" algn="l"/>
                  </a:tabLst>
                </a:pPr>
                <a:r>
                  <a:rPr lang="en-IN" dirty="0" smtClean="0">
                    <a:solidFill>
                      <a:prstClr val="black"/>
                    </a:solidFill>
                    <a:cs typeface="Calibri"/>
                  </a:rPr>
                  <a:t>Typical parameters </a:t>
                </a:r>
                <a14:m>
                  <m:oMath xmlns:m="http://schemas.openxmlformats.org/officeDocument/2006/math"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𝜂</m:t>
                    </m:r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=0.001, </m:t>
                    </m:r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𝛾</m:t>
                    </m:r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=0.9</m:t>
                    </m:r>
                  </m:oMath>
                </a14:m>
                <a:endParaRPr lang="en-US" sz="2141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R="4483">
                  <a:spcBef>
                    <a:spcPts val="463"/>
                  </a:spcBef>
                  <a:tabLst>
                    <a:tab pos="667346" algn="l"/>
                    <a:tab pos="667906" algn="l"/>
                  </a:tabLst>
                </a:pPr>
                <a:r>
                  <a:rPr lang="en-US" sz="1900" dirty="0">
                    <a:solidFill>
                      <a:prstClr val="black"/>
                    </a:solidFill>
                    <a:cs typeface="Calibri"/>
                  </a:rPr>
                  <a:t>k</a:t>
                </a:r>
                <a:r>
                  <a:rPr lang="en-US" sz="1900" dirty="0" smtClean="0">
                    <a:solidFill>
                      <a:prstClr val="black"/>
                    </a:solidFill>
                    <a:cs typeface="Calibri"/>
                  </a:rPr>
                  <a:t> denotes the iteration number.</a:t>
                </a:r>
                <a:endParaRPr lang="en-US" sz="1900" dirty="0">
                  <a:solidFill>
                    <a:prstClr val="black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65" name="Text Placeholder 6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1219199"/>
              </a:xfrm>
              <a:blipFill rotWithShape="0">
                <a:blip r:embed="rId3"/>
                <a:stretch>
                  <a:fillRect l="-420" t="-6000" b="-3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352800"/>
            <a:ext cx="6324600" cy="1645180"/>
          </a:xfrm>
          <a:prstGeom prst="rect">
            <a:avLst/>
          </a:prstGeom>
        </p:spPr>
      </p:pic>
      <p:sp>
        <p:nvSpPr>
          <p:cNvPr id="69" name="Text Placeholder 6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9" dirty="0" smtClean="0">
                <a:solidFill>
                  <a:prstClr val="black"/>
                </a:solidFill>
                <a:cs typeface="Calibri"/>
              </a:rPr>
              <a:t>Procedure</a:t>
            </a:r>
            <a:endParaRPr lang="en-US" dirty="0">
              <a:solidFill>
                <a:prstClr val="black"/>
              </a:solidFill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20" dirty="0"/>
              <a:t>An</a:t>
            </a:r>
            <a:r>
              <a:rPr lang="en-IN" spc="-50" dirty="0"/>
              <a:t> </a:t>
            </a:r>
            <a:r>
              <a:rPr lang="en-IN" spc="15" dirty="0"/>
              <a:t>Example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Consider </a:t>
            </a:r>
            <a:r>
              <a:rPr lang="en-IN" spc="-10" dirty="0">
                <a:latin typeface="Arial"/>
                <a:cs typeface="Arial"/>
              </a:rPr>
              <a:t>a </a:t>
            </a:r>
            <a:r>
              <a:rPr lang="en-IN" spc="-5" dirty="0">
                <a:latin typeface="Arial"/>
                <a:cs typeface="Arial"/>
              </a:rPr>
              <a:t>perceptron with output 0/1 as</a:t>
            </a:r>
            <a:r>
              <a:rPr lang="en-IN" spc="-70" dirty="0">
                <a:latin typeface="Arial"/>
                <a:cs typeface="Arial"/>
              </a:rPr>
              <a:t> </a:t>
            </a:r>
            <a:r>
              <a:rPr lang="en-IN" spc="-10" dirty="0" smtClean="0">
                <a:latin typeface="Arial"/>
                <a:cs typeface="Arial"/>
              </a:rPr>
              <a:t>shown</a:t>
            </a:r>
            <a:endParaRPr lang="en-IN" dirty="0"/>
          </a:p>
        </p:txBody>
      </p:sp>
      <p:sp>
        <p:nvSpPr>
          <p:cNvPr id="5" name="object 4"/>
          <p:cNvSpPr/>
          <p:nvPr/>
        </p:nvSpPr>
        <p:spPr>
          <a:xfrm>
            <a:off x="3188459" y="2177005"/>
            <a:ext cx="771368" cy="771368"/>
          </a:xfrm>
          <a:custGeom>
            <a:avLst/>
            <a:gdLst/>
            <a:ahLst/>
            <a:cxnLst/>
            <a:rect l="l" t="t" r="r" b="b"/>
            <a:pathLst>
              <a:path w="389255" h="389255">
                <a:moveTo>
                  <a:pt x="194404" y="0"/>
                </a:moveTo>
                <a:lnTo>
                  <a:pt x="149828" y="5134"/>
                </a:lnTo>
                <a:lnTo>
                  <a:pt x="108909" y="19759"/>
                </a:lnTo>
                <a:lnTo>
                  <a:pt x="72813" y="42708"/>
                </a:lnTo>
                <a:lnTo>
                  <a:pt x="42707" y="72813"/>
                </a:lnTo>
                <a:lnTo>
                  <a:pt x="19759" y="108909"/>
                </a:lnTo>
                <a:lnTo>
                  <a:pt x="5134" y="149828"/>
                </a:lnTo>
                <a:lnTo>
                  <a:pt x="0" y="194404"/>
                </a:lnTo>
                <a:lnTo>
                  <a:pt x="5134" y="238980"/>
                </a:lnTo>
                <a:lnTo>
                  <a:pt x="19759" y="279899"/>
                </a:lnTo>
                <a:lnTo>
                  <a:pt x="42707" y="315995"/>
                </a:lnTo>
                <a:lnTo>
                  <a:pt x="72813" y="346100"/>
                </a:lnTo>
                <a:lnTo>
                  <a:pt x="108909" y="369049"/>
                </a:lnTo>
                <a:lnTo>
                  <a:pt x="149828" y="383674"/>
                </a:lnTo>
                <a:lnTo>
                  <a:pt x="194404" y="388809"/>
                </a:lnTo>
                <a:lnTo>
                  <a:pt x="238979" y="383674"/>
                </a:lnTo>
                <a:lnTo>
                  <a:pt x="279899" y="369049"/>
                </a:lnTo>
                <a:lnTo>
                  <a:pt x="315995" y="346100"/>
                </a:lnTo>
                <a:lnTo>
                  <a:pt x="346100" y="315995"/>
                </a:lnTo>
                <a:lnTo>
                  <a:pt x="369049" y="279899"/>
                </a:lnTo>
                <a:lnTo>
                  <a:pt x="383674" y="238980"/>
                </a:lnTo>
                <a:lnTo>
                  <a:pt x="388808" y="194404"/>
                </a:lnTo>
                <a:lnTo>
                  <a:pt x="383674" y="149828"/>
                </a:lnTo>
                <a:lnTo>
                  <a:pt x="369049" y="108909"/>
                </a:lnTo>
                <a:lnTo>
                  <a:pt x="346100" y="72813"/>
                </a:lnTo>
                <a:lnTo>
                  <a:pt x="315995" y="42708"/>
                </a:lnTo>
                <a:lnTo>
                  <a:pt x="279899" y="19759"/>
                </a:lnTo>
                <a:lnTo>
                  <a:pt x="238979" y="5134"/>
                </a:lnTo>
                <a:lnTo>
                  <a:pt x="1944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5"/>
          <p:cNvSpPr/>
          <p:nvPr/>
        </p:nvSpPr>
        <p:spPr>
          <a:xfrm>
            <a:off x="3209863" y="2198409"/>
            <a:ext cx="728584" cy="728584"/>
          </a:xfrm>
          <a:custGeom>
            <a:avLst/>
            <a:gdLst/>
            <a:ahLst/>
            <a:cxnLst/>
            <a:rect l="l" t="t" r="r" b="b"/>
            <a:pathLst>
              <a:path w="367664" h="367665">
                <a:moveTo>
                  <a:pt x="367207" y="183603"/>
                </a:moveTo>
                <a:lnTo>
                  <a:pt x="360649" y="134794"/>
                </a:lnTo>
                <a:lnTo>
                  <a:pt x="342140" y="90934"/>
                </a:lnTo>
                <a:lnTo>
                  <a:pt x="313431" y="53775"/>
                </a:lnTo>
                <a:lnTo>
                  <a:pt x="276272" y="25067"/>
                </a:lnTo>
                <a:lnTo>
                  <a:pt x="232413" y="6558"/>
                </a:lnTo>
                <a:lnTo>
                  <a:pt x="183603" y="0"/>
                </a:lnTo>
                <a:lnTo>
                  <a:pt x="134794" y="6558"/>
                </a:lnTo>
                <a:lnTo>
                  <a:pt x="90934" y="25067"/>
                </a:lnTo>
                <a:lnTo>
                  <a:pt x="53775" y="53775"/>
                </a:lnTo>
                <a:lnTo>
                  <a:pt x="25067" y="90934"/>
                </a:lnTo>
                <a:lnTo>
                  <a:pt x="6558" y="134794"/>
                </a:lnTo>
                <a:lnTo>
                  <a:pt x="0" y="183603"/>
                </a:lnTo>
                <a:lnTo>
                  <a:pt x="6558" y="232413"/>
                </a:lnTo>
                <a:lnTo>
                  <a:pt x="25067" y="276272"/>
                </a:lnTo>
                <a:lnTo>
                  <a:pt x="53775" y="313431"/>
                </a:lnTo>
                <a:lnTo>
                  <a:pt x="90934" y="342140"/>
                </a:lnTo>
                <a:lnTo>
                  <a:pt x="134794" y="360648"/>
                </a:lnTo>
                <a:lnTo>
                  <a:pt x="183603" y="367207"/>
                </a:lnTo>
                <a:lnTo>
                  <a:pt x="232413" y="360648"/>
                </a:lnTo>
                <a:lnTo>
                  <a:pt x="276272" y="342140"/>
                </a:lnTo>
                <a:lnTo>
                  <a:pt x="313431" y="313431"/>
                </a:lnTo>
                <a:lnTo>
                  <a:pt x="342140" y="276272"/>
                </a:lnTo>
                <a:lnTo>
                  <a:pt x="360649" y="232413"/>
                </a:lnTo>
                <a:lnTo>
                  <a:pt x="367207" y="183603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6"/>
          <p:cNvSpPr/>
          <p:nvPr/>
        </p:nvSpPr>
        <p:spPr>
          <a:xfrm>
            <a:off x="3349649" y="2417641"/>
            <a:ext cx="448077" cy="31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7"/>
          <p:cNvSpPr/>
          <p:nvPr/>
        </p:nvSpPr>
        <p:spPr>
          <a:xfrm>
            <a:off x="3916138" y="2562247"/>
            <a:ext cx="717259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387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8"/>
          <p:cNvSpPr/>
          <p:nvPr/>
        </p:nvSpPr>
        <p:spPr>
          <a:xfrm>
            <a:off x="4602196" y="2522131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40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9"/>
          <p:cNvSpPr txBox="1"/>
          <p:nvPr/>
        </p:nvSpPr>
        <p:spPr>
          <a:xfrm>
            <a:off x="3976396" y="2252510"/>
            <a:ext cx="60778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89" dirty="0">
                <a:latin typeface="Arial"/>
                <a:cs typeface="Arial"/>
              </a:rPr>
              <a:t>σ</a:t>
            </a:r>
            <a:r>
              <a:rPr sz="1189" spc="89" dirty="0">
                <a:latin typeface="Lucida Sans Unicode"/>
                <a:cs typeface="Lucida Sans Unicode"/>
              </a:rPr>
              <a:t>(</a:t>
            </a:r>
            <a:r>
              <a:rPr sz="1189" i="1" spc="89" dirty="0">
                <a:latin typeface="Arial"/>
                <a:cs typeface="Arial"/>
              </a:rPr>
              <a:t>w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486" i="1" spc="-14" baseline="27777" dirty="0">
                <a:latin typeface="Arial"/>
                <a:cs typeface="Arial"/>
              </a:rPr>
              <a:t>T</a:t>
            </a:r>
            <a:r>
              <a:rPr sz="1486" i="1" spc="-162" baseline="27777" dirty="0">
                <a:latin typeface="Arial"/>
                <a:cs typeface="Arial"/>
              </a:rPr>
              <a:t> </a:t>
            </a:r>
            <a:r>
              <a:rPr sz="1189" i="1" spc="-10" dirty="0">
                <a:latin typeface="Arial"/>
                <a:cs typeface="Arial"/>
              </a:rPr>
              <a:t>x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189" spc="99" dirty="0">
                <a:latin typeface="Lucida Sans Unicode"/>
                <a:cs typeface="Lucida Sans Unicode"/>
              </a:rPr>
              <a:t>)</a:t>
            </a:r>
            <a:endParaRPr sz="1189">
              <a:latin typeface="Lucida Sans Unicode"/>
              <a:cs typeface="Lucida Sans Unicode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2075539" y="1984387"/>
            <a:ext cx="1059530" cy="361146"/>
          </a:xfrm>
          <a:custGeom>
            <a:avLst/>
            <a:gdLst/>
            <a:ahLst/>
            <a:cxnLst/>
            <a:rect l="l" t="t" r="r" b="b"/>
            <a:pathLst>
              <a:path w="534669" h="182244">
                <a:moveTo>
                  <a:pt x="0" y="0"/>
                </a:moveTo>
                <a:lnTo>
                  <a:pt x="534485" y="181724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11"/>
          <p:cNvSpPr/>
          <p:nvPr/>
        </p:nvSpPr>
        <p:spPr>
          <a:xfrm>
            <a:off x="3093179" y="2296691"/>
            <a:ext cx="49076" cy="76759"/>
          </a:xfrm>
          <a:custGeom>
            <a:avLst/>
            <a:gdLst/>
            <a:ahLst/>
            <a:cxnLst/>
            <a:rect l="l" t="t" r="r" b="b"/>
            <a:pathLst>
              <a:path w="24765" h="38734">
                <a:moveTo>
                  <a:pt x="13071" y="0"/>
                </a:moveTo>
                <a:lnTo>
                  <a:pt x="13890" y="6833"/>
                </a:lnTo>
                <a:lnTo>
                  <a:pt x="17148" y="14622"/>
                </a:lnTo>
                <a:lnTo>
                  <a:pt x="21239" y="21437"/>
                </a:lnTo>
                <a:lnTo>
                  <a:pt x="24558" y="25351"/>
                </a:lnTo>
                <a:lnTo>
                  <a:pt x="19542" y="26431"/>
                </a:lnTo>
                <a:lnTo>
                  <a:pt x="12144" y="29340"/>
                </a:lnTo>
                <a:lnTo>
                  <a:pt x="4813" y="33529"/>
                </a:lnTo>
                <a:lnTo>
                  <a:pt x="0" y="38448"/>
                </a:lnTo>
              </a:path>
            </a:pathLst>
          </a:custGeom>
          <a:ln w="4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2"/>
          <p:cNvSpPr txBox="1"/>
          <p:nvPr/>
        </p:nvSpPr>
        <p:spPr>
          <a:xfrm>
            <a:off x="2337395" y="1855603"/>
            <a:ext cx="54738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0</a:t>
            </a:r>
            <a:r>
              <a:rPr sz="1486" spc="-341" baseline="-16666" dirty="0">
                <a:latin typeface="Arial"/>
                <a:cs typeface="Arial"/>
              </a:rPr>
              <a:t> </a:t>
            </a:r>
            <a:r>
              <a:rPr sz="1189" spc="-10" dirty="0">
                <a:latin typeface="Arial"/>
                <a:cs typeface="Arial"/>
              </a:rPr>
              <a:t>=-30</a:t>
            </a:r>
            <a:endParaRPr sz="1189">
              <a:latin typeface="Arial"/>
              <a:cs typeface="Arial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2075539" y="2562247"/>
            <a:ext cx="1059530" cy="0"/>
          </a:xfrm>
          <a:custGeom>
            <a:avLst/>
            <a:gdLst/>
            <a:ahLst/>
            <a:cxnLst/>
            <a:rect l="l" t="t" r="r" b="b"/>
            <a:pathLst>
              <a:path w="534669">
                <a:moveTo>
                  <a:pt x="0" y="0"/>
                </a:moveTo>
                <a:lnTo>
                  <a:pt x="534192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14"/>
          <p:cNvSpPr/>
          <p:nvPr/>
        </p:nvSpPr>
        <p:spPr>
          <a:xfrm>
            <a:off x="3104034" y="2522131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40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15"/>
          <p:cNvSpPr txBox="1"/>
          <p:nvPr/>
        </p:nvSpPr>
        <p:spPr>
          <a:xfrm>
            <a:off x="2318520" y="2253618"/>
            <a:ext cx="58513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1</a:t>
            </a:r>
            <a:r>
              <a:rPr sz="1486" spc="-355" baseline="-16666" dirty="0">
                <a:latin typeface="Arial"/>
                <a:cs typeface="Arial"/>
              </a:rPr>
              <a:t> </a:t>
            </a:r>
            <a:r>
              <a:rPr sz="1189" spc="-10" dirty="0">
                <a:latin typeface="Arial"/>
                <a:cs typeface="Arial"/>
              </a:rPr>
              <a:t>=+20</a:t>
            </a:r>
            <a:endParaRPr sz="1189">
              <a:latin typeface="Arial"/>
              <a:cs typeface="Arial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2075539" y="2779180"/>
            <a:ext cx="1059530" cy="275578"/>
          </a:xfrm>
          <a:custGeom>
            <a:avLst/>
            <a:gdLst/>
            <a:ahLst/>
            <a:cxnLst/>
            <a:rect l="l" t="t" r="r" b="b"/>
            <a:pathLst>
              <a:path w="534669" h="139065">
                <a:moveTo>
                  <a:pt x="0" y="138935"/>
                </a:moveTo>
                <a:lnTo>
                  <a:pt x="534366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17"/>
          <p:cNvSpPr/>
          <p:nvPr/>
        </p:nvSpPr>
        <p:spPr>
          <a:xfrm>
            <a:off x="3095158" y="2747848"/>
            <a:ext cx="47817" cy="78018"/>
          </a:xfrm>
          <a:custGeom>
            <a:avLst/>
            <a:gdLst/>
            <a:ahLst/>
            <a:cxnLst/>
            <a:rect l="l" t="t" r="r" b="b"/>
            <a:pathLst>
              <a:path w="24130" h="39369">
                <a:moveTo>
                  <a:pt x="0" y="0"/>
                </a:moveTo>
                <a:lnTo>
                  <a:pt x="4437" y="5255"/>
                </a:lnTo>
                <a:lnTo>
                  <a:pt x="11437" y="9967"/>
                </a:lnTo>
                <a:lnTo>
                  <a:pt x="18597" y="13408"/>
                </a:lnTo>
                <a:lnTo>
                  <a:pt x="23518" y="14852"/>
                </a:lnTo>
                <a:lnTo>
                  <a:pt x="19923" y="18510"/>
                </a:lnTo>
                <a:lnTo>
                  <a:pt x="15346" y="25003"/>
                </a:lnTo>
                <a:lnTo>
                  <a:pt x="11528" y="32527"/>
                </a:lnTo>
                <a:lnTo>
                  <a:pt x="10212" y="39278"/>
                </a:lnTo>
              </a:path>
            </a:pathLst>
          </a:custGeom>
          <a:ln w="40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18"/>
          <p:cNvSpPr txBox="1"/>
          <p:nvPr/>
        </p:nvSpPr>
        <p:spPr>
          <a:xfrm>
            <a:off x="1219200" y="1756356"/>
            <a:ext cx="1683670" cy="142684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dirty="0">
                <a:latin typeface="Arial"/>
                <a:cs typeface="Arial"/>
              </a:rPr>
              <a:t>x</a:t>
            </a:r>
            <a:r>
              <a:rPr sz="2378" baseline="-13888" dirty="0">
                <a:latin typeface="Arial"/>
                <a:cs typeface="Arial"/>
              </a:rPr>
              <a:t>0</a:t>
            </a:r>
            <a:r>
              <a:rPr sz="2180" dirty="0">
                <a:latin typeface="Arial"/>
                <a:cs typeface="Arial"/>
              </a:rPr>
              <a:t>=+1</a:t>
            </a:r>
          </a:p>
          <a:p>
            <a:pPr marL="498318">
              <a:spcBef>
                <a:spcPts val="1744"/>
              </a:spcBef>
            </a:pP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endParaRPr sz="2378" baseline="-13888" dirty="0">
              <a:latin typeface="Arial"/>
              <a:cs typeface="Arial"/>
            </a:endParaRPr>
          </a:p>
          <a:p>
            <a:pPr marL="498318">
              <a:spcBef>
                <a:spcPts val="1387"/>
              </a:spcBef>
              <a:tabLst>
                <a:tab pos="1123733" algn="l"/>
              </a:tabLst>
            </a:pPr>
            <a:r>
              <a:rPr sz="3270" i="1" spc="-14" baseline="2525" dirty="0">
                <a:latin typeface="Arial"/>
                <a:cs typeface="Arial"/>
              </a:rPr>
              <a:t>x</a:t>
            </a:r>
            <a:r>
              <a:rPr sz="2378" spc="-14" baseline="-6944" dirty="0">
                <a:latin typeface="Arial"/>
                <a:cs typeface="Arial"/>
              </a:rPr>
              <a:t>2	</a:t>
            </a: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2</a:t>
            </a:r>
            <a:r>
              <a:rPr sz="1486" spc="-355" baseline="-16666" dirty="0">
                <a:latin typeface="Arial"/>
                <a:cs typeface="Arial"/>
              </a:rPr>
              <a:t> </a:t>
            </a:r>
            <a:r>
              <a:rPr sz="1189" spc="-10" dirty="0">
                <a:latin typeface="Arial"/>
                <a:cs typeface="Arial"/>
              </a:rPr>
              <a:t>=+20</a:t>
            </a:r>
            <a:endParaRPr sz="1189" dirty="0">
              <a:latin typeface="Arial"/>
              <a:cs typeface="Arial"/>
            </a:endParaRPr>
          </a:p>
        </p:txBody>
      </p:sp>
      <p:sp>
        <p:nvSpPr>
          <p:cNvPr id="27" name="object 23"/>
          <p:cNvSpPr/>
          <p:nvPr/>
        </p:nvSpPr>
        <p:spPr>
          <a:xfrm>
            <a:off x="8104255" y="1204034"/>
            <a:ext cx="562482" cy="341012"/>
          </a:xfrm>
          <a:custGeom>
            <a:avLst/>
            <a:gdLst/>
            <a:ahLst/>
            <a:cxnLst/>
            <a:rect l="l" t="t" r="r" b="b"/>
            <a:pathLst>
              <a:path w="283845" h="172084">
                <a:moveTo>
                  <a:pt x="0" y="172072"/>
                </a:moveTo>
                <a:lnTo>
                  <a:pt x="283705" y="172072"/>
                </a:lnTo>
                <a:lnTo>
                  <a:pt x="28370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24"/>
          <p:cNvSpPr/>
          <p:nvPr/>
        </p:nvSpPr>
        <p:spPr>
          <a:xfrm>
            <a:off x="8666459" y="1204034"/>
            <a:ext cx="562482" cy="341012"/>
          </a:xfrm>
          <a:custGeom>
            <a:avLst/>
            <a:gdLst/>
            <a:ahLst/>
            <a:cxnLst/>
            <a:rect l="l" t="t" r="r" b="b"/>
            <a:pathLst>
              <a:path w="283845" h="172084">
                <a:moveTo>
                  <a:pt x="0" y="172072"/>
                </a:moveTo>
                <a:lnTo>
                  <a:pt x="283705" y="172072"/>
                </a:lnTo>
                <a:lnTo>
                  <a:pt x="28370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9" name="object 25"/>
          <p:cNvSpPr/>
          <p:nvPr/>
        </p:nvSpPr>
        <p:spPr>
          <a:xfrm>
            <a:off x="9228689" y="1204034"/>
            <a:ext cx="1126222" cy="341012"/>
          </a:xfrm>
          <a:custGeom>
            <a:avLst/>
            <a:gdLst/>
            <a:ahLst/>
            <a:cxnLst/>
            <a:rect l="l" t="t" r="r" b="b"/>
            <a:pathLst>
              <a:path w="568325" h="172084">
                <a:moveTo>
                  <a:pt x="0" y="172072"/>
                </a:moveTo>
                <a:lnTo>
                  <a:pt x="567740" y="172072"/>
                </a:lnTo>
                <a:lnTo>
                  <a:pt x="567740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0" name="object 26"/>
          <p:cNvSpPr txBox="1"/>
          <p:nvPr/>
        </p:nvSpPr>
        <p:spPr>
          <a:xfrm>
            <a:off x="8229535" y="1143000"/>
            <a:ext cx="199951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  <a:tabLst>
                <a:tab pos="586405" algn="l"/>
                <a:tab pos="1148900" algn="l"/>
              </a:tabLst>
            </a:pP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r>
              <a:rPr sz="2378" baseline="-13888" dirty="0">
                <a:latin typeface="Arial"/>
                <a:cs typeface="Arial"/>
              </a:rPr>
              <a:t>	</a:t>
            </a: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2</a:t>
            </a:r>
            <a:r>
              <a:rPr sz="2378" baseline="-13888" dirty="0">
                <a:latin typeface="Arial"/>
                <a:cs typeface="Arial"/>
              </a:rPr>
              <a:t>	</a:t>
            </a:r>
            <a:r>
              <a:rPr sz="2180" spc="-10" dirty="0">
                <a:latin typeface="Arial"/>
                <a:cs typeface="Arial"/>
              </a:rPr>
              <a:t>Output</a:t>
            </a:r>
            <a:endParaRPr sz="2180">
              <a:latin typeface="Arial"/>
              <a:cs typeface="Arial"/>
            </a:endParaRPr>
          </a:p>
        </p:txBody>
      </p:sp>
      <p:sp>
        <p:nvSpPr>
          <p:cNvPr id="31" name="object 27"/>
          <p:cNvSpPr/>
          <p:nvPr/>
        </p:nvSpPr>
        <p:spPr>
          <a:xfrm>
            <a:off x="8104254" y="1550027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28"/>
          <p:cNvSpPr/>
          <p:nvPr/>
        </p:nvSpPr>
        <p:spPr>
          <a:xfrm>
            <a:off x="8104254" y="1610202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66366" y="2056184"/>
            <a:ext cx="218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53400" y="1580892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686800" y="1585874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601200" y="1583621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3" name="object 28"/>
          <p:cNvSpPr/>
          <p:nvPr/>
        </p:nvSpPr>
        <p:spPr>
          <a:xfrm>
            <a:off x="8157311" y="2069216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cxnSp>
        <p:nvCxnSpPr>
          <p:cNvPr id="44" name="Straight Connector 43"/>
          <p:cNvCxnSpPr/>
          <p:nvPr/>
        </p:nvCxnSpPr>
        <p:spPr>
          <a:xfrm>
            <a:off x="8219423" y="2515198"/>
            <a:ext cx="218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53400" y="2039906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696687" y="2044888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601200" y="2042635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8" name="object 28"/>
          <p:cNvSpPr/>
          <p:nvPr/>
        </p:nvSpPr>
        <p:spPr>
          <a:xfrm>
            <a:off x="8193420" y="2506829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cxnSp>
        <p:nvCxnSpPr>
          <p:cNvPr id="49" name="Straight Connector 48"/>
          <p:cNvCxnSpPr/>
          <p:nvPr/>
        </p:nvCxnSpPr>
        <p:spPr>
          <a:xfrm>
            <a:off x="8321822" y="2952811"/>
            <a:ext cx="218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163310" y="2477519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732796" y="2482501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604026" y="2480248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53" name="object 28"/>
          <p:cNvSpPr/>
          <p:nvPr/>
        </p:nvSpPr>
        <p:spPr>
          <a:xfrm>
            <a:off x="8265673" y="2944441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5" name="Rectangle 54"/>
          <p:cNvSpPr/>
          <p:nvPr/>
        </p:nvSpPr>
        <p:spPr>
          <a:xfrm>
            <a:off x="8153630" y="2915131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720060" y="2920113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591290" y="2917860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247" y="4495800"/>
            <a:ext cx="6096000" cy="20236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This perceptron computes </a:t>
            </a:r>
            <a:r>
              <a:rPr lang="en-IN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logical</a:t>
            </a:r>
            <a:r>
              <a:rPr lang="en-IN" spc="-3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AND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>
              <a:spcBef>
                <a:spcPts val="30"/>
              </a:spcBef>
            </a:pPr>
            <a:endParaRPr lang="en-IN" dirty="0">
              <a:latin typeface="Helvetica" panose="020B0500000000000000" pitchFamily="34" charset="0"/>
              <a:cs typeface="Times New Roman"/>
            </a:endParaRPr>
          </a:p>
          <a:p>
            <a:pPr marL="859571" indent="-285750">
              <a:buFont typeface="Arial" panose="020B0604020202020204" pitchFamily="34" charset="0"/>
              <a:buChar char="•"/>
            </a:pPr>
            <a:r>
              <a:rPr lang="en-IN" i="1" dirty="0">
                <a:latin typeface="Helvetica" panose="020B0500000000000000" pitchFamily="34" charset="0"/>
                <a:cs typeface="Arial"/>
              </a:rPr>
              <a:t>w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0</a:t>
            </a:r>
            <a:r>
              <a:rPr lang="en-IN" dirty="0">
                <a:latin typeface="Helvetica" panose="020B0500000000000000" pitchFamily="34" charset="0"/>
                <a:cs typeface="Arial"/>
              </a:rPr>
              <a:t>=-10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gives </a:t>
            </a:r>
            <a:r>
              <a:rPr lang="en-IN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logical </a:t>
            </a:r>
            <a:r>
              <a:rPr lang="en-IN" spc="-2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OR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859571" indent="-285750">
              <a:spcBef>
                <a:spcPts val="654"/>
              </a:spcBef>
              <a:buFont typeface="Arial" panose="020B0604020202020204" pitchFamily="34" charset="0"/>
              <a:buChar char="•"/>
            </a:pPr>
            <a:r>
              <a:rPr lang="en-IN" i="1" dirty="0">
                <a:latin typeface="Helvetica" panose="020B0500000000000000" pitchFamily="34" charset="0"/>
                <a:cs typeface="Arial"/>
              </a:rPr>
              <a:t>w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0</a:t>
            </a:r>
            <a:r>
              <a:rPr lang="en-IN" dirty="0">
                <a:latin typeface="Helvetica" panose="020B0500000000000000" pitchFamily="34" charset="0"/>
                <a:cs typeface="Arial"/>
              </a:rPr>
              <a:t>=10, </a:t>
            </a:r>
            <a:r>
              <a:rPr lang="en-IN" i="1" dirty="0">
                <a:latin typeface="Helvetica" panose="020B0500000000000000" pitchFamily="34" charset="0"/>
                <a:cs typeface="Arial"/>
              </a:rPr>
              <a:t>w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1</a:t>
            </a:r>
            <a:r>
              <a:rPr lang="en-IN" dirty="0">
                <a:latin typeface="Helvetica" panose="020B0500000000000000" pitchFamily="34" charset="0"/>
                <a:cs typeface="Arial"/>
              </a:rPr>
              <a:t>=-20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with single input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gives </a:t>
            </a:r>
            <a:r>
              <a:rPr lang="en-IN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logical</a:t>
            </a:r>
            <a:r>
              <a:rPr lang="en-IN" spc="-3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50" dirty="0" smtClean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NOT</a:t>
            </a:r>
          </a:p>
          <a:p>
            <a:pPr marL="859571" indent="-285750">
              <a:spcBef>
                <a:spcPts val="654"/>
              </a:spcBef>
              <a:buFont typeface="Arial" panose="020B0604020202020204" pitchFamily="34" charset="0"/>
              <a:buChar char="•"/>
            </a:pPr>
            <a:r>
              <a:rPr lang="en-IN" spc="-10" dirty="0">
                <a:latin typeface="Arial"/>
                <a:cs typeface="Arial"/>
              </a:rPr>
              <a:t>XOR </a:t>
            </a:r>
            <a:r>
              <a:rPr lang="en-IN" spc="-5" dirty="0">
                <a:latin typeface="Arial"/>
                <a:cs typeface="Arial"/>
              </a:rPr>
              <a:t>is not </a:t>
            </a:r>
            <a:r>
              <a:rPr lang="en-IN" spc="-10" dirty="0">
                <a:latin typeface="Arial"/>
                <a:cs typeface="Arial"/>
              </a:rPr>
              <a:t>possible</a:t>
            </a:r>
            <a:endParaRPr lang="en-IN" dirty="0">
              <a:latin typeface="Arial"/>
              <a:cs typeface="Arial"/>
            </a:endParaRPr>
          </a:p>
          <a:p>
            <a:pPr marL="859571" indent="-285750">
              <a:spcBef>
                <a:spcPts val="654"/>
              </a:spcBef>
              <a:buFont typeface="Arial" panose="020B0604020202020204" pitchFamily="34" charset="0"/>
              <a:buChar char="•"/>
            </a:pP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20000" y="35052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IN" b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Represents </a:t>
            </a:r>
            <a:r>
              <a:rPr lang="en-IN" b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 </a:t>
            </a:r>
            <a:r>
              <a:rPr lang="en-IN" b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linear decision</a:t>
            </a:r>
            <a:r>
              <a:rPr lang="en-IN" b="1" spc="-4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b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boundary</a:t>
            </a:r>
            <a:endParaRPr lang="en-IN" b="1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58" name="object 29"/>
          <p:cNvSpPr/>
          <p:nvPr/>
        </p:nvSpPr>
        <p:spPr>
          <a:xfrm>
            <a:off x="7989497" y="6181089"/>
            <a:ext cx="3413900" cy="0"/>
          </a:xfrm>
          <a:custGeom>
            <a:avLst/>
            <a:gdLst/>
            <a:ahLst/>
            <a:cxnLst/>
            <a:rect l="l" t="t" r="r" b="b"/>
            <a:pathLst>
              <a:path w="1722754">
                <a:moveTo>
                  <a:pt x="0" y="0"/>
                </a:moveTo>
                <a:lnTo>
                  <a:pt x="172219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59" name="object 30"/>
          <p:cNvSpPr/>
          <p:nvPr/>
        </p:nvSpPr>
        <p:spPr>
          <a:xfrm>
            <a:off x="11372207" y="6140973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0" name="object 31"/>
          <p:cNvSpPr txBox="1"/>
          <p:nvPr/>
        </p:nvSpPr>
        <p:spPr>
          <a:xfrm>
            <a:off x="11309898" y="6180321"/>
            <a:ext cx="19630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2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32"/>
          <p:cNvSpPr/>
          <p:nvPr/>
        </p:nvSpPr>
        <p:spPr>
          <a:xfrm>
            <a:off x="8203513" y="4052414"/>
            <a:ext cx="0" cy="2343045"/>
          </a:xfrm>
          <a:custGeom>
            <a:avLst/>
            <a:gdLst/>
            <a:ahLst/>
            <a:cxnLst/>
            <a:rect l="l" t="t" r="r" b="b"/>
            <a:pathLst>
              <a:path h="1182370">
                <a:moveTo>
                  <a:pt x="0" y="1182192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2" name="object 33"/>
          <p:cNvSpPr/>
          <p:nvPr/>
        </p:nvSpPr>
        <p:spPr>
          <a:xfrm>
            <a:off x="8163396" y="4044893"/>
            <a:ext cx="80534" cy="37750"/>
          </a:xfrm>
          <a:custGeom>
            <a:avLst/>
            <a:gdLst/>
            <a:ahLst/>
            <a:cxnLst/>
            <a:rect l="l" t="t" r="r" b="b"/>
            <a:pathLst>
              <a:path w="40639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3" name="object 34"/>
          <p:cNvSpPr txBox="1"/>
          <p:nvPr/>
        </p:nvSpPr>
        <p:spPr>
          <a:xfrm>
            <a:off x="7924362" y="3886200"/>
            <a:ext cx="19630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35"/>
          <p:cNvSpPr txBox="1"/>
          <p:nvPr/>
        </p:nvSpPr>
        <p:spPr>
          <a:xfrm rot="2700000">
            <a:off x="8204563" y="5277744"/>
            <a:ext cx="1702960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2"/>
              </a:lnSpc>
            </a:pPr>
            <a:r>
              <a:rPr sz="1189" i="1" spc="139" dirty="0">
                <a:solidFill>
                  <a:prstClr val="black"/>
                </a:solidFill>
                <a:latin typeface="DejaVu Sans"/>
                <a:cs typeface="DejaVu Sans"/>
              </a:rPr>
              <a:t>−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30 </a:t>
            </a:r>
            <a:r>
              <a:rPr sz="1189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+</a:t>
            </a:r>
            <a:r>
              <a:rPr sz="1189" spc="-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1486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86" spc="-176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+</a:t>
            </a:r>
            <a:r>
              <a:rPr sz="1189" spc="-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r>
              <a:rPr sz="1486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86" spc="-59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=</a:t>
            </a:r>
            <a:r>
              <a:rPr sz="1189" spc="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36"/>
          <p:cNvSpPr txBox="1"/>
          <p:nvPr/>
        </p:nvSpPr>
        <p:spPr>
          <a:xfrm>
            <a:off x="9967116" y="5011843"/>
            <a:ext cx="75375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20" dirty="0">
                <a:solidFill>
                  <a:srgbClr val="00A650"/>
                </a:solidFill>
                <a:latin typeface="Arial"/>
                <a:cs typeface="Arial"/>
              </a:rPr>
              <a:t>+ve</a:t>
            </a:r>
            <a:r>
              <a:rPr sz="1189" spc="-89" dirty="0">
                <a:solidFill>
                  <a:srgbClr val="00A650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00A650"/>
                </a:solidFill>
                <a:latin typeface="Arial"/>
                <a:cs typeface="Arial"/>
              </a:rPr>
              <a:t>region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37"/>
          <p:cNvSpPr/>
          <p:nvPr/>
        </p:nvSpPr>
        <p:spPr>
          <a:xfrm>
            <a:off x="9907043" y="4998519"/>
            <a:ext cx="874552" cy="0"/>
          </a:xfrm>
          <a:custGeom>
            <a:avLst/>
            <a:gdLst/>
            <a:ahLst/>
            <a:cxnLst/>
            <a:rect l="l" t="t" r="r" b="b"/>
            <a:pathLst>
              <a:path w="441325">
                <a:moveTo>
                  <a:pt x="0" y="0"/>
                </a:moveTo>
                <a:lnTo>
                  <a:pt x="440702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7" name="object 38"/>
          <p:cNvSpPr/>
          <p:nvPr/>
        </p:nvSpPr>
        <p:spPr>
          <a:xfrm>
            <a:off x="9912049" y="4998520"/>
            <a:ext cx="0" cy="303262"/>
          </a:xfrm>
          <a:custGeom>
            <a:avLst/>
            <a:gdLst/>
            <a:ahLst/>
            <a:cxnLst/>
            <a:rect l="l" t="t" r="r" b="b"/>
            <a:pathLst>
              <a:path h="153035">
                <a:moveTo>
                  <a:pt x="0" y="152717"/>
                </a:moveTo>
                <a:lnTo>
                  <a:pt x="0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8" name="object 39"/>
          <p:cNvSpPr/>
          <p:nvPr/>
        </p:nvSpPr>
        <p:spPr>
          <a:xfrm>
            <a:off x="10775351" y="4998520"/>
            <a:ext cx="0" cy="303262"/>
          </a:xfrm>
          <a:custGeom>
            <a:avLst/>
            <a:gdLst/>
            <a:ahLst/>
            <a:cxnLst/>
            <a:rect l="l" t="t" r="r" b="b"/>
            <a:pathLst>
              <a:path h="153035">
                <a:moveTo>
                  <a:pt x="0" y="152717"/>
                </a:moveTo>
                <a:lnTo>
                  <a:pt x="0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9" name="object 40"/>
          <p:cNvSpPr/>
          <p:nvPr/>
        </p:nvSpPr>
        <p:spPr>
          <a:xfrm>
            <a:off x="9907043" y="5301151"/>
            <a:ext cx="874552" cy="0"/>
          </a:xfrm>
          <a:custGeom>
            <a:avLst/>
            <a:gdLst/>
            <a:ahLst/>
            <a:cxnLst/>
            <a:rect l="l" t="t" r="r" b="b"/>
            <a:pathLst>
              <a:path w="441325">
                <a:moveTo>
                  <a:pt x="0" y="0"/>
                </a:moveTo>
                <a:lnTo>
                  <a:pt x="440702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0" name="object 41"/>
          <p:cNvSpPr txBox="1"/>
          <p:nvPr/>
        </p:nvSpPr>
        <p:spPr>
          <a:xfrm>
            <a:off x="8305800" y="5638800"/>
            <a:ext cx="826735" cy="221117"/>
          </a:xfrm>
          <a:prstGeom prst="rect">
            <a:avLst/>
          </a:prstGeom>
          <a:ln w="5054">
            <a:solidFill>
              <a:srgbClr val="FF0000"/>
            </a:solidFill>
          </a:ln>
        </p:spPr>
        <p:txBody>
          <a:bodyPr vert="horz" wrap="square" lIns="0" tIns="37750" rIns="0" bIns="0" rtlCol="0">
            <a:spAutoFit/>
          </a:bodyPr>
          <a:lstStyle/>
          <a:p>
            <a:pPr marL="79278">
              <a:spcBef>
                <a:spcPts val="297"/>
              </a:spcBef>
            </a:pPr>
            <a:r>
              <a:rPr sz="1189" spc="-20" dirty="0">
                <a:solidFill>
                  <a:srgbClr val="FF0000"/>
                </a:solidFill>
                <a:latin typeface="Arial"/>
                <a:cs typeface="Arial"/>
              </a:rPr>
              <a:t>-ve</a:t>
            </a:r>
            <a:r>
              <a:rPr sz="1189" spc="-5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FF0000"/>
                </a:solidFill>
                <a:latin typeface="Arial"/>
                <a:cs typeface="Arial"/>
              </a:rPr>
              <a:t>region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42"/>
          <p:cNvSpPr/>
          <p:nvPr/>
        </p:nvSpPr>
        <p:spPr>
          <a:xfrm>
            <a:off x="8096499" y="6074075"/>
            <a:ext cx="214032" cy="214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2" name="object 43"/>
          <p:cNvSpPr/>
          <p:nvPr/>
        </p:nvSpPr>
        <p:spPr>
          <a:xfrm>
            <a:off x="8096499" y="5003970"/>
            <a:ext cx="214032" cy="214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3" name="object 44"/>
          <p:cNvSpPr/>
          <p:nvPr/>
        </p:nvSpPr>
        <p:spPr>
          <a:xfrm>
            <a:off x="9166602" y="6074075"/>
            <a:ext cx="214032" cy="214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4" name="object 45"/>
          <p:cNvSpPr/>
          <p:nvPr/>
        </p:nvSpPr>
        <p:spPr>
          <a:xfrm>
            <a:off x="9166602" y="5003970"/>
            <a:ext cx="214032" cy="214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5" name="object 46"/>
          <p:cNvSpPr/>
          <p:nvPr/>
        </p:nvSpPr>
        <p:spPr>
          <a:xfrm>
            <a:off x="7772400" y="4191000"/>
            <a:ext cx="2247411" cy="2247411"/>
          </a:xfrm>
          <a:custGeom>
            <a:avLst/>
            <a:gdLst/>
            <a:ahLst/>
            <a:cxnLst/>
            <a:rect l="l" t="t" r="r" b="b"/>
            <a:pathLst>
              <a:path w="1134110" h="1134110">
                <a:moveTo>
                  <a:pt x="0" y="0"/>
                </a:moveTo>
                <a:lnTo>
                  <a:pt x="5538" y="5538"/>
                </a:lnTo>
                <a:lnTo>
                  <a:pt x="18707" y="18707"/>
                </a:lnTo>
                <a:lnTo>
                  <a:pt x="34333" y="34333"/>
                </a:lnTo>
                <a:lnTo>
                  <a:pt x="47247" y="47247"/>
                </a:lnTo>
                <a:lnTo>
                  <a:pt x="58316" y="58317"/>
                </a:lnTo>
                <a:lnTo>
                  <a:pt x="94494" y="94494"/>
                </a:lnTo>
                <a:lnTo>
                  <a:pt x="130671" y="130671"/>
                </a:lnTo>
                <a:lnTo>
                  <a:pt x="141741" y="141741"/>
                </a:lnTo>
                <a:lnTo>
                  <a:pt x="152811" y="152811"/>
                </a:lnTo>
                <a:lnTo>
                  <a:pt x="165364" y="165365"/>
                </a:lnTo>
                <a:lnTo>
                  <a:pt x="177918" y="177919"/>
                </a:lnTo>
                <a:lnTo>
                  <a:pt x="188988" y="188989"/>
                </a:lnTo>
                <a:lnTo>
                  <a:pt x="200058" y="200058"/>
                </a:lnTo>
                <a:lnTo>
                  <a:pt x="212612" y="212612"/>
                </a:lnTo>
                <a:lnTo>
                  <a:pt x="225166" y="225166"/>
                </a:lnTo>
                <a:lnTo>
                  <a:pt x="236236" y="236236"/>
                </a:lnTo>
                <a:lnTo>
                  <a:pt x="247305" y="247306"/>
                </a:lnTo>
                <a:lnTo>
                  <a:pt x="259859" y="259859"/>
                </a:lnTo>
                <a:lnTo>
                  <a:pt x="272413" y="272413"/>
                </a:lnTo>
                <a:lnTo>
                  <a:pt x="283483" y="283483"/>
                </a:lnTo>
                <a:lnTo>
                  <a:pt x="294553" y="294553"/>
                </a:lnTo>
                <a:lnTo>
                  <a:pt x="307107" y="307107"/>
                </a:lnTo>
                <a:lnTo>
                  <a:pt x="319660" y="319661"/>
                </a:lnTo>
                <a:lnTo>
                  <a:pt x="330730" y="330730"/>
                </a:lnTo>
                <a:lnTo>
                  <a:pt x="341800" y="341800"/>
                </a:lnTo>
                <a:lnTo>
                  <a:pt x="354354" y="354354"/>
                </a:lnTo>
                <a:lnTo>
                  <a:pt x="366908" y="366908"/>
                </a:lnTo>
                <a:lnTo>
                  <a:pt x="377978" y="377978"/>
                </a:lnTo>
                <a:lnTo>
                  <a:pt x="389047" y="389048"/>
                </a:lnTo>
                <a:lnTo>
                  <a:pt x="401601" y="401601"/>
                </a:lnTo>
                <a:lnTo>
                  <a:pt x="414155" y="414155"/>
                </a:lnTo>
                <a:lnTo>
                  <a:pt x="425225" y="425225"/>
                </a:lnTo>
                <a:lnTo>
                  <a:pt x="436295" y="436295"/>
                </a:lnTo>
                <a:lnTo>
                  <a:pt x="448848" y="448849"/>
                </a:lnTo>
                <a:lnTo>
                  <a:pt x="461402" y="461402"/>
                </a:lnTo>
                <a:lnTo>
                  <a:pt x="472472" y="472472"/>
                </a:lnTo>
                <a:lnTo>
                  <a:pt x="483542" y="483542"/>
                </a:lnTo>
                <a:lnTo>
                  <a:pt x="496096" y="496096"/>
                </a:lnTo>
                <a:lnTo>
                  <a:pt x="508650" y="508650"/>
                </a:lnTo>
                <a:lnTo>
                  <a:pt x="519719" y="519720"/>
                </a:lnTo>
                <a:lnTo>
                  <a:pt x="530789" y="530789"/>
                </a:lnTo>
                <a:lnTo>
                  <a:pt x="543343" y="543343"/>
                </a:lnTo>
                <a:lnTo>
                  <a:pt x="555897" y="555897"/>
                </a:lnTo>
                <a:lnTo>
                  <a:pt x="566967" y="566967"/>
                </a:lnTo>
                <a:lnTo>
                  <a:pt x="578036" y="578037"/>
                </a:lnTo>
                <a:lnTo>
                  <a:pt x="590590" y="590590"/>
                </a:lnTo>
                <a:lnTo>
                  <a:pt x="603144" y="603144"/>
                </a:lnTo>
                <a:lnTo>
                  <a:pt x="614214" y="614214"/>
                </a:lnTo>
                <a:lnTo>
                  <a:pt x="625284" y="625284"/>
                </a:lnTo>
                <a:lnTo>
                  <a:pt x="637838" y="637838"/>
                </a:lnTo>
                <a:lnTo>
                  <a:pt x="650391" y="650392"/>
                </a:lnTo>
                <a:lnTo>
                  <a:pt x="661461" y="661461"/>
                </a:lnTo>
                <a:lnTo>
                  <a:pt x="672531" y="672531"/>
                </a:lnTo>
                <a:lnTo>
                  <a:pt x="685085" y="685085"/>
                </a:lnTo>
                <a:lnTo>
                  <a:pt x="697639" y="697639"/>
                </a:lnTo>
                <a:lnTo>
                  <a:pt x="708709" y="708709"/>
                </a:lnTo>
                <a:lnTo>
                  <a:pt x="719778" y="719778"/>
                </a:lnTo>
                <a:lnTo>
                  <a:pt x="732332" y="732332"/>
                </a:lnTo>
                <a:lnTo>
                  <a:pt x="744886" y="744886"/>
                </a:lnTo>
                <a:lnTo>
                  <a:pt x="755956" y="755956"/>
                </a:lnTo>
                <a:lnTo>
                  <a:pt x="767026" y="767026"/>
                </a:lnTo>
                <a:lnTo>
                  <a:pt x="779579" y="779580"/>
                </a:lnTo>
                <a:lnTo>
                  <a:pt x="792133" y="792133"/>
                </a:lnTo>
                <a:lnTo>
                  <a:pt x="803203" y="803203"/>
                </a:lnTo>
                <a:lnTo>
                  <a:pt x="814273" y="814273"/>
                </a:lnTo>
                <a:lnTo>
                  <a:pt x="826827" y="826827"/>
                </a:lnTo>
                <a:lnTo>
                  <a:pt x="839381" y="839381"/>
                </a:lnTo>
                <a:lnTo>
                  <a:pt x="850450" y="850451"/>
                </a:lnTo>
                <a:lnTo>
                  <a:pt x="861520" y="861520"/>
                </a:lnTo>
                <a:lnTo>
                  <a:pt x="874074" y="874074"/>
                </a:lnTo>
                <a:lnTo>
                  <a:pt x="886628" y="886628"/>
                </a:lnTo>
                <a:lnTo>
                  <a:pt x="897698" y="897698"/>
                </a:lnTo>
                <a:lnTo>
                  <a:pt x="908767" y="908768"/>
                </a:lnTo>
                <a:lnTo>
                  <a:pt x="921321" y="921321"/>
                </a:lnTo>
                <a:lnTo>
                  <a:pt x="933875" y="933875"/>
                </a:lnTo>
                <a:lnTo>
                  <a:pt x="944945" y="944945"/>
                </a:lnTo>
                <a:lnTo>
                  <a:pt x="956015" y="956015"/>
                </a:lnTo>
                <a:lnTo>
                  <a:pt x="968569" y="968569"/>
                </a:lnTo>
                <a:lnTo>
                  <a:pt x="981122" y="981122"/>
                </a:lnTo>
                <a:lnTo>
                  <a:pt x="992192" y="992192"/>
                </a:lnTo>
                <a:lnTo>
                  <a:pt x="1003262" y="1003262"/>
                </a:lnTo>
                <a:lnTo>
                  <a:pt x="1015816" y="1015816"/>
                </a:lnTo>
                <a:lnTo>
                  <a:pt x="1028370" y="1028370"/>
                </a:lnTo>
                <a:lnTo>
                  <a:pt x="1039440" y="1039440"/>
                </a:lnTo>
                <a:lnTo>
                  <a:pt x="1050509" y="1050509"/>
                </a:lnTo>
                <a:lnTo>
                  <a:pt x="1063063" y="1063063"/>
                </a:lnTo>
                <a:lnTo>
                  <a:pt x="1075617" y="1075617"/>
                </a:lnTo>
                <a:lnTo>
                  <a:pt x="1086687" y="1086687"/>
                </a:lnTo>
                <a:lnTo>
                  <a:pt x="1099600" y="1099600"/>
                </a:lnTo>
                <a:lnTo>
                  <a:pt x="1115227" y="1115227"/>
                </a:lnTo>
                <a:lnTo>
                  <a:pt x="1128395" y="1128395"/>
                </a:lnTo>
                <a:lnTo>
                  <a:pt x="1133934" y="1133934"/>
                </a:lnTo>
              </a:path>
            </a:pathLst>
          </a:custGeom>
          <a:ln w="50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5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 animBg="1"/>
      <p:bldP spid="59" grpId="0" animBg="1"/>
      <p:bldP spid="60" grpId="0"/>
      <p:bldP spid="61" grpId="0" animBg="1"/>
      <p:bldP spid="62" grpId="0" animBg="1"/>
      <p:bldP spid="63" grpId="0"/>
      <p:bldP spid="64" grpId="0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22" dirty="0"/>
              <a:t>ADAM: </a:t>
            </a:r>
            <a:r>
              <a:rPr sz="3883" spc="-9" dirty="0"/>
              <a:t>RMSprop with</a:t>
            </a:r>
            <a:r>
              <a:rPr sz="3883" spc="-4" dirty="0"/>
              <a:t> momentum</a:t>
            </a:r>
            <a:endParaRPr sz="3883"/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RMS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prop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only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considers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a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second-moment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normalized </a:t>
            </a:r>
            <a:r>
              <a:rPr lang="en-US" spc="-13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version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of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the 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current gradient</a:t>
            </a:r>
            <a:endParaRPr lang="en-US" dirty="0">
              <a:solidFill>
                <a:schemeClr val="accent5">
                  <a:lumMod val="50000"/>
                </a:schemeClr>
              </a:solidFill>
              <a:cs typeface="Calibri"/>
            </a:endParaRP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14400" y="1600200"/>
                <a:ext cx="10058400" cy="2474093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313221" indent="-302575">
                  <a:spcBef>
                    <a:spcPts val="424"/>
                  </a:spcBef>
                  <a:buFont typeface="Arial"/>
                  <a:buChar char="•"/>
                  <a:tabLst>
                    <a:tab pos="313221" algn="l"/>
                    <a:tab pos="313781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ADAM </a:t>
                </a:r>
                <a:r>
                  <a:rPr lang="en-US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utilizes </a:t>
                </a:r>
                <a:r>
                  <a:rPr lang="en-US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</a:t>
                </a:r>
                <a:r>
                  <a:rPr lang="en-US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smoothed </a:t>
                </a:r>
                <a:r>
                  <a:rPr lang="en-US" spc="-13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version </a:t>
                </a:r>
                <a:r>
                  <a:rPr lang="en-US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of </a:t>
                </a:r>
                <a:r>
                  <a:rPr lang="en-US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i="1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momentum-augmented</a:t>
                </a:r>
                <a:r>
                  <a:rPr lang="en-US" i="1" spc="35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pc="-9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gradient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770421" lvl="1" indent="-302575">
                  <a:spcBef>
                    <a:spcPts val="424"/>
                  </a:spcBef>
                  <a:buFont typeface="Arial"/>
                  <a:buChar char="•"/>
                  <a:tabLst>
                    <a:tab pos="313221" algn="l"/>
                    <a:tab pos="313781" algn="l"/>
                  </a:tabLst>
                </a:pPr>
                <a:r>
                  <a:rPr lang="en-US" sz="1600" spc="-9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Considers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both </a:t>
                </a:r>
                <a:r>
                  <a:rPr lang="en-US" sz="1600" spc="-13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first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second</a:t>
                </a:r>
                <a:r>
                  <a:rPr lang="en-US" sz="1600" spc="57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moments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13221" indent="-302575">
                  <a:spcBef>
                    <a:spcPts val="4"/>
                  </a:spcBef>
                  <a:buFont typeface="Arial"/>
                  <a:buChar char="•"/>
                  <a:tabLst>
                    <a:tab pos="313221" algn="l"/>
                    <a:tab pos="313781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Procedure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667346" lvl="1" indent="-253827">
                  <a:spcBef>
                    <a:spcPts val="387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Maintain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running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estimate 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mean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derivative </a:t>
                </a:r>
                <a:r>
                  <a:rPr lang="en-US" sz="1600" spc="-13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for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each</a:t>
                </a:r>
                <a:r>
                  <a:rPr lang="en-US" sz="1600" spc="15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parameter</a:t>
                </a:r>
                <a:endParaRPr lang="en-US" sz="16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667346" marR="10646" lvl="1" indent="-253266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Maintain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running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estimate 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mean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squared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value of derivatives </a:t>
                </a:r>
                <a:r>
                  <a:rPr lang="en-US" sz="1600" spc="-18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for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each 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parameter</a:t>
                </a:r>
                <a:endParaRPr lang="en-US" sz="16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667346" lvl="1" indent="-253827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Scale update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parameter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by the </a:t>
                </a:r>
                <a:r>
                  <a:rPr lang="en-US" sz="1600" i="1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inverse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i="1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root </a:t>
                </a:r>
                <a:r>
                  <a:rPr lang="en-US" sz="1600" i="1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mean</a:t>
                </a:r>
                <a:r>
                  <a:rPr lang="en-US" sz="1600" i="1" spc="101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i="1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squared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spc="-9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derivative</a:t>
                </a:r>
              </a:p>
              <a:p>
                <a:pPr marL="667346" lvl="1" indent="-253827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Typical parameters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𝜂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=0.001 , </m:t>
                    </m:r>
                    <m:r>
                      <a:rPr lang="en-I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𝛿</m:t>
                    </m:r>
                    <m:r>
                      <a:rPr lang="en-I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=0.9 ,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𝛾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=0.9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cs typeface="Calibri"/>
                  </a:rPr>
                  <a:t>99</a:t>
                </a:r>
              </a:p>
              <a:p>
                <a:pPr marL="667346" lvl="1" indent="-253827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In initial iterations, smoother trajectory is ensured than in later iterations.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600200"/>
                <a:ext cx="10058400" cy="2474093"/>
              </a:xfrm>
              <a:prstGeom prst="rect">
                <a:avLst/>
              </a:prstGeom>
              <a:blipFill rotWithShape="0">
                <a:blip r:embed="rId3"/>
                <a:stretch>
                  <a:fillRect l="-1152" t="-2963" b="-3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267200"/>
            <a:ext cx="3929063" cy="2072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40" dirty="0">
                <a:latin typeface="Arial"/>
                <a:cs typeface="Arial"/>
              </a:rPr>
              <a:t>An</a:t>
            </a:r>
            <a:r>
              <a:rPr lang="en-IN" spc="-10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Example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Design </a:t>
            </a:r>
            <a:r>
              <a:rPr lang="en-IN" spc="-10" dirty="0">
                <a:latin typeface="Arial"/>
                <a:cs typeface="Arial"/>
              </a:rPr>
              <a:t>a perceptron</a:t>
            </a:r>
            <a:r>
              <a:rPr lang="en-IN" spc="-70" dirty="0">
                <a:latin typeface="Arial"/>
                <a:cs typeface="Arial"/>
              </a:rPr>
              <a:t> </a:t>
            </a:r>
            <a:r>
              <a:rPr lang="en-IN" spc="-20" dirty="0">
                <a:latin typeface="Arial"/>
                <a:cs typeface="Arial"/>
              </a:rPr>
              <a:t>for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graphicFrame>
        <p:nvGraphicFramePr>
          <p:cNvPr id="6" name="object 3"/>
          <p:cNvGraphicFramePr>
            <a:graphicFrameLocks noGrp="1"/>
          </p:cNvGraphicFramePr>
          <p:nvPr>
            <p:extLst/>
          </p:nvPr>
        </p:nvGraphicFramePr>
        <p:xfrm>
          <a:off x="1143000" y="1752600"/>
          <a:ext cx="3123218" cy="1815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223"/>
                <a:gridCol w="604005"/>
                <a:gridCol w="1957990"/>
              </a:tblGrid>
              <a:tr h="38108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1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marR="12700" algn="ctr">
                        <a:lnSpc>
                          <a:spcPts val="1190"/>
                        </a:lnSpc>
                      </a:pPr>
                      <a:r>
                        <a:rPr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spc="-5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spc="-5" dirty="0" smtClean="0">
                          <a:latin typeface="Arial"/>
                          <a:cs typeface="Arial"/>
                        </a:rPr>
                        <a:t>Classification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381115">
                <a:tc>
                  <a:txBody>
                    <a:bodyPr/>
                    <a:lstStyle/>
                    <a:p>
                      <a:pPr marR="4127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02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4"/>
          <p:cNvSpPr/>
          <p:nvPr/>
        </p:nvSpPr>
        <p:spPr>
          <a:xfrm>
            <a:off x="2865519" y="5019756"/>
            <a:ext cx="771368" cy="771368"/>
          </a:xfrm>
          <a:custGeom>
            <a:avLst/>
            <a:gdLst/>
            <a:ahLst/>
            <a:cxnLst/>
            <a:rect l="l" t="t" r="r" b="b"/>
            <a:pathLst>
              <a:path w="389255" h="389255">
                <a:moveTo>
                  <a:pt x="194404" y="0"/>
                </a:moveTo>
                <a:lnTo>
                  <a:pt x="149828" y="5134"/>
                </a:lnTo>
                <a:lnTo>
                  <a:pt x="108909" y="19759"/>
                </a:lnTo>
                <a:lnTo>
                  <a:pt x="72813" y="42708"/>
                </a:lnTo>
                <a:lnTo>
                  <a:pt x="42707" y="72813"/>
                </a:lnTo>
                <a:lnTo>
                  <a:pt x="19759" y="108909"/>
                </a:lnTo>
                <a:lnTo>
                  <a:pt x="5134" y="149828"/>
                </a:lnTo>
                <a:lnTo>
                  <a:pt x="0" y="194404"/>
                </a:lnTo>
                <a:lnTo>
                  <a:pt x="5134" y="238980"/>
                </a:lnTo>
                <a:lnTo>
                  <a:pt x="19759" y="279899"/>
                </a:lnTo>
                <a:lnTo>
                  <a:pt x="42707" y="315995"/>
                </a:lnTo>
                <a:lnTo>
                  <a:pt x="72813" y="346100"/>
                </a:lnTo>
                <a:lnTo>
                  <a:pt x="108909" y="369049"/>
                </a:lnTo>
                <a:lnTo>
                  <a:pt x="149828" y="383674"/>
                </a:lnTo>
                <a:lnTo>
                  <a:pt x="194404" y="388809"/>
                </a:lnTo>
                <a:lnTo>
                  <a:pt x="238979" y="383674"/>
                </a:lnTo>
                <a:lnTo>
                  <a:pt x="279899" y="369049"/>
                </a:lnTo>
                <a:lnTo>
                  <a:pt x="315995" y="346100"/>
                </a:lnTo>
                <a:lnTo>
                  <a:pt x="346100" y="315995"/>
                </a:lnTo>
                <a:lnTo>
                  <a:pt x="369049" y="279899"/>
                </a:lnTo>
                <a:lnTo>
                  <a:pt x="383674" y="238980"/>
                </a:lnTo>
                <a:lnTo>
                  <a:pt x="388808" y="194404"/>
                </a:lnTo>
                <a:lnTo>
                  <a:pt x="383674" y="149828"/>
                </a:lnTo>
                <a:lnTo>
                  <a:pt x="369049" y="108909"/>
                </a:lnTo>
                <a:lnTo>
                  <a:pt x="346100" y="72813"/>
                </a:lnTo>
                <a:lnTo>
                  <a:pt x="315995" y="42708"/>
                </a:lnTo>
                <a:lnTo>
                  <a:pt x="279899" y="19759"/>
                </a:lnTo>
                <a:lnTo>
                  <a:pt x="238979" y="5134"/>
                </a:lnTo>
                <a:lnTo>
                  <a:pt x="1944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" name="object 5"/>
          <p:cNvSpPr/>
          <p:nvPr/>
        </p:nvSpPr>
        <p:spPr>
          <a:xfrm>
            <a:off x="2886923" y="5041160"/>
            <a:ext cx="728584" cy="728584"/>
          </a:xfrm>
          <a:custGeom>
            <a:avLst/>
            <a:gdLst/>
            <a:ahLst/>
            <a:cxnLst/>
            <a:rect l="l" t="t" r="r" b="b"/>
            <a:pathLst>
              <a:path w="367665" h="367664">
                <a:moveTo>
                  <a:pt x="367207" y="183603"/>
                </a:moveTo>
                <a:lnTo>
                  <a:pt x="360649" y="134794"/>
                </a:lnTo>
                <a:lnTo>
                  <a:pt x="342140" y="90934"/>
                </a:lnTo>
                <a:lnTo>
                  <a:pt x="313431" y="53775"/>
                </a:lnTo>
                <a:lnTo>
                  <a:pt x="276272" y="25067"/>
                </a:lnTo>
                <a:lnTo>
                  <a:pt x="232413" y="6558"/>
                </a:lnTo>
                <a:lnTo>
                  <a:pt x="183603" y="0"/>
                </a:lnTo>
                <a:lnTo>
                  <a:pt x="134794" y="6558"/>
                </a:lnTo>
                <a:lnTo>
                  <a:pt x="90934" y="25067"/>
                </a:lnTo>
                <a:lnTo>
                  <a:pt x="53775" y="53775"/>
                </a:lnTo>
                <a:lnTo>
                  <a:pt x="25067" y="90934"/>
                </a:lnTo>
                <a:lnTo>
                  <a:pt x="6558" y="134794"/>
                </a:lnTo>
                <a:lnTo>
                  <a:pt x="0" y="183603"/>
                </a:lnTo>
                <a:lnTo>
                  <a:pt x="6558" y="232413"/>
                </a:lnTo>
                <a:lnTo>
                  <a:pt x="25067" y="276272"/>
                </a:lnTo>
                <a:lnTo>
                  <a:pt x="53775" y="313431"/>
                </a:lnTo>
                <a:lnTo>
                  <a:pt x="90934" y="342140"/>
                </a:lnTo>
                <a:lnTo>
                  <a:pt x="134794" y="360648"/>
                </a:lnTo>
                <a:lnTo>
                  <a:pt x="183603" y="367207"/>
                </a:lnTo>
                <a:lnTo>
                  <a:pt x="232413" y="360648"/>
                </a:lnTo>
                <a:lnTo>
                  <a:pt x="276272" y="342140"/>
                </a:lnTo>
                <a:lnTo>
                  <a:pt x="313431" y="313431"/>
                </a:lnTo>
                <a:lnTo>
                  <a:pt x="342140" y="276272"/>
                </a:lnTo>
                <a:lnTo>
                  <a:pt x="360649" y="232413"/>
                </a:lnTo>
                <a:lnTo>
                  <a:pt x="367207" y="183603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" name="object 6"/>
          <p:cNvSpPr/>
          <p:nvPr/>
        </p:nvSpPr>
        <p:spPr>
          <a:xfrm>
            <a:off x="3026709" y="5260390"/>
            <a:ext cx="448077" cy="31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0" name="object 7"/>
          <p:cNvSpPr/>
          <p:nvPr/>
        </p:nvSpPr>
        <p:spPr>
          <a:xfrm>
            <a:off x="3593198" y="5404997"/>
            <a:ext cx="717259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387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279254" y="5364882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3653479" y="5095262"/>
            <a:ext cx="60778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89" dirty="0">
                <a:solidFill>
                  <a:prstClr val="black"/>
                </a:solidFill>
                <a:latin typeface="Arial"/>
                <a:cs typeface="Arial"/>
              </a:rPr>
              <a:t>σ</a:t>
            </a:r>
            <a:r>
              <a:rPr sz="1189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(</a:t>
            </a:r>
            <a:r>
              <a:rPr sz="1189" i="1" spc="89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89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86" i="1" spc="-14" baseline="27777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86" i="1" spc="-162" baseline="2777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89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spc="99" dirty="0">
                <a:solidFill>
                  <a:prstClr val="black"/>
                </a:solidFill>
                <a:latin typeface="Lucida Sans Unicode"/>
                <a:cs typeface="Lucida Sans Unicode"/>
              </a:rPr>
              <a:t>)</a:t>
            </a:r>
            <a:endParaRPr sz="1189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3" name="object 10"/>
          <p:cNvSpPr/>
          <p:nvPr/>
        </p:nvSpPr>
        <p:spPr>
          <a:xfrm>
            <a:off x="1752600" y="4506100"/>
            <a:ext cx="1060788" cy="679508"/>
          </a:xfrm>
          <a:custGeom>
            <a:avLst/>
            <a:gdLst/>
            <a:ahLst/>
            <a:cxnLst/>
            <a:rect l="l" t="t" r="r" b="b"/>
            <a:pathLst>
              <a:path w="535305" h="342900">
                <a:moveTo>
                  <a:pt x="0" y="0"/>
                </a:moveTo>
                <a:lnTo>
                  <a:pt x="535087" y="342455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4" name="object 11"/>
          <p:cNvSpPr/>
          <p:nvPr/>
        </p:nvSpPr>
        <p:spPr>
          <a:xfrm>
            <a:off x="2765777" y="5134495"/>
            <a:ext cx="54109" cy="67951"/>
          </a:xfrm>
          <a:custGeom>
            <a:avLst/>
            <a:gdLst/>
            <a:ahLst/>
            <a:cxnLst/>
            <a:rect l="l" t="t" r="r" b="b"/>
            <a:pathLst>
              <a:path w="27305" h="34289">
                <a:moveTo>
                  <a:pt x="21924" y="0"/>
                </a:moveTo>
                <a:lnTo>
                  <a:pt x="21082" y="6841"/>
                </a:lnTo>
                <a:lnTo>
                  <a:pt x="22384" y="15195"/>
                </a:lnTo>
                <a:lnTo>
                  <a:pt x="24729" y="22803"/>
                </a:lnTo>
                <a:lnTo>
                  <a:pt x="27019" y="27404"/>
                </a:lnTo>
                <a:lnTo>
                  <a:pt x="21882" y="27252"/>
                </a:lnTo>
                <a:lnTo>
                  <a:pt x="13991" y="28309"/>
                </a:lnTo>
                <a:lnTo>
                  <a:pt x="5859" y="30626"/>
                </a:lnTo>
                <a:lnTo>
                  <a:pt x="0" y="34255"/>
                </a:lnTo>
              </a:path>
            </a:pathLst>
          </a:custGeom>
          <a:ln w="4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317960" y="4303118"/>
            <a:ext cx="36366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solidFill>
                  <a:prstClr val="black"/>
                </a:solidFill>
                <a:latin typeface="Arial"/>
                <a:cs typeface="Arial"/>
              </a:rPr>
              <a:t>+1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3"/>
          <p:cNvSpPr txBox="1"/>
          <p:nvPr/>
        </p:nvSpPr>
        <p:spPr>
          <a:xfrm>
            <a:off x="2167068" y="4537862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4"/>
          <p:cNvSpPr/>
          <p:nvPr/>
        </p:nvSpPr>
        <p:spPr>
          <a:xfrm>
            <a:off x="1752599" y="5404997"/>
            <a:ext cx="1059530" cy="0"/>
          </a:xfrm>
          <a:custGeom>
            <a:avLst/>
            <a:gdLst/>
            <a:ahLst/>
            <a:cxnLst/>
            <a:rect l="l" t="t" r="r" b="b"/>
            <a:pathLst>
              <a:path w="534669">
                <a:moveTo>
                  <a:pt x="0" y="0"/>
                </a:moveTo>
                <a:lnTo>
                  <a:pt x="534192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8" name="object 15"/>
          <p:cNvSpPr/>
          <p:nvPr/>
        </p:nvSpPr>
        <p:spPr>
          <a:xfrm>
            <a:off x="2781094" y="5364882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9" name="object 16"/>
          <p:cNvSpPr txBox="1"/>
          <p:nvPr/>
        </p:nvSpPr>
        <p:spPr>
          <a:xfrm>
            <a:off x="1369601" y="5153358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17"/>
          <p:cNvSpPr txBox="1"/>
          <p:nvPr/>
        </p:nvSpPr>
        <p:spPr>
          <a:xfrm>
            <a:off x="1506863" y="5274085"/>
            <a:ext cx="16232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8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18"/>
          <p:cNvSpPr txBox="1"/>
          <p:nvPr/>
        </p:nvSpPr>
        <p:spPr>
          <a:xfrm>
            <a:off x="2167068" y="5096368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19"/>
          <p:cNvSpPr/>
          <p:nvPr/>
        </p:nvSpPr>
        <p:spPr>
          <a:xfrm>
            <a:off x="1752600" y="5623859"/>
            <a:ext cx="1060788" cy="488237"/>
          </a:xfrm>
          <a:custGeom>
            <a:avLst/>
            <a:gdLst/>
            <a:ahLst/>
            <a:cxnLst/>
            <a:rect l="l" t="t" r="r" b="b"/>
            <a:pathLst>
              <a:path w="535305" h="246380">
                <a:moveTo>
                  <a:pt x="0" y="245964"/>
                </a:moveTo>
                <a:lnTo>
                  <a:pt x="534705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3" name="object 20"/>
          <p:cNvSpPr/>
          <p:nvPr/>
        </p:nvSpPr>
        <p:spPr>
          <a:xfrm>
            <a:off x="2767932" y="5599897"/>
            <a:ext cx="51590" cy="74243"/>
          </a:xfrm>
          <a:custGeom>
            <a:avLst/>
            <a:gdLst/>
            <a:ahLst/>
            <a:cxnLst/>
            <a:rect l="l" t="t" r="r" b="b"/>
            <a:pathLst>
              <a:path w="26034" h="37464">
                <a:moveTo>
                  <a:pt x="0" y="0"/>
                </a:moveTo>
                <a:lnTo>
                  <a:pt x="5300" y="4398"/>
                </a:lnTo>
                <a:lnTo>
                  <a:pt x="13029" y="7811"/>
                </a:lnTo>
                <a:lnTo>
                  <a:pt x="20693" y="9943"/>
                </a:lnTo>
                <a:lnTo>
                  <a:pt x="25798" y="10499"/>
                </a:lnTo>
                <a:lnTo>
                  <a:pt x="22899" y="14738"/>
                </a:lnTo>
                <a:lnTo>
                  <a:pt x="19531" y="21945"/>
                </a:lnTo>
                <a:lnTo>
                  <a:pt x="17092" y="30035"/>
                </a:lnTo>
                <a:lnTo>
                  <a:pt x="16983" y="36922"/>
                </a:lnTo>
              </a:path>
            </a:pathLst>
          </a:custGeom>
          <a:ln w="4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1369601" y="5859643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2"/>
          <p:cNvSpPr txBox="1"/>
          <p:nvPr/>
        </p:nvSpPr>
        <p:spPr>
          <a:xfrm>
            <a:off x="1506863" y="5980345"/>
            <a:ext cx="16232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0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58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3"/>
          <p:cNvSpPr txBox="1"/>
          <p:nvPr/>
        </p:nvSpPr>
        <p:spPr>
          <a:xfrm>
            <a:off x="2167068" y="5864363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9247" y="3850827"/>
            <a:ext cx="261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68">
              <a:spcBef>
                <a:spcPts val="1871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Let us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assume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following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22732" y="1523536"/>
            <a:ext cx="6096000" cy="16106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9650">
              <a:lnSpc>
                <a:spcPts val="1230"/>
              </a:lnSpc>
            </a:pPr>
            <a:r>
              <a:rPr lang="pl-PL" spc="-2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We </a:t>
            </a:r>
            <a:r>
              <a:rPr lang="pl-PL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have </a:t>
            </a:r>
            <a:r>
              <a:rPr lang="pl-PL" spc="-1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following four</a:t>
            </a:r>
            <a:r>
              <a:rPr lang="pl-PL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equations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1130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(1)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5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(2)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4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≥</a:t>
            </a:r>
            <a:r>
              <a:rPr lang="pl-PL" i="1" spc="-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(3)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0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(4)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14800" y="3669268"/>
            <a:ext cx="5371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79650">
              <a:spcBef>
                <a:spcPts val="220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lang="en-IN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(1) </a:t>
            </a:r>
            <a:r>
              <a:rPr lang="en-IN" i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en-IN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lang="en-IN" i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en-IN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lang="en-IN" spc="17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en-IN" i="1" spc="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lang="en-IN" spc="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0" name="object 25"/>
          <p:cNvSpPr txBox="1"/>
          <p:nvPr/>
        </p:nvSpPr>
        <p:spPr>
          <a:xfrm>
            <a:off x="6465675" y="4035917"/>
            <a:ext cx="389332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(2) 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1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386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i="1" spc="1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1" name="object 26"/>
          <p:cNvSpPr txBox="1"/>
          <p:nvPr/>
        </p:nvSpPr>
        <p:spPr>
          <a:xfrm>
            <a:off x="6465675" y="4376906"/>
            <a:ext cx="390968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(3) 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30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30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≥</a:t>
            </a:r>
            <a:r>
              <a:rPr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1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396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7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79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.</a:t>
            </a:r>
            <a:r>
              <a:rPr spc="-7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5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2" name="object 27"/>
          <p:cNvSpPr txBox="1"/>
          <p:nvPr/>
        </p:nvSpPr>
        <p:spPr>
          <a:xfrm>
            <a:off x="6465675" y="4717893"/>
            <a:ext cx="3956246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(4) 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that is</a:t>
            </a:r>
            <a:r>
              <a:rPr spc="-8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valid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3" name="object 28"/>
          <p:cNvSpPr txBox="1"/>
          <p:nvPr/>
        </p:nvSpPr>
        <p:spPr>
          <a:xfrm>
            <a:off x="6550915" y="5218262"/>
            <a:ext cx="3825380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04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-5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73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5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16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5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8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spc="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spc="-9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10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04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-59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59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16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3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.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5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Lucida Sans Unicode"/>
            </a:endParaRPr>
          </a:p>
        </p:txBody>
      </p:sp>
      <p:sp>
        <p:nvSpPr>
          <p:cNvPr id="44" name="object 29"/>
          <p:cNvSpPr/>
          <p:nvPr/>
        </p:nvSpPr>
        <p:spPr>
          <a:xfrm>
            <a:off x="6490842" y="5231829"/>
            <a:ext cx="3944923" cy="0"/>
          </a:xfrm>
          <a:custGeom>
            <a:avLst/>
            <a:gdLst/>
            <a:ahLst/>
            <a:cxnLst/>
            <a:rect l="l" t="t" r="r" b="b"/>
            <a:pathLst>
              <a:path w="1990725">
                <a:moveTo>
                  <a:pt x="0" y="0"/>
                </a:moveTo>
                <a:lnTo>
                  <a:pt x="199055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5" name="object 30"/>
          <p:cNvSpPr/>
          <p:nvPr/>
        </p:nvSpPr>
        <p:spPr>
          <a:xfrm>
            <a:off x="6495850" y="5231829"/>
            <a:ext cx="0" cy="435389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51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6" name="object 31"/>
          <p:cNvSpPr/>
          <p:nvPr/>
        </p:nvSpPr>
        <p:spPr>
          <a:xfrm>
            <a:off x="10430403" y="5231829"/>
            <a:ext cx="0" cy="435389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51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7" name="object 32"/>
          <p:cNvSpPr/>
          <p:nvPr/>
        </p:nvSpPr>
        <p:spPr>
          <a:xfrm>
            <a:off x="6490842" y="5666839"/>
            <a:ext cx="3944923" cy="0"/>
          </a:xfrm>
          <a:custGeom>
            <a:avLst/>
            <a:gdLst/>
            <a:ahLst/>
            <a:cxnLst/>
            <a:rect l="l" t="t" r="r" b="b"/>
            <a:pathLst>
              <a:path w="1990725">
                <a:moveTo>
                  <a:pt x="0" y="0"/>
                </a:moveTo>
                <a:lnTo>
                  <a:pt x="199055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8" name="object 33"/>
          <p:cNvSpPr txBox="1"/>
          <p:nvPr/>
        </p:nvSpPr>
        <p:spPr>
          <a:xfrm>
            <a:off x="6476999" y="5643730"/>
            <a:ext cx="3972607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0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Other possibilities are also</a:t>
            </a:r>
            <a:r>
              <a:rPr spc="-149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10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there</a:t>
            </a:r>
            <a:endParaRPr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945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  <p:bldP spid="22" grpId="0" animBg="1"/>
      <p:bldP spid="23" grpId="0" animBg="1"/>
      <p:bldP spid="24" grpId="0"/>
      <p:bldP spid="26" grpId="0"/>
      <p:bldP spid="27" grpId="0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0" dirty="0"/>
              <a:t>Perceptron </a:t>
            </a:r>
            <a:r>
              <a:rPr lang="en-IN" spc="-20" dirty="0"/>
              <a:t>Training </a:t>
            </a:r>
            <a:r>
              <a:rPr lang="en-IN" spc="20" dirty="0"/>
              <a:t>(delta</a:t>
            </a:r>
            <a:r>
              <a:rPr lang="en-IN" spc="30" dirty="0"/>
              <a:t> rule)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5168" marR="10067">
              <a:lnSpc>
                <a:spcPct val="125299"/>
              </a:lnSpc>
              <a:spcBef>
                <a:spcPts val="198"/>
              </a:spcBef>
            </a:pPr>
            <a:r>
              <a:rPr lang="en-IN" spc="-1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Delta rule </a:t>
            </a:r>
            <a:r>
              <a:rPr lang="en-IN" spc="-30" dirty="0">
                <a:latin typeface="Helvetica" panose="020B0604020202020204" pitchFamily="34" charset="0"/>
                <a:cs typeface="Helvetica" panose="020B0604020202020204" pitchFamily="34" charset="0"/>
              </a:rPr>
              <a:t>converges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IN" spc="-2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best-fit </a:t>
            </a:r>
            <a:r>
              <a:rPr lang="en-IN" spc="-20" dirty="0">
                <a:latin typeface="Helvetica" panose="020B0604020202020204" pitchFamily="34" charset="0"/>
                <a:cs typeface="Helvetica" panose="020B0604020202020204" pitchFamily="34" charset="0"/>
              </a:rPr>
              <a:t>approximation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of the </a:t>
            </a:r>
            <a:r>
              <a:rPr lang="en-IN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</a:p>
          <a:p>
            <a:pPr marL="25168" marR="10067">
              <a:lnSpc>
                <a:spcPct val="125299"/>
              </a:lnSpc>
              <a:spcBef>
                <a:spcPts val="198"/>
              </a:spcBef>
            </a:pPr>
            <a:r>
              <a:rPr lang="en-IN" spc="-2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Uses </a:t>
            </a:r>
            <a:r>
              <a:rPr lang="en-IN" spc="-20" dirty="0">
                <a:solidFill>
                  <a:srgbClr val="EC008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gradient</a:t>
            </a:r>
            <a:r>
              <a:rPr lang="en-IN" spc="-10" dirty="0">
                <a:solidFill>
                  <a:srgbClr val="EC008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descent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>
              <a:spcBef>
                <a:spcPts val="664"/>
              </a:spcBef>
            </a:pP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Consider </a:t>
            </a:r>
            <a:r>
              <a:rPr lang="en-IN" u="sng" spc="-10" dirty="0" smtClean="0"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un-</a:t>
            </a:r>
            <a:r>
              <a:rPr lang="en-IN" u="sng" spc="-10" dirty="0" err="1" smtClean="0"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thresholded</a:t>
            </a:r>
            <a:r>
              <a:rPr lang="en-IN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perceptron</a:t>
            </a:r>
            <a:r>
              <a:rPr lang="en-IN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i.e., output</a:t>
            </a:r>
            <a:r>
              <a:rPr lang="en-IN" spc="-10" dirty="0" smtClean="0">
                <a:latin typeface="Arial"/>
                <a:cs typeface="Arial"/>
              </a:rPr>
              <a:t>  </a:t>
            </a:r>
          </a:p>
          <a:p>
            <a:pPr marL="25168">
              <a:spcBef>
                <a:spcPts val="664"/>
              </a:spcBef>
            </a:pPr>
            <a:r>
              <a:rPr lang="en-IN" spc="-5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Training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error is defined</a:t>
            </a:r>
            <a:r>
              <a:rPr lang="en-IN" spc="2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as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object 9"/>
          <p:cNvSpPr txBox="1"/>
          <p:nvPr/>
        </p:nvSpPr>
        <p:spPr>
          <a:xfrm>
            <a:off x="5155636" y="3288503"/>
            <a:ext cx="44797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2348" dirty="0">
                <a:latin typeface="Verdana"/>
                <a:cs typeface="Verdana"/>
              </a:rPr>
              <a:t> 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990600" y="3810000"/>
            <a:ext cx="8229600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368068" indent="-342900">
              <a:spcBef>
                <a:spcPts val="178"/>
              </a:spcBef>
              <a:buFont typeface="Arial" panose="020B0604020202020204" pitchFamily="34" charset="0"/>
              <a:buChar char="•"/>
            </a:pP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Gradient would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specify direction of steepest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increase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bject 22"/>
          <p:cNvSpPr txBox="1"/>
          <p:nvPr/>
        </p:nvSpPr>
        <p:spPr>
          <a:xfrm>
            <a:off x="990600" y="4876800"/>
            <a:ext cx="5189934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368068" indent="-342900">
              <a:spcBef>
                <a:spcPts val="178"/>
              </a:spcBef>
              <a:buFont typeface="Arial" panose="020B0604020202020204" pitchFamily="34" charset="0"/>
              <a:buChar char="•"/>
            </a:pP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Weights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be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learned as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object 27"/>
          <p:cNvSpPr txBox="1"/>
          <p:nvPr/>
        </p:nvSpPr>
        <p:spPr>
          <a:xfrm>
            <a:off x="990600" y="5410200"/>
            <a:ext cx="306407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368068" indent="-342900">
              <a:spcBef>
                <a:spcPts val="178"/>
              </a:spcBef>
              <a:buFont typeface="Arial" panose="020B0604020202020204" pitchFamily="34" charset="0"/>
              <a:buChar char="•"/>
              <a:tabLst>
                <a:tab pos="2823804" algn="l"/>
              </a:tabLst>
            </a:pP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It can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be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seen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that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</a:p>
        </p:txBody>
      </p:sp>
      <p:sp>
        <p:nvSpPr>
          <p:cNvPr id="27" name="object 28"/>
          <p:cNvSpPr txBox="1"/>
          <p:nvPr/>
        </p:nvSpPr>
        <p:spPr>
          <a:xfrm>
            <a:off x="4384722" y="5453437"/>
            <a:ext cx="34101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1506" dirty="0">
                <a:latin typeface="Verdana"/>
                <a:cs typeface="Verdana"/>
              </a:rPr>
              <a:t> </a:t>
            </a:r>
            <a:endParaRPr sz="2180">
              <a:latin typeface="Verdana"/>
              <a:cs typeface="Verdan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84659"/>
            <a:ext cx="1216479" cy="358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743200"/>
            <a:ext cx="2780219" cy="11044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267200"/>
            <a:ext cx="3357453" cy="4505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800600"/>
            <a:ext cx="1699958" cy="51795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334000"/>
            <a:ext cx="326878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0" dirty="0"/>
              <a:t>Perceptron </a:t>
            </a:r>
            <a:r>
              <a:rPr lang="en-IN" spc="-20" dirty="0"/>
              <a:t>Training </a:t>
            </a:r>
            <a:r>
              <a:rPr lang="en-IN" spc="20" dirty="0"/>
              <a:t>(delta</a:t>
            </a:r>
            <a:r>
              <a:rPr lang="en-IN" spc="30" dirty="0"/>
              <a:t> rule)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object 3"/>
          <p:cNvSpPr/>
          <p:nvPr/>
        </p:nvSpPr>
        <p:spPr>
          <a:xfrm>
            <a:off x="2743200" y="1635326"/>
            <a:ext cx="6885684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2743200" y="2017612"/>
            <a:ext cx="6885684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2483958" y="1505158"/>
            <a:ext cx="6009268" cy="1157694"/>
          </a:xfrm>
          <a:prstGeom prst="rect">
            <a:avLst/>
          </a:prstGeom>
        </p:spPr>
        <p:txBody>
          <a:bodyPr vert="horz" wrap="square" lIns="0" tIns="115766" rIns="0" bIns="0" rtlCol="0">
            <a:spAutoFit/>
          </a:bodyPr>
          <a:lstStyle/>
          <a:p>
            <a:pPr marL="259226">
              <a:spcBef>
                <a:spcPts val="910"/>
              </a:spcBef>
            </a:pPr>
            <a:r>
              <a:rPr sz="2180" b="1" spc="-10" dirty="0" smtClean="0">
                <a:latin typeface="Helvetica" panose="020B0500000000000000" pitchFamily="34" charset="0"/>
                <a:cs typeface="Arial"/>
              </a:rPr>
              <a:t>Algorithm: </a:t>
            </a:r>
            <a:r>
              <a:rPr sz="2180" spc="-20" dirty="0">
                <a:latin typeface="Helvetica" panose="020B0500000000000000" pitchFamily="34" charset="0"/>
                <a:cs typeface="Arial"/>
              </a:rPr>
              <a:t>Gradient </a:t>
            </a:r>
            <a:r>
              <a:rPr sz="2180" spc="-10" dirty="0">
                <a:latin typeface="Helvetica" panose="020B0500000000000000" pitchFamily="34" charset="0"/>
                <a:cs typeface="Arial"/>
              </a:rPr>
              <a:t>Descent</a:t>
            </a:r>
            <a:r>
              <a:rPr sz="2180" spc="-109" dirty="0">
                <a:latin typeface="Helvetica" panose="020B0500000000000000" pitchFamily="34" charset="0"/>
                <a:cs typeface="Arial"/>
              </a:rPr>
              <a:t> </a:t>
            </a:r>
            <a:r>
              <a:rPr sz="2180" spc="-89" dirty="0">
                <a:latin typeface="Helvetica" panose="020B0500000000000000" pitchFamily="34" charset="0"/>
                <a:cs typeface="Arial"/>
              </a:rPr>
              <a:t>(D,</a:t>
            </a:r>
            <a:r>
              <a:rPr sz="2180" i="1" spc="-89" dirty="0">
                <a:latin typeface="Helvetica" panose="020B0500000000000000" pitchFamily="34" charset="0"/>
                <a:cs typeface="Verdana"/>
              </a:rPr>
              <a:t>η</a:t>
            </a:r>
            <a:r>
              <a:rPr sz="2180" spc="-89" dirty="0">
                <a:latin typeface="Helvetica" panose="020B0500000000000000" pitchFamily="34" charset="0"/>
                <a:cs typeface="Arial"/>
              </a:rPr>
              <a:t>)</a:t>
            </a:r>
            <a:endParaRPr sz="2180" dirty="0">
              <a:latin typeface="Helvetica" panose="020B0500000000000000" pitchFamily="34" charset="0"/>
              <a:cs typeface="Arial"/>
            </a:endParaRPr>
          </a:p>
          <a:p>
            <a:pPr marL="25168">
              <a:lnSpc>
                <a:spcPts val="2378"/>
              </a:lnSpc>
              <a:spcBef>
                <a:spcPts val="65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1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Initialize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with </a:t>
            </a:r>
            <a:r>
              <a:rPr sz="1982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random</a:t>
            </a:r>
            <a:r>
              <a:rPr sz="1982" spc="-79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weights</a:t>
            </a:r>
            <a:endParaRPr sz="1982" dirty="0">
              <a:latin typeface="Helvetica" panose="020B0500000000000000" pitchFamily="34" charset="0"/>
              <a:cs typeface="Arial"/>
            </a:endParaRPr>
          </a:p>
          <a:p>
            <a:pPr marL="25168">
              <a:lnSpc>
                <a:spcPts val="2378"/>
              </a:lnSpc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2</a:t>
            </a:r>
            <a:r>
              <a:rPr sz="1387" b="1" spc="307" dirty="0">
                <a:latin typeface="Helvetica" panose="020B0500000000000000" pitchFamily="34" charset="0"/>
                <a:cs typeface="Arial"/>
              </a:rPr>
              <a:t>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repeat</a:t>
            </a:r>
            <a:endParaRPr sz="1982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2885495" y="2679529"/>
            <a:ext cx="0" cy="1613201"/>
          </a:xfrm>
          <a:custGeom>
            <a:avLst/>
            <a:gdLst/>
            <a:ahLst/>
            <a:cxnLst/>
            <a:rect l="l" t="t" r="r" b="b"/>
            <a:pathLst>
              <a:path h="814069">
                <a:moveTo>
                  <a:pt x="0" y="813473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3139884" y="2614256"/>
            <a:ext cx="3391250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each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, initialize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r>
              <a:rPr sz="2081" i="1" spc="297" baseline="-11904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50" dirty="0">
                <a:latin typeface="Helvetica" panose="020B0500000000000000" pitchFamily="34" charset="0"/>
                <a:cs typeface="Lucida Sans Unicode"/>
              </a:rPr>
              <a:t>=</a:t>
            </a:r>
            <a:r>
              <a:rPr sz="1982" spc="-109" dirty="0">
                <a:latin typeface="Helvetica" panose="020B0500000000000000" pitchFamily="34" charset="0"/>
                <a:cs typeface="Lucida Sans Unicode"/>
              </a:rPr>
              <a:t>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0</a:t>
            </a:r>
            <a:endParaRPr sz="1982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3139884" y="2915126"/>
            <a:ext cx="4000288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b="1" spc="-2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each training </a:t>
            </a:r>
            <a:r>
              <a:rPr sz="1982" i="1" spc="-20" dirty="0">
                <a:latin typeface="Helvetica" panose="020B0500000000000000" pitchFamily="34" charset="0"/>
                <a:cs typeface="Arial"/>
              </a:rPr>
              <a:t>example </a:t>
            </a:r>
            <a:r>
              <a:rPr sz="1982" i="1"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d </a:t>
            </a:r>
            <a:r>
              <a:rPr sz="1982" i="1" spc="-248" dirty="0">
                <a:latin typeface="Helvetica" panose="020B0500000000000000" pitchFamily="34" charset="0"/>
                <a:cs typeface="DejaVu Sans Condensed"/>
              </a:rPr>
              <a:t>∈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D</a:t>
            </a:r>
            <a:r>
              <a:rPr sz="1982" i="1" spc="139" dirty="0">
                <a:latin typeface="Helvetica" panose="020B0500000000000000" pitchFamily="34" charset="0"/>
                <a:cs typeface="Arial"/>
              </a:rPr>
              <a:t>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do</a:t>
            </a:r>
            <a:endParaRPr sz="1982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3307345" y="3281273"/>
            <a:ext cx="0" cy="612816"/>
          </a:xfrm>
          <a:custGeom>
            <a:avLst/>
            <a:gdLst/>
            <a:ahLst/>
            <a:cxnLst/>
            <a:rect l="l" t="t" r="r" b="b"/>
            <a:pathLst>
              <a:path h="309244">
                <a:moveTo>
                  <a:pt x="0" y="30872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3561758" y="3215998"/>
            <a:ext cx="5955764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latin typeface="Helvetica" panose="020B0500000000000000" pitchFamily="34" charset="0"/>
                <a:cs typeface="Arial"/>
              </a:rPr>
              <a:t>Compute output </a:t>
            </a:r>
            <a:r>
              <a:rPr sz="1982" i="1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o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using model </a:t>
            </a: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i="1"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d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whose target is</a:t>
            </a:r>
            <a:r>
              <a:rPr sz="1982" spc="-226" dirty="0">
                <a:latin typeface="Helvetica" panose="020B0500000000000000" pitchFamily="34" charset="0"/>
                <a:cs typeface="Arial"/>
              </a:rPr>
              <a:t>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t</a:t>
            </a:r>
            <a:endParaRPr sz="1982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2483958" y="2598937"/>
            <a:ext cx="147227" cy="1238756"/>
          </a:xfrm>
          <a:prstGeom prst="rect">
            <a:avLst/>
          </a:prstGeom>
        </p:spPr>
        <p:txBody>
          <a:bodyPr vert="horz" wrap="square" lIns="0" tIns="114510" rIns="0" bIns="0" rtlCol="0">
            <a:spAutoFit/>
          </a:bodyPr>
          <a:lstStyle/>
          <a:p>
            <a:pPr marL="25168">
              <a:spcBef>
                <a:spcPts val="902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3</a:t>
            </a:r>
            <a:endParaRPr sz="1387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4</a:t>
            </a:r>
            <a:endParaRPr sz="1387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5</a:t>
            </a:r>
            <a:endParaRPr sz="1387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6</a:t>
            </a:r>
            <a:endParaRPr sz="1387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3561758" y="3516868"/>
            <a:ext cx="4931468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each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, update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r>
              <a:rPr sz="2081" i="1" spc="297" baseline="-11904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50" dirty="0">
                <a:solidFill>
                  <a:srgbClr val="EC008C"/>
                </a:solidFill>
                <a:latin typeface="Helvetica" panose="020B0500000000000000" pitchFamily="34" charset="0"/>
                <a:cs typeface="Lucida Sans Unicode"/>
              </a:rPr>
              <a:t>=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r>
              <a:rPr sz="2081" i="1" spc="297" baseline="-11904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50" dirty="0">
                <a:solidFill>
                  <a:srgbClr val="EC008C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sz="1982" spc="69" dirty="0">
                <a:solidFill>
                  <a:srgbClr val="EC008C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z="1982" i="1" spc="30" dirty="0">
                <a:latin typeface="Helvetica" panose="020B0500000000000000" pitchFamily="34" charset="0"/>
                <a:cs typeface="Verdana"/>
              </a:rPr>
              <a:t>η</a:t>
            </a:r>
            <a:r>
              <a:rPr sz="1982" spc="30" dirty="0">
                <a:latin typeface="Helvetica" panose="020B0500000000000000" pitchFamily="34" charset="0"/>
                <a:cs typeface="Lucida Sans Unicode"/>
              </a:rPr>
              <a:t>(</a:t>
            </a:r>
            <a:r>
              <a:rPr sz="1982" i="1" spc="30" dirty="0">
                <a:latin typeface="Helvetica" panose="020B0500000000000000" pitchFamily="34" charset="0"/>
                <a:cs typeface="Arial"/>
              </a:rPr>
              <a:t>t</a:t>
            </a:r>
            <a:r>
              <a:rPr sz="1982" i="1" spc="30" dirty="0">
                <a:latin typeface="Helvetica" panose="020B0500000000000000" pitchFamily="34" charset="0"/>
                <a:cs typeface="DejaVu Sans Condensed"/>
              </a:rPr>
              <a:t>−</a:t>
            </a:r>
            <a:r>
              <a:rPr sz="1982" i="1" spc="3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o</a:t>
            </a:r>
            <a:r>
              <a:rPr sz="1982" spc="30" dirty="0">
                <a:latin typeface="Helvetica" panose="020B0500000000000000" pitchFamily="34" charset="0"/>
                <a:cs typeface="Lucida Sans Unicode"/>
              </a:rPr>
              <a:t>)</a:t>
            </a:r>
            <a:r>
              <a:rPr sz="1982" i="1" spc="30" dirty="0">
                <a:latin typeface="Helvetica" panose="020B0500000000000000" pitchFamily="34" charset="0"/>
                <a:cs typeface="Arial"/>
              </a:rPr>
              <a:t>x</a:t>
            </a:r>
            <a:r>
              <a:rPr sz="2081" i="1" spc="44" baseline="-11904" dirty="0">
                <a:latin typeface="Helvetica" panose="020B0500000000000000" pitchFamily="34" charset="0"/>
                <a:cs typeface="Arial"/>
              </a:rPr>
              <a:t>i</a:t>
            </a:r>
            <a:endParaRPr sz="2081" baseline="-11904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3312353" y="3888048"/>
            <a:ext cx="125835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2483958" y="4001990"/>
            <a:ext cx="147227" cy="23632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7</a:t>
            </a:r>
            <a:endParaRPr sz="1387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3139885" y="3925380"/>
            <a:ext cx="3569935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each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, set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50" dirty="0">
                <a:solidFill>
                  <a:srgbClr val="009900"/>
                </a:solidFill>
                <a:latin typeface="Helvetica" panose="020B0500000000000000" pitchFamily="34" charset="0"/>
                <a:cs typeface="Lucida Sans Unicode"/>
              </a:rPr>
              <a:t>=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50" dirty="0">
                <a:solidFill>
                  <a:srgbClr val="009900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sz="1982" spc="258" dirty="0">
                <a:solidFill>
                  <a:srgbClr val="009900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endParaRPr sz="2081" baseline="-11904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8" name="object 16"/>
          <p:cNvSpPr txBox="1"/>
          <p:nvPr/>
        </p:nvSpPr>
        <p:spPr>
          <a:xfrm>
            <a:off x="2483958" y="4251343"/>
            <a:ext cx="4080825" cy="63969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lnSpc>
                <a:spcPts val="2378"/>
              </a:lnSpc>
              <a:spcBef>
                <a:spcPts val="188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8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until </a:t>
            </a:r>
            <a:r>
              <a:rPr sz="1982" i="1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termination </a:t>
            </a:r>
            <a:r>
              <a:rPr sz="1982" i="1" spc="-10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condition is</a:t>
            </a:r>
            <a:r>
              <a:rPr sz="1982" i="1" spc="-129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i="1" spc="-10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met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;</a:t>
            </a:r>
            <a:endParaRPr sz="1982">
              <a:latin typeface="Helvetica" panose="020B0500000000000000" pitchFamily="34" charset="0"/>
              <a:cs typeface="Arial"/>
            </a:endParaRPr>
          </a:p>
          <a:p>
            <a:pPr marL="25168">
              <a:lnSpc>
                <a:spcPts val="2378"/>
              </a:lnSpc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9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return</a:t>
            </a:r>
            <a:r>
              <a:rPr sz="1982" b="1" spc="-79" dirty="0">
                <a:latin typeface="Helvetica" panose="020B0500000000000000" pitchFamily="34" charset="0"/>
                <a:cs typeface="Arial"/>
              </a:rPr>
              <a:t>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w</a:t>
            </a:r>
            <a:endParaRPr sz="1982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2743200" y="4978556"/>
            <a:ext cx="6885684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2745" y="5033473"/>
            <a:ext cx="918945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date item </a:t>
            </a:r>
            <a:r>
              <a:rPr lang="en-IN" i="1" spc="-10" dirty="0">
                <a:latin typeface="Helvetica" panose="020B0500000000000000" pitchFamily="34" charset="0"/>
                <a:cs typeface="Arial"/>
              </a:rPr>
              <a:t>d </a:t>
            </a:r>
            <a:r>
              <a:rPr lang="en-IN" i="1" spc="-140" dirty="0">
                <a:latin typeface="Helvetica" panose="020B0500000000000000" pitchFamily="34" charset="0"/>
                <a:cs typeface="DejaVu Sans Condensed"/>
              </a:rPr>
              <a:t>∈ </a:t>
            </a:r>
            <a:r>
              <a:rPr lang="en-IN" i="1" spc="15" dirty="0">
                <a:latin typeface="Helvetica" panose="020B0500000000000000" pitchFamily="34" charset="0"/>
                <a:cs typeface="Arial"/>
              </a:rPr>
              <a:t>D</a:t>
            </a:r>
            <a:r>
              <a:rPr lang="en-IN" spc="15" dirty="0">
                <a:latin typeface="Helvetica" panose="020B0500000000000000" pitchFamily="34" charset="0"/>
                <a:cs typeface="Arial"/>
              </a:rPr>
              <a:t>,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is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supposed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to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be</a:t>
            </a:r>
            <a:r>
              <a:rPr lang="en-IN" spc="7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multidimensional</a:t>
            </a:r>
            <a:r>
              <a:rPr lang="en-IN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i="1" spc="-10" dirty="0" smtClean="0">
                <a:latin typeface="Helvetica" panose="020B0500000000000000" pitchFamily="34" charset="0"/>
                <a:cs typeface="Arial"/>
              </a:rPr>
              <a:t>d</a:t>
            </a:r>
            <a:r>
              <a:rPr lang="en-IN" i="1" spc="95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30" dirty="0">
                <a:latin typeface="Helvetica" panose="020B0500000000000000" pitchFamily="34" charset="0"/>
                <a:cs typeface="Lucida Sans Unicode"/>
              </a:rPr>
              <a:t>=</a:t>
            </a:r>
            <a:r>
              <a:rPr lang="en-IN" spc="-45" dirty="0">
                <a:latin typeface="Helvetica" panose="020B0500000000000000" pitchFamily="34" charset="0"/>
                <a:cs typeface="Lucida Sans Unicode"/>
              </a:rPr>
              <a:t> </a:t>
            </a:r>
            <a:r>
              <a:rPr lang="en-IN" dirty="0">
                <a:latin typeface="Helvetica" panose="020B0500000000000000" pitchFamily="34" charset="0"/>
                <a:cs typeface="Lucida Sans Unicode"/>
              </a:rPr>
              <a:t>(</a:t>
            </a:r>
            <a:r>
              <a:rPr lang="en-IN" i="1" dirty="0">
                <a:latin typeface="Helvetica" panose="020B0500000000000000" pitchFamily="34" charset="0"/>
                <a:cs typeface="Arial"/>
              </a:rPr>
              <a:t>x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1</a:t>
            </a:r>
            <a:r>
              <a:rPr lang="en-IN" i="1" dirty="0">
                <a:latin typeface="Helvetica" panose="020B0500000000000000" pitchFamily="34" charset="0"/>
                <a:cs typeface="Verdana"/>
              </a:rPr>
              <a:t>,</a:t>
            </a:r>
            <a:r>
              <a:rPr lang="en-IN" i="1" spc="-204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20" dirty="0">
                <a:latin typeface="Helvetica" panose="020B0500000000000000" pitchFamily="34" charset="0"/>
                <a:cs typeface="Arial"/>
              </a:rPr>
              <a:t>x</a:t>
            </a:r>
            <a:r>
              <a:rPr lang="en-IN" spc="-30" baseline="-13888" dirty="0">
                <a:latin typeface="Helvetica" panose="020B0500000000000000" pitchFamily="34" charset="0"/>
                <a:cs typeface="Arial"/>
              </a:rPr>
              <a:t>2</a:t>
            </a:r>
            <a:r>
              <a:rPr lang="en-IN" i="1" spc="-20" dirty="0">
                <a:latin typeface="Helvetica" panose="020B0500000000000000" pitchFamily="34" charset="0"/>
                <a:cs typeface="Verdana"/>
              </a:rPr>
              <a:t>,</a:t>
            </a:r>
            <a:r>
              <a:rPr lang="en-IN" i="1" spc="-204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100" dirty="0">
                <a:latin typeface="Helvetica" panose="020B0500000000000000" pitchFamily="34" charset="0"/>
                <a:cs typeface="Verdana"/>
              </a:rPr>
              <a:t>...,</a:t>
            </a:r>
            <a:r>
              <a:rPr lang="en-IN" i="1" spc="-204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15" dirty="0" err="1">
                <a:latin typeface="Helvetica" panose="020B0500000000000000" pitchFamily="34" charset="0"/>
                <a:cs typeface="Arial"/>
              </a:rPr>
              <a:t>x</a:t>
            </a:r>
            <a:r>
              <a:rPr lang="en-IN" i="1" spc="-22" baseline="-10416" dirty="0" err="1">
                <a:latin typeface="Helvetica" panose="020B0500000000000000" pitchFamily="34" charset="0"/>
                <a:cs typeface="Arial"/>
              </a:rPr>
              <a:t>n</a:t>
            </a:r>
            <a:r>
              <a:rPr lang="en-IN" i="1" spc="-15" dirty="0">
                <a:latin typeface="Helvetica" panose="020B0500000000000000" pitchFamily="34" charset="0"/>
                <a:cs typeface="Verdana"/>
              </a:rPr>
              <a:t>,</a:t>
            </a:r>
            <a:r>
              <a:rPr lang="en-IN" i="1" spc="-210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5" dirty="0">
                <a:latin typeface="Helvetica" panose="020B0500000000000000" pitchFamily="34" charset="0"/>
                <a:cs typeface="Arial"/>
              </a:rPr>
              <a:t>t</a:t>
            </a:r>
            <a:r>
              <a:rPr lang="en-IN" i="1" spc="-21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65" dirty="0">
                <a:latin typeface="Helvetica" panose="020B0500000000000000" pitchFamily="34" charset="0"/>
                <a:cs typeface="Lucida Sans Unicode"/>
              </a:rPr>
              <a:t>)</a:t>
            </a:r>
            <a:endParaRPr lang="en-IN" dirty="0">
              <a:latin typeface="Helvetica" panose="020B0500000000000000" pitchFamily="34" charset="0"/>
              <a:cs typeface="Lucida Sans Unicode"/>
            </a:endParaRPr>
          </a:p>
          <a:p>
            <a:pPr marL="298450" marR="5080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5" dirty="0">
                <a:latin typeface="Helvetica" panose="020B0500000000000000" pitchFamily="34" charset="0"/>
                <a:cs typeface="Arial"/>
              </a:rPr>
              <a:t>Algorithm 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converges toward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the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minimum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error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hypothesis. </a:t>
            </a:r>
            <a:endParaRPr lang="en-IN" spc="-10" dirty="0" smtClean="0">
              <a:latin typeface="Helvetica" panose="020B0500000000000000" pitchFamily="34" charset="0"/>
              <a:cs typeface="Arial"/>
            </a:endParaRPr>
          </a:p>
          <a:p>
            <a:pPr marL="298450" marR="5080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5" dirty="0" smtClean="0">
                <a:latin typeface="Helvetica" panose="020B0500000000000000" pitchFamily="34" charset="0"/>
                <a:cs typeface="Arial"/>
              </a:rPr>
              <a:t>Linear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programming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can also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be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an</a:t>
            </a:r>
            <a:r>
              <a:rPr lang="en-IN" spc="-5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approach</a:t>
            </a: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179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5916</TotalTime>
  <Words>3160</Words>
  <Application>Microsoft Office PowerPoint</Application>
  <PresentationFormat>Widescreen</PresentationFormat>
  <Paragraphs>1007</Paragraphs>
  <Slides>60</Slides>
  <Notes>57</Notes>
  <HiddenSlides>4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9" baseType="lpstr">
      <vt:lpstr>MS PGothic</vt:lpstr>
      <vt:lpstr>Adobe Caslon Pro</vt:lpstr>
      <vt:lpstr>Arial</vt:lpstr>
      <vt:lpstr>Bookman Old Style</vt:lpstr>
      <vt:lpstr>Calibri</vt:lpstr>
      <vt:lpstr>Calibri Light</vt:lpstr>
      <vt:lpstr>Cambria</vt:lpstr>
      <vt:lpstr>Cambria Math</vt:lpstr>
      <vt:lpstr>Comic Sans MS</vt:lpstr>
      <vt:lpstr>DejaVu Sans</vt:lpstr>
      <vt:lpstr>DejaVu Sans Condensed</vt:lpstr>
      <vt:lpstr>Helvetica</vt:lpstr>
      <vt:lpstr>Helvetica Light</vt:lpstr>
      <vt:lpstr>Lucida Sans Unicode</vt:lpstr>
      <vt:lpstr>Mangal</vt:lpstr>
      <vt:lpstr>NimbusSanL-Regu</vt:lpstr>
      <vt:lpstr>Times New Roman</vt:lpstr>
      <vt:lpstr>Verdana</vt:lpstr>
      <vt:lpstr>Office Theme</vt:lpstr>
      <vt:lpstr>ANN and Deep Learning </vt:lpstr>
      <vt:lpstr>In this segment</vt:lpstr>
      <vt:lpstr>Linear Classification</vt:lpstr>
      <vt:lpstr>What about this arrangement?</vt:lpstr>
      <vt:lpstr>Perceptron Training Rule</vt:lpstr>
      <vt:lpstr>An Example</vt:lpstr>
      <vt:lpstr>An Example</vt:lpstr>
      <vt:lpstr>Perceptron Training (delta rule)</vt:lpstr>
      <vt:lpstr>Perceptron Training (delta rule)</vt:lpstr>
      <vt:lpstr>Neural Network</vt:lpstr>
      <vt:lpstr>An Example</vt:lpstr>
      <vt:lpstr>Width of a single-layer Boolean MLP</vt:lpstr>
      <vt:lpstr>More Example: Design NN for the following data</vt:lpstr>
      <vt:lpstr>Neural Network Design</vt:lpstr>
      <vt:lpstr>Nonlinear Decision Boundary</vt:lpstr>
      <vt:lpstr>Linear Activation is Not Much Interesting</vt:lpstr>
      <vt:lpstr>Neuron</vt:lpstr>
      <vt:lpstr>Neural Network Applicability</vt:lpstr>
      <vt:lpstr>Backpropagation</vt:lpstr>
      <vt:lpstr>Session Content</vt:lpstr>
      <vt:lpstr>Multilayer Networks and Backpropagation</vt:lpstr>
      <vt:lpstr>Backpropagation (for 2 layers)</vt:lpstr>
      <vt:lpstr>Conventions Over The Network</vt:lpstr>
      <vt:lpstr>Value of ∂Ed  for output units</vt:lpstr>
      <vt:lpstr>Value of ∂Ed  for hidden units</vt:lpstr>
      <vt:lpstr>Momentum Based Weight Updates</vt:lpstr>
      <vt:lpstr>Backpropagation Behavior</vt:lpstr>
      <vt:lpstr>Introduction to Deep Learning</vt:lpstr>
      <vt:lpstr>Session Content</vt:lpstr>
      <vt:lpstr>General ML Pipeline</vt:lpstr>
      <vt:lpstr>Deep Learning (DL)</vt:lpstr>
      <vt:lpstr>Key Points</vt:lpstr>
      <vt:lpstr>Visual Cortex is Hierarchical</vt:lpstr>
      <vt:lpstr>DL Builds Hierarchy of Features</vt:lpstr>
      <vt:lpstr>Error Surface</vt:lpstr>
      <vt:lpstr>Hyperparameter Tuning</vt:lpstr>
      <vt:lpstr>DEEP LEARNING AND ANN Regularization</vt:lpstr>
      <vt:lpstr>Session Content</vt:lpstr>
      <vt:lpstr>Which side do you want to be?</vt:lpstr>
      <vt:lpstr>Regularization for NN</vt:lpstr>
      <vt:lpstr>Regularization for NN (contd…)</vt:lpstr>
      <vt:lpstr>Penalize the weight matrices from being too large</vt:lpstr>
      <vt:lpstr>Dropout Regularization</vt:lpstr>
      <vt:lpstr>PowerPoint Presentation</vt:lpstr>
      <vt:lpstr>Dropout</vt:lpstr>
      <vt:lpstr>Regularization</vt:lpstr>
      <vt:lpstr>Other Regularization Methods</vt:lpstr>
      <vt:lpstr>Early Stopping</vt:lpstr>
      <vt:lpstr>DEEP LEARNING AND ANN  (Weight Initialization and Update) </vt:lpstr>
      <vt:lpstr>Session Content</vt:lpstr>
      <vt:lpstr>Weight initialization</vt:lpstr>
      <vt:lpstr>Deep MLP: Code Snippet</vt:lpstr>
      <vt:lpstr>Momentum Update</vt:lpstr>
      <vt:lpstr>Momentum Update</vt:lpstr>
      <vt:lpstr>Nestorov’s Accelerated Gradient</vt:lpstr>
      <vt:lpstr>Smoothing the trajectory</vt:lpstr>
      <vt:lpstr>Normalizing steps by second moment</vt:lpstr>
      <vt:lpstr>RMS Prop</vt:lpstr>
      <vt:lpstr>RMS Prop</vt:lpstr>
      <vt:lpstr>ADAM: RMSprop with momentum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266</cp:revision>
  <dcterms:created xsi:type="dcterms:W3CDTF">2018-10-16T06:13:57Z</dcterms:created>
  <dcterms:modified xsi:type="dcterms:W3CDTF">2021-03-26T16:15:33Z</dcterms:modified>
</cp:coreProperties>
</file>